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3.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comments/modernComment_7FFFDCCE_1F1FB41F.xml" ContentType="application/vnd.ms-powerpoint.comments+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omments/modernComment_7FFFDCC4_DD2BB089.xml" ContentType="application/vnd.ms-powerpoint.comments+xml"/>
  <Override PartName="/ppt/notesSlides/notesSlide3.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63" r:id="rId5"/>
    <p:sldMasterId id="2147483671" r:id="rId6"/>
    <p:sldMasterId id="2147483692" r:id="rId7"/>
  </p:sldMasterIdLst>
  <p:notesMasterIdLst>
    <p:notesMasterId r:id="rId28"/>
  </p:notesMasterIdLst>
  <p:sldIdLst>
    <p:sldId id="493" r:id="rId8"/>
    <p:sldId id="2147474642" r:id="rId9"/>
    <p:sldId id="2147474632" r:id="rId10"/>
    <p:sldId id="2147474640" r:id="rId11"/>
    <p:sldId id="2147474638" r:id="rId12"/>
    <p:sldId id="2147474636" r:id="rId13"/>
    <p:sldId id="256" r:id="rId14"/>
    <p:sldId id="2147310474" r:id="rId15"/>
    <p:sldId id="2147474617" r:id="rId16"/>
    <p:sldId id="2147474620" r:id="rId17"/>
    <p:sldId id="2147474624" r:id="rId18"/>
    <p:sldId id="2147474639" r:id="rId19"/>
    <p:sldId id="2147474626" r:id="rId20"/>
    <p:sldId id="2147474628" r:id="rId21"/>
    <p:sldId id="2147474629" r:id="rId22"/>
    <p:sldId id="2147474633" r:id="rId23"/>
    <p:sldId id="2147474634" r:id="rId24"/>
    <p:sldId id="2147474625" r:id="rId25"/>
    <p:sldId id="2147474627" r:id="rId26"/>
    <p:sldId id="2147310347"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authors.xml><?xml version="1.0" encoding="utf-8"?>
<p188:authorLst xmlns:a="http://schemas.openxmlformats.org/drawingml/2006/main" xmlns:r="http://schemas.openxmlformats.org/officeDocument/2006/relationships" xmlns:p188="http://schemas.microsoft.com/office/powerpoint/2018/8/main">
  <p188:author id="{C4470D68-8272-0AFE-C6A3-23AB841806EB}" name="Yasmin Wills" initials="YW" userId="S::yasmin.wills@tricordant.com::8d9f2313-cb24-4908-83f4-aab715566215" providerId="AD"/>
  <p188:author id="{678E08FC-B3B5-8181-F0F1-5EDE97F7760A}" name="Helen Blanchard" initials="HB" userId="S::helen.blanchard@tricordant.com::1af11001-4567-4306-be66-e6ba9b6b592d"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5B7A4"/>
    <a:srgbClr val="EC2393"/>
    <a:srgbClr val="CBEBE6"/>
    <a:srgbClr val="006C69"/>
    <a:srgbClr val="2FB4A2"/>
    <a:srgbClr val="FB5937"/>
    <a:srgbClr val="0C7CC4"/>
    <a:srgbClr val="46C788"/>
    <a:srgbClr val="F6D025"/>
    <a:srgbClr val="0D737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5CA24C2-0CD0-4906-A9ED-EB1516C6A0A4}" v="5702" dt="2026-05-29T15:33:21.191"/>
    <p1510:client id="{CD4DC017-635B-4AAD-8CAF-5FA08953C022}" v="4876" dt="2026-05-29T16:03:13.44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5" d="100"/>
          <a:sy n="105" d="100"/>
        </p:scale>
        <p:origin x="79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 Type="http://schemas.openxmlformats.org/officeDocument/2006/relationships/customXml" Target="../customXml/item3.xml"/><Relationship Id="rId21" Type="http://schemas.openxmlformats.org/officeDocument/2006/relationships/slide" Target="slides/slide14.xml"/><Relationship Id="rId34" Type="http://schemas.microsoft.com/office/2018/10/relationships/authors" Target="authors.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notesMaster" Target="notesMasters/notesMaster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viewProps" Target="viewProps.xml"/><Relationship Id="rId8" Type="http://schemas.openxmlformats.org/officeDocument/2006/relationships/slide" Target="slides/slide1.xml"/></Relationships>
</file>

<file path=ppt/comments/modernComment_7FFFDCC4_DD2BB089.xml><?xml version="1.0" encoding="utf-8"?>
<p188:cmLst xmlns:a="http://schemas.openxmlformats.org/drawingml/2006/main" xmlns:r="http://schemas.openxmlformats.org/officeDocument/2006/relationships" xmlns:p188="http://schemas.microsoft.com/office/powerpoint/2018/8/main">
  <p188:cm id="{A5C80088-B1F2-4F95-8F78-366160D9DEF9}" authorId="{C4470D68-8272-0AFE-C6A3-23AB841806EB}" created="2026-05-29T15:55:01.220">
    <ac:txMkLst xmlns:ac="http://schemas.microsoft.com/office/drawing/2013/main/command">
      <pc:docMk xmlns:pc="http://schemas.microsoft.com/office/powerpoint/2013/main/command"/>
      <pc:sldMk xmlns:pc="http://schemas.microsoft.com/office/powerpoint/2013/main/command" cId="3710627977" sldId="2147474628"/>
      <ac:spMk id="3" creationId="{5F7C3EB0-4AE6-625D-9CE5-C04E79D31A77}"/>
      <ac:txMk cp="0" len="24">
        <ac:context len="25" hash="1438791946"/>
      </ac:txMk>
    </ac:txMkLst>
    <p188:pos x="5930245" y="407117"/>
    <p188:txBody>
      <a:bodyPr/>
      <a:lstStyle/>
      <a:p>
        <a:r>
          <a:rPr lang="en-GB"/>
          <a:t>Please could Oxleas confirm what you’d like included here for strategic context - currently used strategy presentation in case useful. </a:t>
        </a:r>
      </a:p>
    </p188:txBody>
  </p188:cm>
</p188:cmLst>
</file>

<file path=ppt/comments/modernComment_7FFFDCCE_1F1FB41F.xml><?xml version="1.0" encoding="utf-8"?>
<p188:cmLst xmlns:a="http://schemas.openxmlformats.org/drawingml/2006/main" xmlns:r="http://schemas.openxmlformats.org/officeDocument/2006/relationships" xmlns:p188="http://schemas.microsoft.com/office/powerpoint/2018/8/main">
  <p188:cm id="{02180A52-7B8F-4B10-B2C5-AC060C3D5830}" authorId="{C4470D68-8272-0AFE-C6A3-23AB841806EB}" created="2026-05-29T15:53:13.918">
    <ac:txMkLst xmlns:ac="http://schemas.microsoft.com/office/drawing/2013/main/command">
      <pc:docMk xmlns:pc="http://schemas.microsoft.com/office/powerpoint/2013/main/command"/>
      <pc:sldMk xmlns:pc="http://schemas.microsoft.com/office/powerpoint/2013/main/command" cId="522171423" sldId="2147474638"/>
      <ac:graphicFrameMk id="4" creationId="{B3364062-2AAD-B966-469C-6652A22CC22A}"/>
      <ac:tblMk/>
      <ac:tcMk rowId="173512151" colId="1455344974"/>
      <ac:txMk cp="0" len="5">
        <ac:context len="6" hash="2780625949"/>
      </ac:txMk>
    </ac:txMkLst>
    <p188:pos x="8793761" y="2779295"/>
    <p188:txBody>
      <a:bodyPr/>
      <a:lstStyle/>
      <a:p>
        <a:r>
          <a:rPr lang="en-GB"/>
          <a:t>Detailed to be added by FNF / Oxleas </a:t>
        </a:r>
      </a:p>
    </p188:txBody>
  </p188:cm>
</p188:cmLst>
</file>

<file path=ppt/diagrams/_rels/data1.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svg"/><Relationship Id="rId1" Type="http://schemas.openxmlformats.org/officeDocument/2006/relationships/image" Target="../media/image13.svg"/><Relationship Id="rId5" Type="http://schemas.openxmlformats.org/officeDocument/2006/relationships/image" Target="../media/image17.svg"/><Relationship Id="rId4" Type="http://schemas.openxmlformats.org/officeDocument/2006/relationships/image" Target="../media/image16.svg"/></Relationships>
</file>

<file path=ppt/diagrams/_rels/drawing1.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svg"/><Relationship Id="rId1" Type="http://schemas.openxmlformats.org/officeDocument/2006/relationships/image" Target="../media/image13.svg"/><Relationship Id="rId5" Type="http://schemas.openxmlformats.org/officeDocument/2006/relationships/image" Target="../media/image17.svg"/><Relationship Id="rId4" Type="http://schemas.openxmlformats.org/officeDocument/2006/relationships/image" Target="../media/image16.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779B8C0-D7AF-4634-95A9-92C756291DD7}" type="doc">
      <dgm:prSet loTypeId="urn:microsoft.com/office/officeart/2005/8/layout/bList2" loCatId="list" qsTypeId="urn:microsoft.com/office/officeart/2005/8/quickstyle/simple1" qsCatId="simple" csTypeId="urn:microsoft.com/office/officeart/2005/8/colors/accent1_2" csCatId="accent1" phldr="1"/>
      <dgm:spPr/>
      <dgm:t>
        <a:bodyPr/>
        <a:lstStyle/>
        <a:p>
          <a:endParaRPr lang="en-GB"/>
        </a:p>
      </dgm:t>
    </dgm:pt>
    <dgm:pt modelId="{3887AA48-8A76-42A7-87CC-99B3EDBE810F}">
      <dgm:prSet phldrT="[Text]" phldr="0"/>
      <dgm:spPr>
        <a:solidFill>
          <a:srgbClr val="EC2393"/>
        </a:solidFill>
        <a:ln>
          <a:solidFill>
            <a:srgbClr val="EC2393"/>
          </a:solidFill>
        </a:ln>
      </dgm:spPr>
      <dgm:t>
        <a:bodyPr/>
        <a:lstStyle/>
        <a:p>
          <a:r>
            <a:rPr lang="en-GB" b="1"/>
            <a:t>Safe</a:t>
          </a:r>
        </a:p>
      </dgm:t>
    </dgm:pt>
    <dgm:pt modelId="{33445E7E-4D43-4677-8E7F-7E4D677AD1C8}" type="parTrans" cxnId="{363B6736-5827-46B1-82EC-349B618ADB14}">
      <dgm:prSet/>
      <dgm:spPr/>
      <dgm:t>
        <a:bodyPr/>
        <a:lstStyle/>
        <a:p>
          <a:endParaRPr lang="en-GB"/>
        </a:p>
      </dgm:t>
    </dgm:pt>
    <dgm:pt modelId="{19353DB1-0FD9-42CD-B5F7-43122F6DD558}" type="sibTrans" cxnId="{363B6736-5827-46B1-82EC-349B618ADB14}">
      <dgm:prSet/>
      <dgm:spPr/>
      <dgm:t>
        <a:bodyPr/>
        <a:lstStyle/>
        <a:p>
          <a:endParaRPr lang="en-GB"/>
        </a:p>
      </dgm:t>
    </dgm:pt>
    <dgm:pt modelId="{7963DB3E-C459-4B2E-AE18-C42EFE8796EE}">
      <dgm:prSet phldrT="[Text]" phldr="0"/>
      <dgm:spPr>
        <a:solidFill>
          <a:srgbClr val="46C788"/>
        </a:solidFill>
        <a:ln>
          <a:solidFill>
            <a:srgbClr val="46C788"/>
          </a:solidFill>
        </a:ln>
      </dgm:spPr>
      <dgm:t>
        <a:bodyPr/>
        <a:lstStyle/>
        <a:p>
          <a:r>
            <a:rPr lang="en-GB" b="1"/>
            <a:t>Effective</a:t>
          </a:r>
        </a:p>
      </dgm:t>
    </dgm:pt>
    <dgm:pt modelId="{6E95F492-EE97-45F2-9973-94B1A2F82C08}" type="parTrans" cxnId="{AAE43BF3-BA31-4E62-A191-D04F23EF124E}">
      <dgm:prSet/>
      <dgm:spPr/>
      <dgm:t>
        <a:bodyPr/>
        <a:lstStyle/>
        <a:p>
          <a:endParaRPr lang="en-GB"/>
        </a:p>
      </dgm:t>
    </dgm:pt>
    <dgm:pt modelId="{70E25E6F-857D-4E52-998E-4D9F0368CA23}" type="sibTrans" cxnId="{AAE43BF3-BA31-4E62-A191-D04F23EF124E}">
      <dgm:prSet/>
      <dgm:spPr/>
      <dgm:t>
        <a:bodyPr/>
        <a:lstStyle/>
        <a:p>
          <a:endParaRPr lang="en-GB"/>
        </a:p>
      </dgm:t>
    </dgm:pt>
    <dgm:pt modelId="{8846A4DE-DABE-4E36-BA93-57865152A924}">
      <dgm:prSet phldrT="[Text]" phldr="0"/>
      <dgm:spPr>
        <a:solidFill>
          <a:srgbClr val="FB5937"/>
        </a:solidFill>
        <a:ln>
          <a:solidFill>
            <a:srgbClr val="F6D025"/>
          </a:solidFill>
        </a:ln>
      </dgm:spPr>
      <dgm:t>
        <a:bodyPr/>
        <a:lstStyle/>
        <a:p>
          <a:r>
            <a:rPr lang="en-GB" b="1"/>
            <a:t>Caring</a:t>
          </a:r>
        </a:p>
      </dgm:t>
    </dgm:pt>
    <dgm:pt modelId="{4920752F-799C-4807-ACF4-A45B40000D4E}" type="parTrans" cxnId="{9708656B-76FC-40CB-95FB-D49577E4C857}">
      <dgm:prSet/>
      <dgm:spPr/>
      <dgm:t>
        <a:bodyPr/>
        <a:lstStyle/>
        <a:p>
          <a:endParaRPr lang="en-GB"/>
        </a:p>
      </dgm:t>
    </dgm:pt>
    <dgm:pt modelId="{1A2F0D43-AA5E-4714-834A-4FCD671FCDF2}" type="sibTrans" cxnId="{9708656B-76FC-40CB-95FB-D49577E4C857}">
      <dgm:prSet/>
      <dgm:spPr/>
      <dgm:t>
        <a:bodyPr/>
        <a:lstStyle/>
        <a:p>
          <a:endParaRPr lang="en-GB"/>
        </a:p>
      </dgm:t>
    </dgm:pt>
    <dgm:pt modelId="{70EC5C5F-AC2B-419E-9754-5BAD64713228}">
      <dgm:prSet phldrT="[Text]" phldr="0"/>
      <dgm:spPr>
        <a:solidFill>
          <a:srgbClr val="0C7CC4"/>
        </a:solidFill>
        <a:ln>
          <a:solidFill>
            <a:srgbClr val="46C788"/>
          </a:solidFill>
        </a:ln>
      </dgm:spPr>
      <dgm:t>
        <a:bodyPr/>
        <a:lstStyle/>
        <a:p>
          <a:r>
            <a:rPr lang="en-GB"/>
            <a:t>Responsive</a:t>
          </a:r>
        </a:p>
      </dgm:t>
    </dgm:pt>
    <dgm:pt modelId="{EF535F0B-F9DF-4C14-B01A-EDCA5FF3BF13}" type="parTrans" cxnId="{1BF11C3B-DB22-49C8-838F-6E8A7367A010}">
      <dgm:prSet/>
      <dgm:spPr/>
      <dgm:t>
        <a:bodyPr/>
        <a:lstStyle/>
        <a:p>
          <a:endParaRPr lang="en-GB"/>
        </a:p>
      </dgm:t>
    </dgm:pt>
    <dgm:pt modelId="{B1E313D3-C39F-4905-902E-F05DF797455F}" type="sibTrans" cxnId="{1BF11C3B-DB22-49C8-838F-6E8A7367A010}">
      <dgm:prSet/>
      <dgm:spPr/>
      <dgm:t>
        <a:bodyPr/>
        <a:lstStyle/>
        <a:p>
          <a:endParaRPr lang="en-GB"/>
        </a:p>
      </dgm:t>
    </dgm:pt>
    <dgm:pt modelId="{10ECF389-53A2-42F6-BFBD-861A050256E7}">
      <dgm:prSet phldrT="[Text]" phldr="0"/>
      <dgm:spPr>
        <a:solidFill>
          <a:srgbClr val="EC2393"/>
        </a:solidFill>
        <a:ln>
          <a:solidFill>
            <a:srgbClr val="EC2393"/>
          </a:solidFill>
        </a:ln>
      </dgm:spPr>
      <dgm:t>
        <a:bodyPr/>
        <a:lstStyle/>
        <a:p>
          <a:r>
            <a:rPr lang="en-GB"/>
            <a:t>Well-led</a:t>
          </a:r>
        </a:p>
      </dgm:t>
    </dgm:pt>
    <dgm:pt modelId="{0110D115-F18A-4516-8583-A29C04A1B2AB}" type="parTrans" cxnId="{BB11A073-FD3C-4C9D-B56E-3F802CBF3EAF}">
      <dgm:prSet/>
      <dgm:spPr/>
      <dgm:t>
        <a:bodyPr/>
        <a:lstStyle/>
        <a:p>
          <a:endParaRPr lang="en-GB"/>
        </a:p>
      </dgm:t>
    </dgm:pt>
    <dgm:pt modelId="{2A4DEA9A-78AD-4860-B7BC-1A90485BC11D}" type="sibTrans" cxnId="{BB11A073-FD3C-4C9D-B56E-3F802CBF3EAF}">
      <dgm:prSet/>
      <dgm:spPr/>
      <dgm:t>
        <a:bodyPr/>
        <a:lstStyle/>
        <a:p>
          <a:endParaRPr lang="en-GB"/>
        </a:p>
      </dgm:t>
    </dgm:pt>
    <dgm:pt modelId="{00856BA6-0762-48A9-8929-01CEB61E3D87}">
      <dgm:prSet custT="1"/>
      <dgm:spPr>
        <a:ln>
          <a:solidFill>
            <a:srgbClr val="EC2393"/>
          </a:solidFill>
        </a:ln>
      </dgm:spPr>
      <dgm:t>
        <a:bodyPr/>
        <a:lstStyle/>
        <a:p>
          <a:r>
            <a:rPr lang="en-GB" sz="1400" b="1">
              <a:latin typeface="Aptos" panose="020B0004020202020204" pitchFamily="34" charset="0"/>
            </a:rPr>
            <a:t>Protect people from harm</a:t>
          </a:r>
        </a:p>
      </dgm:t>
    </dgm:pt>
    <dgm:pt modelId="{1F93C259-DC71-40A9-8242-C614A17F57A6}" type="parTrans" cxnId="{37BFA8FF-1A65-4E52-A3AC-C46319848AD1}">
      <dgm:prSet/>
      <dgm:spPr/>
      <dgm:t>
        <a:bodyPr/>
        <a:lstStyle/>
        <a:p>
          <a:endParaRPr lang="en-GB"/>
        </a:p>
      </dgm:t>
    </dgm:pt>
    <dgm:pt modelId="{EA40BD3F-364F-4A75-B5A3-6BD92A90B07F}" type="sibTrans" cxnId="{37BFA8FF-1A65-4E52-A3AC-C46319848AD1}">
      <dgm:prSet/>
      <dgm:spPr/>
      <dgm:t>
        <a:bodyPr/>
        <a:lstStyle/>
        <a:p>
          <a:endParaRPr lang="en-GB"/>
        </a:p>
      </dgm:t>
    </dgm:pt>
    <dgm:pt modelId="{334D046C-BE79-46BA-9978-B9F64F28023F}">
      <dgm:prSet custT="1"/>
      <dgm:spPr>
        <a:ln>
          <a:solidFill>
            <a:srgbClr val="EC2393"/>
          </a:solidFill>
        </a:ln>
      </dgm:spPr>
      <dgm:t>
        <a:bodyPr/>
        <a:lstStyle/>
        <a:p>
          <a:r>
            <a:rPr lang="en-GB" sz="1400">
              <a:latin typeface="Aptos" panose="020B0004020202020204" pitchFamily="34" charset="0"/>
            </a:rPr>
            <a:t>Safeguarding</a:t>
          </a:r>
        </a:p>
      </dgm:t>
    </dgm:pt>
    <dgm:pt modelId="{BF416FFF-6F9A-4C12-B9B7-565041CF07B1}" type="parTrans" cxnId="{D47D7DC7-3DEC-49E5-AFF0-28D79592384E}">
      <dgm:prSet/>
      <dgm:spPr/>
      <dgm:t>
        <a:bodyPr/>
        <a:lstStyle/>
        <a:p>
          <a:endParaRPr lang="en-GB"/>
        </a:p>
      </dgm:t>
    </dgm:pt>
    <dgm:pt modelId="{18FE2246-9FFC-4316-BF03-E3BD1A6F48F9}" type="sibTrans" cxnId="{D47D7DC7-3DEC-49E5-AFF0-28D79592384E}">
      <dgm:prSet/>
      <dgm:spPr/>
      <dgm:t>
        <a:bodyPr/>
        <a:lstStyle/>
        <a:p>
          <a:endParaRPr lang="en-GB"/>
        </a:p>
      </dgm:t>
    </dgm:pt>
    <dgm:pt modelId="{2B1ABD61-09BE-44AC-87F4-FDA1C064236C}">
      <dgm:prSet custT="1"/>
      <dgm:spPr>
        <a:ln>
          <a:solidFill>
            <a:srgbClr val="EC2393"/>
          </a:solidFill>
        </a:ln>
      </dgm:spPr>
      <dgm:t>
        <a:bodyPr/>
        <a:lstStyle/>
        <a:p>
          <a:r>
            <a:rPr lang="en-GB" sz="1400">
              <a:latin typeface="Aptos" panose="020B0004020202020204" pitchFamily="34" charset="0"/>
            </a:rPr>
            <a:t>Risk management</a:t>
          </a:r>
        </a:p>
      </dgm:t>
    </dgm:pt>
    <dgm:pt modelId="{E4AA69BD-4A53-4770-A46F-B522BCD7153F}" type="parTrans" cxnId="{7950CADC-2438-4735-887E-8E09705900FF}">
      <dgm:prSet/>
      <dgm:spPr/>
      <dgm:t>
        <a:bodyPr/>
        <a:lstStyle/>
        <a:p>
          <a:endParaRPr lang="en-GB"/>
        </a:p>
      </dgm:t>
    </dgm:pt>
    <dgm:pt modelId="{A778D728-0F4C-4303-ADF5-593FEAF32C2D}" type="sibTrans" cxnId="{7950CADC-2438-4735-887E-8E09705900FF}">
      <dgm:prSet/>
      <dgm:spPr/>
      <dgm:t>
        <a:bodyPr/>
        <a:lstStyle/>
        <a:p>
          <a:endParaRPr lang="en-GB"/>
        </a:p>
      </dgm:t>
    </dgm:pt>
    <dgm:pt modelId="{31860F4D-2F11-4143-ABC0-58158BB6E7EF}">
      <dgm:prSet custT="1"/>
      <dgm:spPr>
        <a:ln>
          <a:solidFill>
            <a:srgbClr val="EC2393"/>
          </a:solidFill>
        </a:ln>
      </dgm:spPr>
      <dgm:t>
        <a:bodyPr/>
        <a:lstStyle/>
        <a:p>
          <a:r>
            <a:rPr lang="en-GB" sz="1400">
              <a:latin typeface="Aptos" panose="020B0004020202020204" pitchFamily="34" charset="0"/>
            </a:rPr>
            <a:t>Safe care</a:t>
          </a:r>
        </a:p>
      </dgm:t>
    </dgm:pt>
    <dgm:pt modelId="{253286CC-8371-46E8-AA32-745496273817}" type="parTrans" cxnId="{62A7CF00-290D-4D2A-904F-C12F6A3DF289}">
      <dgm:prSet/>
      <dgm:spPr/>
      <dgm:t>
        <a:bodyPr/>
        <a:lstStyle/>
        <a:p>
          <a:endParaRPr lang="en-GB"/>
        </a:p>
      </dgm:t>
    </dgm:pt>
    <dgm:pt modelId="{D7B2EB18-E0B8-41C5-9062-1B4666CDCC81}" type="sibTrans" cxnId="{62A7CF00-290D-4D2A-904F-C12F6A3DF289}">
      <dgm:prSet/>
      <dgm:spPr/>
      <dgm:t>
        <a:bodyPr/>
        <a:lstStyle/>
        <a:p>
          <a:endParaRPr lang="en-GB"/>
        </a:p>
      </dgm:t>
    </dgm:pt>
    <dgm:pt modelId="{12AFBE22-5F10-42CA-937D-5D3EE2BFC04B}">
      <dgm:prSet custT="1"/>
      <dgm:spPr>
        <a:ln>
          <a:solidFill>
            <a:srgbClr val="EC2393"/>
          </a:solidFill>
        </a:ln>
      </dgm:spPr>
      <dgm:t>
        <a:bodyPr/>
        <a:lstStyle/>
        <a:p>
          <a:r>
            <a:rPr lang="en-GB" sz="1400">
              <a:latin typeface="Aptos" panose="020B0004020202020204" pitchFamily="34" charset="0"/>
            </a:rPr>
            <a:t>Medicines</a:t>
          </a:r>
        </a:p>
      </dgm:t>
    </dgm:pt>
    <dgm:pt modelId="{4855A443-473B-436D-919B-28CBD47F08BD}" type="parTrans" cxnId="{89E66A80-9E48-4E24-B917-B167E314EF55}">
      <dgm:prSet/>
      <dgm:spPr/>
      <dgm:t>
        <a:bodyPr/>
        <a:lstStyle/>
        <a:p>
          <a:endParaRPr lang="en-GB"/>
        </a:p>
      </dgm:t>
    </dgm:pt>
    <dgm:pt modelId="{AD246566-079D-429A-9AE6-C49F4708C040}" type="sibTrans" cxnId="{89E66A80-9E48-4E24-B917-B167E314EF55}">
      <dgm:prSet/>
      <dgm:spPr/>
      <dgm:t>
        <a:bodyPr/>
        <a:lstStyle/>
        <a:p>
          <a:endParaRPr lang="en-GB"/>
        </a:p>
      </dgm:t>
    </dgm:pt>
    <dgm:pt modelId="{9C988B0A-352B-4C64-9256-4DAA47355FEB}">
      <dgm:prSet custT="1"/>
      <dgm:spPr>
        <a:ln>
          <a:solidFill>
            <a:srgbClr val="EC2393"/>
          </a:solidFill>
        </a:ln>
      </dgm:spPr>
      <dgm:t>
        <a:bodyPr/>
        <a:lstStyle/>
        <a:p>
          <a:r>
            <a:rPr lang="en-GB" sz="1400">
              <a:latin typeface="Aptos" panose="020B0004020202020204" pitchFamily="34" charset="0"/>
            </a:rPr>
            <a:t>Learning</a:t>
          </a:r>
        </a:p>
      </dgm:t>
    </dgm:pt>
    <dgm:pt modelId="{60614494-F52F-4AEE-952A-FA828B82FCE1}" type="parTrans" cxnId="{515E844F-A340-4F74-AE82-928B95C333D9}">
      <dgm:prSet/>
      <dgm:spPr/>
      <dgm:t>
        <a:bodyPr/>
        <a:lstStyle/>
        <a:p>
          <a:endParaRPr lang="en-GB"/>
        </a:p>
      </dgm:t>
    </dgm:pt>
    <dgm:pt modelId="{F66EDC87-A220-4353-8258-BA609791D1FB}" type="sibTrans" cxnId="{515E844F-A340-4F74-AE82-928B95C333D9}">
      <dgm:prSet/>
      <dgm:spPr/>
      <dgm:t>
        <a:bodyPr/>
        <a:lstStyle/>
        <a:p>
          <a:endParaRPr lang="en-GB"/>
        </a:p>
      </dgm:t>
    </dgm:pt>
    <dgm:pt modelId="{40042AE8-0D20-4941-B019-1E28F1BA4A6F}">
      <dgm:prSet custT="1"/>
      <dgm:spPr>
        <a:ln>
          <a:solidFill>
            <a:srgbClr val="46C788"/>
          </a:solidFill>
        </a:ln>
      </dgm:spPr>
      <dgm:t>
        <a:bodyPr/>
        <a:lstStyle/>
        <a:p>
          <a:r>
            <a:rPr lang="en-GB" sz="1400" b="1">
              <a:latin typeface="Aptos" panose="020B0004020202020204" pitchFamily="34" charset="0"/>
            </a:rPr>
            <a:t>Deliver evidence-based outcomes</a:t>
          </a:r>
        </a:p>
      </dgm:t>
    </dgm:pt>
    <dgm:pt modelId="{D9BD0B46-CDD8-4DD2-BF18-4D3C08280058}" type="parTrans" cxnId="{B111ACD8-7CF9-4CBA-B08A-90F9D642D4B7}">
      <dgm:prSet/>
      <dgm:spPr/>
      <dgm:t>
        <a:bodyPr/>
        <a:lstStyle/>
        <a:p>
          <a:endParaRPr lang="en-GB"/>
        </a:p>
      </dgm:t>
    </dgm:pt>
    <dgm:pt modelId="{04ED5F81-8D62-43D3-9646-2CD43C4CF951}" type="sibTrans" cxnId="{B111ACD8-7CF9-4CBA-B08A-90F9D642D4B7}">
      <dgm:prSet/>
      <dgm:spPr/>
      <dgm:t>
        <a:bodyPr/>
        <a:lstStyle/>
        <a:p>
          <a:endParaRPr lang="en-GB"/>
        </a:p>
      </dgm:t>
    </dgm:pt>
    <dgm:pt modelId="{3558F294-3F2A-4703-BEB2-63DE899DF27C}">
      <dgm:prSet/>
      <dgm:spPr>
        <a:ln>
          <a:solidFill>
            <a:srgbClr val="46C788"/>
          </a:solidFill>
        </a:ln>
      </dgm:spPr>
      <dgm:t>
        <a:bodyPr/>
        <a:lstStyle/>
        <a:p>
          <a:r>
            <a:rPr lang="en-GB" sz="1300">
              <a:latin typeface="Aptos" panose="020B0004020202020204" pitchFamily="34" charset="0"/>
            </a:rPr>
            <a:t>Assess needs</a:t>
          </a:r>
        </a:p>
      </dgm:t>
    </dgm:pt>
    <dgm:pt modelId="{9894139B-5425-4BF5-BC6B-013B09C62F25}" type="parTrans" cxnId="{42C919AA-3E10-4226-89EC-56CA1543D30A}">
      <dgm:prSet/>
      <dgm:spPr/>
      <dgm:t>
        <a:bodyPr/>
        <a:lstStyle/>
        <a:p>
          <a:endParaRPr lang="en-GB"/>
        </a:p>
      </dgm:t>
    </dgm:pt>
    <dgm:pt modelId="{2552E8E3-A367-4AFA-9A4C-2CF33BF408C7}" type="sibTrans" cxnId="{42C919AA-3E10-4226-89EC-56CA1543D30A}">
      <dgm:prSet/>
      <dgm:spPr/>
      <dgm:t>
        <a:bodyPr/>
        <a:lstStyle/>
        <a:p>
          <a:endParaRPr lang="en-GB"/>
        </a:p>
      </dgm:t>
    </dgm:pt>
    <dgm:pt modelId="{E30C8BE8-80E8-451E-A904-66C5315C39D2}">
      <dgm:prSet/>
      <dgm:spPr>
        <a:ln>
          <a:solidFill>
            <a:srgbClr val="46C788"/>
          </a:solidFill>
        </a:ln>
      </dgm:spPr>
      <dgm:t>
        <a:bodyPr/>
        <a:lstStyle/>
        <a:p>
          <a:r>
            <a:rPr lang="en-GB" sz="1300">
              <a:latin typeface="Aptos" panose="020B0004020202020204" pitchFamily="34" charset="0"/>
            </a:rPr>
            <a:t>Monitor outcomes</a:t>
          </a:r>
        </a:p>
      </dgm:t>
    </dgm:pt>
    <dgm:pt modelId="{0CF08D44-1972-4CC1-9C52-C3C8C8637F9F}" type="parTrans" cxnId="{31506786-9390-4F76-BA8B-09C378E6AFA1}">
      <dgm:prSet/>
      <dgm:spPr/>
      <dgm:t>
        <a:bodyPr/>
        <a:lstStyle/>
        <a:p>
          <a:endParaRPr lang="en-GB"/>
        </a:p>
      </dgm:t>
    </dgm:pt>
    <dgm:pt modelId="{A54CCFF9-BAD1-4A09-A0E8-BC86E04E6872}" type="sibTrans" cxnId="{31506786-9390-4F76-BA8B-09C378E6AFA1}">
      <dgm:prSet/>
      <dgm:spPr/>
      <dgm:t>
        <a:bodyPr/>
        <a:lstStyle/>
        <a:p>
          <a:endParaRPr lang="en-GB"/>
        </a:p>
      </dgm:t>
    </dgm:pt>
    <dgm:pt modelId="{2A155986-1CA6-413C-BBBD-48A36CDA0B3F}">
      <dgm:prSet/>
      <dgm:spPr>
        <a:ln>
          <a:solidFill>
            <a:srgbClr val="46C788"/>
          </a:solidFill>
        </a:ln>
      </dgm:spPr>
      <dgm:t>
        <a:bodyPr/>
        <a:lstStyle/>
        <a:p>
          <a:r>
            <a:rPr lang="en-GB" sz="1300">
              <a:latin typeface="Aptos" panose="020B0004020202020204" pitchFamily="34" charset="0"/>
            </a:rPr>
            <a:t>Skilled staff</a:t>
          </a:r>
        </a:p>
      </dgm:t>
    </dgm:pt>
    <dgm:pt modelId="{0FD37F76-3786-493C-BF70-6C192037264B}" type="parTrans" cxnId="{DE9E80F0-5E1D-402C-BB14-C9EBB5B9FAB3}">
      <dgm:prSet/>
      <dgm:spPr/>
      <dgm:t>
        <a:bodyPr/>
        <a:lstStyle/>
        <a:p>
          <a:endParaRPr lang="en-GB"/>
        </a:p>
      </dgm:t>
    </dgm:pt>
    <dgm:pt modelId="{6F0055CD-348D-48B7-A4A3-C8A388A7F9CB}" type="sibTrans" cxnId="{DE9E80F0-5E1D-402C-BB14-C9EBB5B9FAB3}">
      <dgm:prSet/>
      <dgm:spPr/>
      <dgm:t>
        <a:bodyPr/>
        <a:lstStyle/>
        <a:p>
          <a:endParaRPr lang="en-GB"/>
        </a:p>
      </dgm:t>
    </dgm:pt>
    <dgm:pt modelId="{0AFE868E-88D3-480E-AD65-FED09E904E53}">
      <dgm:prSet/>
      <dgm:spPr>
        <a:ln>
          <a:solidFill>
            <a:srgbClr val="46C788"/>
          </a:solidFill>
        </a:ln>
      </dgm:spPr>
      <dgm:t>
        <a:bodyPr/>
        <a:lstStyle/>
        <a:p>
          <a:r>
            <a:rPr lang="en-GB" sz="1300">
              <a:latin typeface="Aptos" panose="020B0004020202020204" pitchFamily="34" charset="0"/>
            </a:rPr>
            <a:t>Teamwork</a:t>
          </a:r>
        </a:p>
      </dgm:t>
    </dgm:pt>
    <dgm:pt modelId="{1306A9DE-2049-4044-AD78-9D2F2E48971E}" type="parTrans" cxnId="{10EC5DDF-4A0F-41FB-9388-70CDB39B35B9}">
      <dgm:prSet/>
      <dgm:spPr/>
      <dgm:t>
        <a:bodyPr/>
        <a:lstStyle/>
        <a:p>
          <a:endParaRPr lang="en-GB"/>
        </a:p>
      </dgm:t>
    </dgm:pt>
    <dgm:pt modelId="{9A19FB8D-F5A3-47B1-918A-3297180BB18C}" type="sibTrans" cxnId="{10EC5DDF-4A0F-41FB-9388-70CDB39B35B9}">
      <dgm:prSet/>
      <dgm:spPr/>
      <dgm:t>
        <a:bodyPr/>
        <a:lstStyle/>
        <a:p>
          <a:endParaRPr lang="en-GB"/>
        </a:p>
      </dgm:t>
    </dgm:pt>
    <dgm:pt modelId="{29354402-D70D-4D5B-8092-7B2249FB1CEE}">
      <dgm:prSet/>
      <dgm:spPr>
        <a:ln>
          <a:solidFill>
            <a:srgbClr val="46C788"/>
          </a:solidFill>
        </a:ln>
      </dgm:spPr>
      <dgm:t>
        <a:bodyPr/>
        <a:lstStyle/>
        <a:p>
          <a:r>
            <a:rPr lang="en-GB" sz="1300">
              <a:latin typeface="Aptos" panose="020B0004020202020204" pitchFamily="34" charset="0"/>
            </a:rPr>
            <a:t>Consent</a:t>
          </a:r>
        </a:p>
      </dgm:t>
    </dgm:pt>
    <dgm:pt modelId="{407E6601-A6CF-4AFE-9F01-86041C7F880B}" type="parTrans" cxnId="{D30245C1-B520-4207-9F2C-D74BBEA4DA7F}">
      <dgm:prSet/>
      <dgm:spPr/>
      <dgm:t>
        <a:bodyPr/>
        <a:lstStyle/>
        <a:p>
          <a:endParaRPr lang="en-GB"/>
        </a:p>
      </dgm:t>
    </dgm:pt>
    <dgm:pt modelId="{C5071A9B-5369-4B32-8395-8191BC55914D}" type="sibTrans" cxnId="{D30245C1-B520-4207-9F2C-D74BBEA4DA7F}">
      <dgm:prSet/>
      <dgm:spPr/>
      <dgm:t>
        <a:bodyPr/>
        <a:lstStyle/>
        <a:p>
          <a:endParaRPr lang="en-GB"/>
        </a:p>
      </dgm:t>
    </dgm:pt>
    <dgm:pt modelId="{9ABB8414-46B0-4795-9ED8-166217EF8906}">
      <dgm:prSet custT="1"/>
      <dgm:spPr>
        <a:ln>
          <a:solidFill>
            <a:srgbClr val="FB5937"/>
          </a:solidFill>
        </a:ln>
      </dgm:spPr>
      <dgm:t>
        <a:bodyPr/>
        <a:lstStyle/>
        <a:p>
          <a:r>
            <a:rPr lang="en-GB" sz="1400" b="1">
              <a:latin typeface="Aptos" panose="020B0004020202020204" pitchFamily="34" charset="0"/>
            </a:rPr>
            <a:t>Treat people with compassion</a:t>
          </a:r>
        </a:p>
      </dgm:t>
    </dgm:pt>
    <dgm:pt modelId="{C1C3F6A0-07AC-494D-9FD9-6DF5B2158407}" type="parTrans" cxnId="{3DBE09CC-2EB4-442A-BFB7-736BCE99E1A6}">
      <dgm:prSet/>
      <dgm:spPr/>
      <dgm:t>
        <a:bodyPr/>
        <a:lstStyle/>
        <a:p>
          <a:endParaRPr lang="en-GB"/>
        </a:p>
      </dgm:t>
    </dgm:pt>
    <dgm:pt modelId="{F3D886AB-B6FF-4298-94E3-374E7173A2F8}" type="sibTrans" cxnId="{3DBE09CC-2EB4-442A-BFB7-736BCE99E1A6}">
      <dgm:prSet/>
      <dgm:spPr/>
      <dgm:t>
        <a:bodyPr/>
        <a:lstStyle/>
        <a:p>
          <a:endParaRPr lang="en-GB"/>
        </a:p>
      </dgm:t>
    </dgm:pt>
    <dgm:pt modelId="{A8146728-3D8B-4C8D-812E-B7D9E0A1E806}">
      <dgm:prSet custT="1"/>
      <dgm:spPr>
        <a:ln>
          <a:solidFill>
            <a:srgbClr val="FB5937"/>
          </a:solidFill>
        </a:ln>
      </dgm:spPr>
      <dgm:t>
        <a:bodyPr/>
        <a:lstStyle/>
        <a:p>
          <a:r>
            <a:rPr lang="en-GB" sz="1400">
              <a:latin typeface="Aptos" panose="020B0004020202020204" pitchFamily="34" charset="0"/>
            </a:rPr>
            <a:t>Respect &amp; kindness</a:t>
          </a:r>
        </a:p>
      </dgm:t>
    </dgm:pt>
    <dgm:pt modelId="{B9259E2D-2ADA-435E-8F81-1EB4A1E73998}" type="parTrans" cxnId="{F74C284C-759A-4DDF-94E5-FF09BD75904E}">
      <dgm:prSet/>
      <dgm:spPr/>
      <dgm:t>
        <a:bodyPr/>
        <a:lstStyle/>
        <a:p>
          <a:endParaRPr lang="en-GB"/>
        </a:p>
      </dgm:t>
    </dgm:pt>
    <dgm:pt modelId="{F5836288-1707-4658-BDD2-FF0E527A52FE}" type="sibTrans" cxnId="{F74C284C-759A-4DDF-94E5-FF09BD75904E}">
      <dgm:prSet/>
      <dgm:spPr/>
      <dgm:t>
        <a:bodyPr/>
        <a:lstStyle/>
        <a:p>
          <a:endParaRPr lang="en-GB"/>
        </a:p>
      </dgm:t>
    </dgm:pt>
    <dgm:pt modelId="{4A5AFD67-7098-4DDC-BAC7-A3B0FCFD70DB}">
      <dgm:prSet custT="1"/>
      <dgm:spPr>
        <a:ln>
          <a:solidFill>
            <a:srgbClr val="FB5937"/>
          </a:solidFill>
        </a:ln>
      </dgm:spPr>
      <dgm:t>
        <a:bodyPr/>
        <a:lstStyle/>
        <a:p>
          <a:r>
            <a:rPr lang="en-GB" sz="1400">
              <a:latin typeface="Aptos" panose="020B0004020202020204" pitchFamily="34" charset="0"/>
            </a:rPr>
            <a:t>Involve people</a:t>
          </a:r>
        </a:p>
      </dgm:t>
    </dgm:pt>
    <dgm:pt modelId="{910B9FC1-63D6-49C5-8844-2AB3E96DC40F}" type="parTrans" cxnId="{BF7FAEF5-8F7A-43DC-92F9-89C658CF0B03}">
      <dgm:prSet/>
      <dgm:spPr/>
      <dgm:t>
        <a:bodyPr/>
        <a:lstStyle/>
        <a:p>
          <a:endParaRPr lang="en-GB"/>
        </a:p>
      </dgm:t>
    </dgm:pt>
    <dgm:pt modelId="{852C8727-255D-45A9-BAB7-425388B9903F}" type="sibTrans" cxnId="{BF7FAEF5-8F7A-43DC-92F9-89C658CF0B03}">
      <dgm:prSet/>
      <dgm:spPr/>
      <dgm:t>
        <a:bodyPr/>
        <a:lstStyle/>
        <a:p>
          <a:endParaRPr lang="en-GB"/>
        </a:p>
      </dgm:t>
    </dgm:pt>
    <dgm:pt modelId="{37801689-594E-47B8-BD94-A6555AE8BC78}">
      <dgm:prSet custT="1"/>
      <dgm:spPr>
        <a:ln>
          <a:solidFill>
            <a:srgbClr val="FB5937"/>
          </a:solidFill>
        </a:ln>
      </dgm:spPr>
      <dgm:t>
        <a:bodyPr/>
        <a:lstStyle/>
        <a:p>
          <a:r>
            <a:rPr lang="en-GB" sz="1400">
              <a:latin typeface="Aptos" panose="020B0004020202020204" pitchFamily="34" charset="0"/>
            </a:rPr>
            <a:t>Privacy &amp; dignity</a:t>
          </a:r>
        </a:p>
      </dgm:t>
    </dgm:pt>
    <dgm:pt modelId="{44A75F06-4ED8-4AC7-A8D1-B7E0DE326AFE}" type="parTrans" cxnId="{B768CFE2-8E18-488A-B8BA-46CF03383E9F}">
      <dgm:prSet/>
      <dgm:spPr/>
      <dgm:t>
        <a:bodyPr/>
        <a:lstStyle/>
        <a:p>
          <a:endParaRPr lang="en-GB"/>
        </a:p>
      </dgm:t>
    </dgm:pt>
    <dgm:pt modelId="{2A3F971C-B5BF-4C66-8EBD-22E769CEF3A6}" type="sibTrans" cxnId="{B768CFE2-8E18-488A-B8BA-46CF03383E9F}">
      <dgm:prSet/>
      <dgm:spPr/>
      <dgm:t>
        <a:bodyPr/>
        <a:lstStyle/>
        <a:p>
          <a:endParaRPr lang="en-GB"/>
        </a:p>
      </dgm:t>
    </dgm:pt>
    <dgm:pt modelId="{0638244B-23B4-4563-B3AB-107CA2B8139F}">
      <dgm:prSet custT="1"/>
      <dgm:spPr>
        <a:ln>
          <a:solidFill>
            <a:srgbClr val="0C7CC4"/>
          </a:solidFill>
        </a:ln>
      </dgm:spPr>
      <dgm:t>
        <a:bodyPr/>
        <a:lstStyle/>
        <a:p>
          <a:r>
            <a:rPr lang="en-GB" sz="1400" b="1">
              <a:latin typeface="Aptos" panose="020B0004020202020204" pitchFamily="34" charset="0"/>
            </a:rPr>
            <a:t>Meet individual needs</a:t>
          </a:r>
        </a:p>
      </dgm:t>
    </dgm:pt>
    <dgm:pt modelId="{DD8C12CD-4175-4EA7-B2C3-992735D253EB}" type="parTrans" cxnId="{8473CCA2-EC02-4878-B230-855164BAFAD6}">
      <dgm:prSet/>
      <dgm:spPr/>
      <dgm:t>
        <a:bodyPr/>
        <a:lstStyle/>
        <a:p>
          <a:endParaRPr lang="en-GB"/>
        </a:p>
      </dgm:t>
    </dgm:pt>
    <dgm:pt modelId="{53C99F8F-1299-4754-BCC0-7D6751EF0271}" type="sibTrans" cxnId="{8473CCA2-EC02-4878-B230-855164BAFAD6}">
      <dgm:prSet/>
      <dgm:spPr/>
      <dgm:t>
        <a:bodyPr/>
        <a:lstStyle/>
        <a:p>
          <a:endParaRPr lang="en-GB"/>
        </a:p>
      </dgm:t>
    </dgm:pt>
    <dgm:pt modelId="{186700A7-3ACB-4B6F-909E-2C8634F8578C}">
      <dgm:prSet custT="1"/>
      <dgm:spPr>
        <a:ln>
          <a:solidFill>
            <a:srgbClr val="0C7CC4"/>
          </a:solidFill>
        </a:ln>
      </dgm:spPr>
      <dgm:t>
        <a:bodyPr/>
        <a:lstStyle/>
        <a:p>
          <a:r>
            <a:rPr lang="en-GB" sz="1400">
              <a:latin typeface="Aptos" panose="020B0004020202020204" pitchFamily="34" charset="0"/>
            </a:rPr>
            <a:t>Person-centred</a:t>
          </a:r>
        </a:p>
      </dgm:t>
    </dgm:pt>
    <dgm:pt modelId="{5ADB018B-DF75-4F7B-88D6-DD4CCB80A35C}" type="parTrans" cxnId="{00B9B95D-378B-45A4-A471-C10372D89385}">
      <dgm:prSet/>
      <dgm:spPr/>
      <dgm:t>
        <a:bodyPr/>
        <a:lstStyle/>
        <a:p>
          <a:endParaRPr lang="en-GB"/>
        </a:p>
      </dgm:t>
    </dgm:pt>
    <dgm:pt modelId="{5CA2D091-04CB-403D-9B3B-B1EFAB40BF83}" type="sibTrans" cxnId="{00B9B95D-378B-45A4-A471-C10372D89385}">
      <dgm:prSet/>
      <dgm:spPr/>
      <dgm:t>
        <a:bodyPr/>
        <a:lstStyle/>
        <a:p>
          <a:endParaRPr lang="en-GB"/>
        </a:p>
      </dgm:t>
    </dgm:pt>
    <dgm:pt modelId="{C1353FE9-8B0E-44F7-8049-E2AF60FCF1A9}">
      <dgm:prSet custT="1"/>
      <dgm:spPr>
        <a:ln>
          <a:solidFill>
            <a:srgbClr val="0C7CC4"/>
          </a:solidFill>
        </a:ln>
      </dgm:spPr>
      <dgm:t>
        <a:bodyPr/>
        <a:lstStyle/>
        <a:p>
          <a:r>
            <a:rPr lang="en-GB" sz="1400">
              <a:latin typeface="Aptos" panose="020B0004020202020204" pitchFamily="34" charset="0"/>
            </a:rPr>
            <a:t>Equity of access</a:t>
          </a:r>
        </a:p>
      </dgm:t>
    </dgm:pt>
    <dgm:pt modelId="{7363900C-819A-470C-8CC7-44D3F501FE74}" type="parTrans" cxnId="{0DCCB5D1-EEC1-4376-BB1C-3148F89A0DFD}">
      <dgm:prSet/>
      <dgm:spPr/>
      <dgm:t>
        <a:bodyPr/>
        <a:lstStyle/>
        <a:p>
          <a:endParaRPr lang="en-GB"/>
        </a:p>
      </dgm:t>
    </dgm:pt>
    <dgm:pt modelId="{72E13E0D-8BF3-4CF6-9911-F424F78F0733}" type="sibTrans" cxnId="{0DCCB5D1-EEC1-4376-BB1C-3148F89A0DFD}">
      <dgm:prSet/>
      <dgm:spPr/>
      <dgm:t>
        <a:bodyPr/>
        <a:lstStyle/>
        <a:p>
          <a:endParaRPr lang="en-GB"/>
        </a:p>
      </dgm:t>
    </dgm:pt>
    <dgm:pt modelId="{059167F1-BF12-4231-80FE-208BB0BA27A7}">
      <dgm:prSet custT="1"/>
      <dgm:spPr>
        <a:ln>
          <a:solidFill>
            <a:srgbClr val="0C7CC4"/>
          </a:solidFill>
        </a:ln>
      </dgm:spPr>
      <dgm:t>
        <a:bodyPr/>
        <a:lstStyle/>
        <a:p>
          <a:r>
            <a:rPr lang="en-GB" sz="1400">
              <a:latin typeface="Aptos" panose="020B0004020202020204" pitchFamily="34" charset="0"/>
            </a:rPr>
            <a:t>Timely care</a:t>
          </a:r>
        </a:p>
      </dgm:t>
    </dgm:pt>
    <dgm:pt modelId="{1BD61DCA-3CFB-4028-87CB-BFAD18BAF295}" type="parTrans" cxnId="{AAE419E1-7896-428C-ADDB-91B1B41CA7C9}">
      <dgm:prSet/>
      <dgm:spPr/>
      <dgm:t>
        <a:bodyPr/>
        <a:lstStyle/>
        <a:p>
          <a:endParaRPr lang="en-GB"/>
        </a:p>
      </dgm:t>
    </dgm:pt>
    <dgm:pt modelId="{8A5BC753-5F2F-46F7-B13F-21CE2D84135F}" type="sibTrans" cxnId="{AAE419E1-7896-428C-ADDB-91B1B41CA7C9}">
      <dgm:prSet/>
      <dgm:spPr/>
      <dgm:t>
        <a:bodyPr/>
        <a:lstStyle/>
        <a:p>
          <a:endParaRPr lang="en-GB"/>
        </a:p>
      </dgm:t>
    </dgm:pt>
    <dgm:pt modelId="{C864ECFB-1B84-4EF0-A0A3-C5E54AF84219}">
      <dgm:prSet custT="1"/>
      <dgm:spPr>
        <a:ln>
          <a:solidFill>
            <a:srgbClr val="0C7CC4"/>
          </a:solidFill>
        </a:ln>
      </dgm:spPr>
      <dgm:t>
        <a:bodyPr/>
        <a:lstStyle/>
        <a:p>
          <a:r>
            <a:rPr lang="en-GB" sz="1400">
              <a:latin typeface="Aptos" panose="020B0004020202020204" pitchFamily="34" charset="0"/>
            </a:rPr>
            <a:t>Complaints</a:t>
          </a:r>
        </a:p>
      </dgm:t>
    </dgm:pt>
    <dgm:pt modelId="{5CB889FB-1258-4D46-83A1-488B4B260CD8}" type="parTrans" cxnId="{6680ABF8-BA98-4227-8C95-9E69A99B77B0}">
      <dgm:prSet/>
      <dgm:spPr/>
      <dgm:t>
        <a:bodyPr/>
        <a:lstStyle/>
        <a:p>
          <a:endParaRPr lang="en-GB"/>
        </a:p>
      </dgm:t>
    </dgm:pt>
    <dgm:pt modelId="{FE4F9087-F286-4634-AB76-3A122BD680E9}" type="sibTrans" cxnId="{6680ABF8-BA98-4227-8C95-9E69A99B77B0}">
      <dgm:prSet/>
      <dgm:spPr/>
      <dgm:t>
        <a:bodyPr/>
        <a:lstStyle/>
        <a:p>
          <a:endParaRPr lang="en-GB"/>
        </a:p>
      </dgm:t>
    </dgm:pt>
    <dgm:pt modelId="{E563A142-6745-4FB3-A861-E0401AB6F513}">
      <dgm:prSet custT="1"/>
      <dgm:spPr>
        <a:ln>
          <a:solidFill>
            <a:srgbClr val="EC2393"/>
          </a:solidFill>
        </a:ln>
      </dgm:spPr>
      <dgm:t>
        <a:bodyPr/>
        <a:lstStyle/>
        <a:p>
          <a:r>
            <a:rPr lang="en-GB" sz="1400" b="1">
              <a:latin typeface="Aptos" panose="020B0004020202020204" pitchFamily="34" charset="0"/>
            </a:rPr>
            <a:t>Ensure strong leadership</a:t>
          </a:r>
        </a:p>
      </dgm:t>
    </dgm:pt>
    <dgm:pt modelId="{5C5F8AD6-D951-4604-BE43-BB0164550CA9}" type="parTrans" cxnId="{F0DAC9B6-86F6-4920-B2E4-1F79DF83CA73}">
      <dgm:prSet/>
      <dgm:spPr/>
      <dgm:t>
        <a:bodyPr/>
        <a:lstStyle/>
        <a:p>
          <a:endParaRPr lang="en-GB"/>
        </a:p>
      </dgm:t>
    </dgm:pt>
    <dgm:pt modelId="{43E62BDE-CB25-433A-8A6F-A6414B6F1678}" type="sibTrans" cxnId="{F0DAC9B6-86F6-4920-B2E4-1F79DF83CA73}">
      <dgm:prSet/>
      <dgm:spPr/>
      <dgm:t>
        <a:bodyPr/>
        <a:lstStyle/>
        <a:p>
          <a:endParaRPr lang="en-GB"/>
        </a:p>
      </dgm:t>
    </dgm:pt>
    <dgm:pt modelId="{835C7349-1972-44B7-8419-C8F7620D6BE6}">
      <dgm:prSet custT="1"/>
      <dgm:spPr/>
      <dgm:t>
        <a:bodyPr/>
        <a:lstStyle/>
        <a:p>
          <a:r>
            <a:rPr lang="en-GB" sz="1400">
              <a:latin typeface="Aptos" panose="020B0004020202020204" pitchFamily="34" charset="0"/>
            </a:rPr>
            <a:t>Leadership</a:t>
          </a:r>
        </a:p>
      </dgm:t>
    </dgm:pt>
    <dgm:pt modelId="{ADCA0E05-B22A-4A58-BC4C-6C70F29511D5}" type="parTrans" cxnId="{E4090A85-205C-4A3A-95C1-94A695503959}">
      <dgm:prSet/>
      <dgm:spPr/>
      <dgm:t>
        <a:bodyPr/>
        <a:lstStyle/>
        <a:p>
          <a:endParaRPr lang="en-GB"/>
        </a:p>
      </dgm:t>
    </dgm:pt>
    <dgm:pt modelId="{37AC4833-EDA3-4211-8427-0F9462E30ED6}" type="sibTrans" cxnId="{E4090A85-205C-4A3A-95C1-94A695503959}">
      <dgm:prSet/>
      <dgm:spPr/>
      <dgm:t>
        <a:bodyPr/>
        <a:lstStyle/>
        <a:p>
          <a:endParaRPr lang="en-GB"/>
        </a:p>
      </dgm:t>
    </dgm:pt>
    <dgm:pt modelId="{06AF0C2B-3082-4C5E-9AB3-5C50E0437E80}">
      <dgm:prSet custT="1"/>
      <dgm:spPr/>
      <dgm:t>
        <a:bodyPr/>
        <a:lstStyle/>
        <a:p>
          <a:r>
            <a:rPr lang="en-GB" sz="1400">
              <a:latin typeface="Aptos" panose="020B0004020202020204" pitchFamily="34" charset="0"/>
            </a:rPr>
            <a:t>Strategy</a:t>
          </a:r>
        </a:p>
      </dgm:t>
    </dgm:pt>
    <dgm:pt modelId="{7F05C936-492B-4D5E-904D-295B12924892}" type="parTrans" cxnId="{0919F382-C89E-4FF0-911D-0D7CEA1A6A7C}">
      <dgm:prSet/>
      <dgm:spPr/>
      <dgm:t>
        <a:bodyPr/>
        <a:lstStyle/>
        <a:p>
          <a:endParaRPr lang="en-GB"/>
        </a:p>
      </dgm:t>
    </dgm:pt>
    <dgm:pt modelId="{399A3BDC-1437-4665-95DB-CD01C9F8174D}" type="sibTrans" cxnId="{0919F382-C89E-4FF0-911D-0D7CEA1A6A7C}">
      <dgm:prSet/>
      <dgm:spPr/>
      <dgm:t>
        <a:bodyPr/>
        <a:lstStyle/>
        <a:p>
          <a:endParaRPr lang="en-GB"/>
        </a:p>
      </dgm:t>
    </dgm:pt>
    <dgm:pt modelId="{214B864D-9093-457A-BEEC-98270B0857C1}">
      <dgm:prSet custT="1"/>
      <dgm:spPr/>
      <dgm:t>
        <a:bodyPr/>
        <a:lstStyle/>
        <a:p>
          <a:r>
            <a:rPr lang="en-GB" sz="1400">
              <a:latin typeface="Aptos" panose="020B0004020202020204" pitchFamily="34" charset="0"/>
            </a:rPr>
            <a:t>Culture</a:t>
          </a:r>
        </a:p>
      </dgm:t>
    </dgm:pt>
    <dgm:pt modelId="{9337CB47-1599-449F-A668-00CE7F75B148}" type="parTrans" cxnId="{64971C63-6E47-4532-8765-DFDA5B0E2895}">
      <dgm:prSet/>
      <dgm:spPr/>
      <dgm:t>
        <a:bodyPr/>
        <a:lstStyle/>
        <a:p>
          <a:endParaRPr lang="en-GB"/>
        </a:p>
      </dgm:t>
    </dgm:pt>
    <dgm:pt modelId="{1B5DC07D-8221-4746-9451-B4E904E98433}" type="sibTrans" cxnId="{64971C63-6E47-4532-8765-DFDA5B0E2895}">
      <dgm:prSet/>
      <dgm:spPr/>
      <dgm:t>
        <a:bodyPr/>
        <a:lstStyle/>
        <a:p>
          <a:endParaRPr lang="en-GB"/>
        </a:p>
      </dgm:t>
    </dgm:pt>
    <dgm:pt modelId="{FE3314AC-387B-4AE4-8DFA-7A11E8BAE0C7}">
      <dgm:prSet custT="1"/>
      <dgm:spPr/>
      <dgm:t>
        <a:bodyPr/>
        <a:lstStyle/>
        <a:p>
          <a:r>
            <a:rPr lang="en-GB" sz="1400">
              <a:latin typeface="Aptos" panose="020B0004020202020204" pitchFamily="34" charset="0"/>
            </a:rPr>
            <a:t>Governance</a:t>
          </a:r>
        </a:p>
      </dgm:t>
    </dgm:pt>
    <dgm:pt modelId="{F1F5D812-1931-461B-A4F1-E75B7242012D}" type="parTrans" cxnId="{0460134F-F72C-44F0-8403-4CD28B16F80F}">
      <dgm:prSet/>
      <dgm:spPr/>
      <dgm:t>
        <a:bodyPr/>
        <a:lstStyle/>
        <a:p>
          <a:endParaRPr lang="en-GB"/>
        </a:p>
      </dgm:t>
    </dgm:pt>
    <dgm:pt modelId="{8342A334-A13A-4C70-94FF-1669D64105C1}" type="sibTrans" cxnId="{0460134F-F72C-44F0-8403-4CD28B16F80F}">
      <dgm:prSet/>
      <dgm:spPr/>
      <dgm:t>
        <a:bodyPr/>
        <a:lstStyle/>
        <a:p>
          <a:endParaRPr lang="en-GB"/>
        </a:p>
      </dgm:t>
    </dgm:pt>
    <dgm:pt modelId="{F6D2ABCD-9FF2-45E6-B86F-D25B88E9417F}">
      <dgm:prSet custT="1"/>
      <dgm:spPr/>
      <dgm:t>
        <a:bodyPr/>
        <a:lstStyle/>
        <a:p>
          <a:r>
            <a:rPr lang="en-GB" sz="1400">
              <a:latin typeface="Aptos" panose="020B0004020202020204" pitchFamily="34" charset="0"/>
            </a:rPr>
            <a:t>Improvement</a:t>
          </a:r>
        </a:p>
      </dgm:t>
    </dgm:pt>
    <dgm:pt modelId="{28389C95-D43F-405F-ACD5-A2A8E0B3982A}" type="parTrans" cxnId="{2EFAAFB4-F21F-43CF-BA08-F8D4B08BB3BD}">
      <dgm:prSet/>
      <dgm:spPr/>
      <dgm:t>
        <a:bodyPr/>
        <a:lstStyle/>
        <a:p>
          <a:endParaRPr lang="en-GB"/>
        </a:p>
      </dgm:t>
    </dgm:pt>
    <dgm:pt modelId="{F40DD0C7-7B64-4C1B-AF0B-9D6AD62E0221}" type="sibTrans" cxnId="{2EFAAFB4-F21F-43CF-BA08-F8D4B08BB3BD}">
      <dgm:prSet/>
      <dgm:spPr/>
      <dgm:t>
        <a:bodyPr/>
        <a:lstStyle/>
        <a:p>
          <a:endParaRPr lang="en-GB"/>
        </a:p>
      </dgm:t>
    </dgm:pt>
    <dgm:pt modelId="{EA9FD21D-EAA6-4C13-BDFB-B17F9EE485F4}" type="pres">
      <dgm:prSet presAssocID="{0779B8C0-D7AF-4634-95A9-92C756291DD7}" presName="diagram" presStyleCnt="0">
        <dgm:presLayoutVars>
          <dgm:dir/>
          <dgm:animLvl val="lvl"/>
          <dgm:resizeHandles val="exact"/>
        </dgm:presLayoutVars>
      </dgm:prSet>
      <dgm:spPr/>
    </dgm:pt>
    <dgm:pt modelId="{DE4D82B2-70CB-4112-BDF2-366992129457}" type="pres">
      <dgm:prSet presAssocID="{3887AA48-8A76-42A7-87CC-99B3EDBE810F}" presName="compNode" presStyleCnt="0"/>
      <dgm:spPr/>
    </dgm:pt>
    <dgm:pt modelId="{CA972FBE-7E6C-4800-8288-5BC820CE645C}" type="pres">
      <dgm:prSet presAssocID="{3887AA48-8A76-42A7-87CC-99B3EDBE810F}" presName="childRect" presStyleLbl="bgAcc1" presStyleIdx="0" presStyleCnt="5" custLinFactNeighborY="-152">
        <dgm:presLayoutVars>
          <dgm:bulletEnabled val="1"/>
        </dgm:presLayoutVars>
      </dgm:prSet>
      <dgm:spPr/>
    </dgm:pt>
    <dgm:pt modelId="{45D1218F-8A20-40DB-98F2-9CB9D141BAFE}" type="pres">
      <dgm:prSet presAssocID="{3887AA48-8A76-42A7-87CC-99B3EDBE810F}" presName="parentText" presStyleLbl="node1" presStyleIdx="0" presStyleCnt="0">
        <dgm:presLayoutVars>
          <dgm:chMax val="0"/>
          <dgm:bulletEnabled val="1"/>
        </dgm:presLayoutVars>
      </dgm:prSet>
      <dgm:spPr/>
    </dgm:pt>
    <dgm:pt modelId="{E6100C6E-9F5D-41BE-A1C9-3887247F35BF}" type="pres">
      <dgm:prSet presAssocID="{3887AA48-8A76-42A7-87CC-99B3EDBE810F}" presName="parentRect" presStyleLbl="alignNode1" presStyleIdx="0" presStyleCnt="5"/>
      <dgm:spPr/>
    </dgm:pt>
    <dgm:pt modelId="{2F9C22C5-A3CA-47AD-9E44-4F5D6DBC7EB1}" type="pres">
      <dgm:prSet presAssocID="{3887AA48-8A76-42A7-87CC-99B3EDBE810F}" presName="adorn" presStyleLbl="fgAccFollowNode1" presStyleIdx="0" presStyleCnt="5"/>
      <dgm:spPr>
        <a:blipFill>
          <a:blip xmlns:r="http://schemas.openxmlformats.org/officeDocument/2006/relationships">
            <a:extLst>
              <a:ext uri="{96DAC541-7B7A-43D3-8B79-37D633B846F1}">
                <asvg:svgBlip xmlns:asvg="http://schemas.microsoft.com/office/drawing/2016/SVG/main" r:embed="rId1"/>
              </a:ext>
            </a:extLst>
          </a:blip>
          <a:srcRect/>
          <a:stretch>
            <a:fillRect/>
          </a:stretch>
        </a:blipFill>
      </dgm:spPr>
      <dgm:extLst>
        <a:ext uri="{E40237B7-FDA0-4F09-8148-C483321AD2D9}">
          <dgm14:cNvPr xmlns:dgm14="http://schemas.microsoft.com/office/drawing/2010/diagram" id="0" name="" descr="Shield Tick with solid fill"/>
        </a:ext>
      </dgm:extLst>
    </dgm:pt>
    <dgm:pt modelId="{595CB792-AA66-4E2E-AE62-DA06B0D020C5}" type="pres">
      <dgm:prSet presAssocID="{19353DB1-0FD9-42CD-B5F7-43122F6DD558}" presName="sibTrans" presStyleLbl="sibTrans2D1" presStyleIdx="0" presStyleCnt="0"/>
      <dgm:spPr/>
    </dgm:pt>
    <dgm:pt modelId="{A00E546E-72D0-4420-BE7D-1F48A90C9994}" type="pres">
      <dgm:prSet presAssocID="{7963DB3E-C459-4B2E-AE18-C42EFE8796EE}" presName="compNode" presStyleCnt="0"/>
      <dgm:spPr/>
    </dgm:pt>
    <dgm:pt modelId="{DDD3B117-1B23-4C54-94E0-CF3458069A52}" type="pres">
      <dgm:prSet presAssocID="{7963DB3E-C459-4B2E-AE18-C42EFE8796EE}" presName="childRect" presStyleLbl="bgAcc1" presStyleIdx="1" presStyleCnt="5">
        <dgm:presLayoutVars>
          <dgm:bulletEnabled val="1"/>
        </dgm:presLayoutVars>
      </dgm:prSet>
      <dgm:spPr/>
    </dgm:pt>
    <dgm:pt modelId="{E9E2FFE4-4E82-4D0F-8E9C-3BA82EA26258}" type="pres">
      <dgm:prSet presAssocID="{7963DB3E-C459-4B2E-AE18-C42EFE8796EE}" presName="parentText" presStyleLbl="node1" presStyleIdx="0" presStyleCnt="0">
        <dgm:presLayoutVars>
          <dgm:chMax val="0"/>
          <dgm:bulletEnabled val="1"/>
        </dgm:presLayoutVars>
      </dgm:prSet>
      <dgm:spPr/>
    </dgm:pt>
    <dgm:pt modelId="{669CAC6C-0A0F-4975-A571-E501FD2BCCCD}" type="pres">
      <dgm:prSet presAssocID="{7963DB3E-C459-4B2E-AE18-C42EFE8796EE}" presName="parentRect" presStyleLbl="alignNode1" presStyleIdx="1" presStyleCnt="5"/>
      <dgm:spPr/>
    </dgm:pt>
    <dgm:pt modelId="{304CD361-E275-4B83-A781-FDB479DA9011}" type="pres">
      <dgm:prSet presAssocID="{7963DB3E-C459-4B2E-AE18-C42EFE8796EE}" presName="adorn" presStyleLbl="fgAccFollowNode1" presStyleIdx="1" presStyleCnt="5"/>
      <dgm:spPr>
        <a:blipFill>
          <a:blip xmlns:r="http://schemas.openxmlformats.org/officeDocument/2006/relationships">
            <a:extLs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Upward trend with solid fill"/>
        </a:ext>
      </dgm:extLst>
    </dgm:pt>
    <dgm:pt modelId="{C7214627-487D-4886-A65D-981E7D7B8C6B}" type="pres">
      <dgm:prSet presAssocID="{70E25E6F-857D-4E52-998E-4D9F0368CA23}" presName="sibTrans" presStyleLbl="sibTrans2D1" presStyleIdx="0" presStyleCnt="0"/>
      <dgm:spPr/>
    </dgm:pt>
    <dgm:pt modelId="{661D87F6-C4CE-4163-AF77-4207F425CB36}" type="pres">
      <dgm:prSet presAssocID="{8846A4DE-DABE-4E36-BA93-57865152A924}" presName="compNode" presStyleCnt="0"/>
      <dgm:spPr/>
    </dgm:pt>
    <dgm:pt modelId="{D3A1F631-4516-4F72-BD3F-26107A9E0E20}" type="pres">
      <dgm:prSet presAssocID="{8846A4DE-DABE-4E36-BA93-57865152A924}" presName="childRect" presStyleLbl="bgAcc1" presStyleIdx="2" presStyleCnt="5">
        <dgm:presLayoutVars>
          <dgm:bulletEnabled val="1"/>
        </dgm:presLayoutVars>
      </dgm:prSet>
      <dgm:spPr/>
    </dgm:pt>
    <dgm:pt modelId="{C7C3CE99-34DD-4DA0-8248-25E3CD12C40A}" type="pres">
      <dgm:prSet presAssocID="{8846A4DE-DABE-4E36-BA93-57865152A924}" presName="parentText" presStyleLbl="node1" presStyleIdx="0" presStyleCnt="0">
        <dgm:presLayoutVars>
          <dgm:chMax val="0"/>
          <dgm:bulletEnabled val="1"/>
        </dgm:presLayoutVars>
      </dgm:prSet>
      <dgm:spPr/>
    </dgm:pt>
    <dgm:pt modelId="{6CC2B128-B6E5-4B75-8335-BB40DC332840}" type="pres">
      <dgm:prSet presAssocID="{8846A4DE-DABE-4E36-BA93-57865152A924}" presName="parentRect" presStyleLbl="alignNode1" presStyleIdx="2" presStyleCnt="5"/>
      <dgm:spPr/>
    </dgm:pt>
    <dgm:pt modelId="{9B642E29-5680-42D0-BAB0-84F2965A7150}" type="pres">
      <dgm:prSet presAssocID="{8846A4DE-DABE-4E36-BA93-57865152A924}" presName="adorn" presStyleLbl="fgAccFollowNode1" presStyleIdx="2" presStyleCnt="5"/>
      <dgm:spPr>
        <a:blipFill>
          <a:blip xmlns:r="http://schemas.openxmlformats.org/officeDocument/2006/relationships">
            <a:extLst>
              <a:ext uri="{96DAC541-7B7A-43D3-8B79-37D633B846F1}">
                <asvg:svgBlip xmlns:asvg="http://schemas.microsoft.com/office/drawing/2016/SVG/main" r:embed="rId3"/>
              </a:ext>
            </a:extLst>
          </a:blip>
          <a:srcRect/>
          <a:stretch>
            <a:fillRect/>
          </a:stretch>
        </a:blipFill>
      </dgm:spPr>
      <dgm:extLst>
        <a:ext uri="{E40237B7-FDA0-4F09-8148-C483321AD2D9}">
          <dgm14:cNvPr xmlns:dgm14="http://schemas.microsoft.com/office/drawing/2010/diagram" id="0" name="" descr="Care with solid fill"/>
        </a:ext>
      </dgm:extLst>
    </dgm:pt>
    <dgm:pt modelId="{DD4976F0-7BC5-4D65-A4A6-F4912C33EE9E}" type="pres">
      <dgm:prSet presAssocID="{1A2F0D43-AA5E-4714-834A-4FCD671FCDF2}" presName="sibTrans" presStyleLbl="sibTrans2D1" presStyleIdx="0" presStyleCnt="0"/>
      <dgm:spPr/>
    </dgm:pt>
    <dgm:pt modelId="{0B1A9032-BCDE-4354-B7C9-C4A216F6B8C8}" type="pres">
      <dgm:prSet presAssocID="{70EC5C5F-AC2B-419E-9754-5BAD64713228}" presName="compNode" presStyleCnt="0"/>
      <dgm:spPr/>
    </dgm:pt>
    <dgm:pt modelId="{B01A2FC2-BBD0-4866-B6B1-83C9CB3FCE75}" type="pres">
      <dgm:prSet presAssocID="{70EC5C5F-AC2B-419E-9754-5BAD64713228}" presName="childRect" presStyleLbl="bgAcc1" presStyleIdx="3" presStyleCnt="5">
        <dgm:presLayoutVars>
          <dgm:bulletEnabled val="1"/>
        </dgm:presLayoutVars>
      </dgm:prSet>
      <dgm:spPr/>
    </dgm:pt>
    <dgm:pt modelId="{0EBB2903-625E-4719-87F1-90A7F6AA4B7D}" type="pres">
      <dgm:prSet presAssocID="{70EC5C5F-AC2B-419E-9754-5BAD64713228}" presName="parentText" presStyleLbl="node1" presStyleIdx="0" presStyleCnt="0">
        <dgm:presLayoutVars>
          <dgm:chMax val="0"/>
          <dgm:bulletEnabled val="1"/>
        </dgm:presLayoutVars>
      </dgm:prSet>
      <dgm:spPr/>
    </dgm:pt>
    <dgm:pt modelId="{008FB6D9-E20F-4B93-A05C-7B7DDC27893D}" type="pres">
      <dgm:prSet presAssocID="{70EC5C5F-AC2B-419E-9754-5BAD64713228}" presName="parentRect" presStyleLbl="alignNode1" presStyleIdx="3" presStyleCnt="5"/>
      <dgm:spPr/>
    </dgm:pt>
    <dgm:pt modelId="{B191A062-A03F-4113-A042-FF2C6A6C2477}" type="pres">
      <dgm:prSet presAssocID="{70EC5C5F-AC2B-419E-9754-5BAD64713228}" presName="adorn" presStyleLbl="fgAccFollowNode1" presStyleIdx="3" presStyleCnt="5"/>
      <dgm:spPr>
        <a:blipFill>
          <a:blip xmlns:r="http://schemas.openxmlformats.org/officeDocument/2006/relationships">
            <a:extLs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Connections with solid fill"/>
        </a:ext>
      </dgm:extLst>
    </dgm:pt>
    <dgm:pt modelId="{AE56A216-3EA6-4042-937F-70CAD66E4657}" type="pres">
      <dgm:prSet presAssocID="{B1E313D3-C39F-4905-902E-F05DF797455F}" presName="sibTrans" presStyleLbl="sibTrans2D1" presStyleIdx="0" presStyleCnt="0"/>
      <dgm:spPr/>
    </dgm:pt>
    <dgm:pt modelId="{F56F858C-E9FD-46BF-8601-DFA4A4B46148}" type="pres">
      <dgm:prSet presAssocID="{10ECF389-53A2-42F6-BFBD-861A050256E7}" presName="compNode" presStyleCnt="0"/>
      <dgm:spPr/>
    </dgm:pt>
    <dgm:pt modelId="{4AAD554D-4F0A-491B-B550-85C9587EF3FC}" type="pres">
      <dgm:prSet presAssocID="{10ECF389-53A2-42F6-BFBD-861A050256E7}" presName="childRect" presStyleLbl="bgAcc1" presStyleIdx="4" presStyleCnt="5">
        <dgm:presLayoutVars>
          <dgm:bulletEnabled val="1"/>
        </dgm:presLayoutVars>
      </dgm:prSet>
      <dgm:spPr/>
    </dgm:pt>
    <dgm:pt modelId="{DD628077-6A99-456C-B9B6-245E779AB30C}" type="pres">
      <dgm:prSet presAssocID="{10ECF389-53A2-42F6-BFBD-861A050256E7}" presName="parentText" presStyleLbl="node1" presStyleIdx="0" presStyleCnt="0">
        <dgm:presLayoutVars>
          <dgm:chMax val="0"/>
          <dgm:bulletEnabled val="1"/>
        </dgm:presLayoutVars>
      </dgm:prSet>
      <dgm:spPr/>
    </dgm:pt>
    <dgm:pt modelId="{440888C9-4CEC-445B-8A78-D44BD7531EC9}" type="pres">
      <dgm:prSet presAssocID="{10ECF389-53A2-42F6-BFBD-861A050256E7}" presName="parentRect" presStyleLbl="alignNode1" presStyleIdx="4" presStyleCnt="5" custLinFactNeighborX="-21" custLinFactNeighborY="1334"/>
      <dgm:spPr/>
    </dgm:pt>
    <dgm:pt modelId="{1123A42D-F06B-45A5-8D57-86D221F98155}" type="pres">
      <dgm:prSet presAssocID="{10ECF389-53A2-42F6-BFBD-861A050256E7}" presName="adorn" presStyleLbl="fgAccFollowNode1" presStyleIdx="4" presStyleCnt="5"/>
      <dgm:spPr>
        <a:blipFill>
          <a:blip xmlns:r="http://schemas.openxmlformats.org/officeDocument/2006/relationships">
            <a:extLst>
              <a:ext uri="{96DAC541-7B7A-43D3-8B79-37D633B846F1}">
                <asvg:svgBlip xmlns:asvg="http://schemas.microsoft.com/office/drawing/2016/SVG/main" r:embed="rId5"/>
              </a:ext>
            </a:extLst>
          </a:blip>
          <a:srcRect/>
          <a:stretch>
            <a:fillRect/>
          </a:stretch>
        </a:blipFill>
      </dgm:spPr>
      <dgm:extLst>
        <a:ext uri="{E40237B7-FDA0-4F09-8148-C483321AD2D9}">
          <dgm14:cNvPr xmlns:dgm14="http://schemas.microsoft.com/office/drawing/2010/diagram" id="0" name="" descr="Climbing with solid fill"/>
        </a:ext>
      </dgm:extLst>
    </dgm:pt>
  </dgm:ptLst>
  <dgm:cxnLst>
    <dgm:cxn modelId="{84F76D00-32FE-427F-B7F9-E8C4400FABAC}" type="presOf" srcId="{2A155986-1CA6-413C-BBBD-48A36CDA0B3F}" destId="{DDD3B117-1B23-4C54-94E0-CF3458069A52}" srcOrd="0" destOrd="3" presId="urn:microsoft.com/office/officeart/2005/8/layout/bList2"/>
    <dgm:cxn modelId="{62A7CF00-290D-4D2A-904F-C12F6A3DF289}" srcId="{3887AA48-8A76-42A7-87CC-99B3EDBE810F}" destId="{31860F4D-2F11-4143-ABC0-58158BB6E7EF}" srcOrd="3" destOrd="0" parTransId="{253286CC-8371-46E8-AA32-745496273817}" sibTransId="{D7B2EB18-E0B8-41C5-9062-1B4666CDCC81}"/>
    <dgm:cxn modelId="{10D35D09-94DD-43CF-B149-9B53DEE234F1}" type="presOf" srcId="{8846A4DE-DABE-4E36-BA93-57865152A924}" destId="{C7C3CE99-34DD-4DA0-8248-25E3CD12C40A}" srcOrd="0" destOrd="0" presId="urn:microsoft.com/office/officeart/2005/8/layout/bList2"/>
    <dgm:cxn modelId="{4511FF10-BEA5-4DF2-8FB2-1857A9C1E6BF}" type="presOf" srcId="{2B1ABD61-09BE-44AC-87F4-FDA1C064236C}" destId="{CA972FBE-7E6C-4800-8288-5BC820CE645C}" srcOrd="0" destOrd="2" presId="urn:microsoft.com/office/officeart/2005/8/layout/bList2"/>
    <dgm:cxn modelId="{10783314-154D-4369-8707-140E68DF9ACF}" type="presOf" srcId="{1A2F0D43-AA5E-4714-834A-4FCD671FCDF2}" destId="{DD4976F0-7BC5-4D65-A4A6-F4912C33EE9E}" srcOrd="0" destOrd="0" presId="urn:microsoft.com/office/officeart/2005/8/layout/bList2"/>
    <dgm:cxn modelId="{1657BE16-B432-4E14-88A5-E97C4615D5F2}" type="presOf" srcId="{10ECF389-53A2-42F6-BFBD-861A050256E7}" destId="{440888C9-4CEC-445B-8A78-D44BD7531EC9}" srcOrd="1" destOrd="0" presId="urn:microsoft.com/office/officeart/2005/8/layout/bList2"/>
    <dgm:cxn modelId="{ED28C520-D8BF-40C7-B66D-2DD0BF5EB89F}" type="presOf" srcId="{F6D2ABCD-9FF2-45E6-B86F-D25B88E9417F}" destId="{4AAD554D-4F0A-491B-B550-85C9587EF3FC}" srcOrd="0" destOrd="5" presId="urn:microsoft.com/office/officeart/2005/8/layout/bList2"/>
    <dgm:cxn modelId="{7394BB21-EA84-4EBB-9A6B-C1F8D599C18A}" type="presOf" srcId="{186700A7-3ACB-4B6F-909E-2C8634F8578C}" destId="{B01A2FC2-BBD0-4866-B6B1-83C9CB3FCE75}" srcOrd="0" destOrd="1" presId="urn:microsoft.com/office/officeart/2005/8/layout/bList2"/>
    <dgm:cxn modelId="{4964442E-1F75-4B43-AA51-9F551D419DA3}" type="presOf" srcId="{10ECF389-53A2-42F6-BFBD-861A050256E7}" destId="{DD628077-6A99-456C-B9B6-245E779AB30C}" srcOrd="0" destOrd="0" presId="urn:microsoft.com/office/officeart/2005/8/layout/bList2"/>
    <dgm:cxn modelId="{C164FE32-07ED-402D-B060-497E35F78381}" type="presOf" srcId="{4A5AFD67-7098-4DDC-BAC7-A3B0FCFD70DB}" destId="{D3A1F631-4516-4F72-BD3F-26107A9E0E20}" srcOrd="0" destOrd="2" presId="urn:microsoft.com/office/officeart/2005/8/layout/bList2"/>
    <dgm:cxn modelId="{363B6736-5827-46B1-82EC-349B618ADB14}" srcId="{0779B8C0-D7AF-4634-95A9-92C756291DD7}" destId="{3887AA48-8A76-42A7-87CC-99B3EDBE810F}" srcOrd="0" destOrd="0" parTransId="{33445E7E-4D43-4677-8E7F-7E4D677AD1C8}" sibTransId="{19353DB1-0FD9-42CD-B5F7-43122F6DD558}"/>
    <dgm:cxn modelId="{1BF11C3B-DB22-49C8-838F-6E8A7367A010}" srcId="{0779B8C0-D7AF-4634-95A9-92C756291DD7}" destId="{70EC5C5F-AC2B-419E-9754-5BAD64713228}" srcOrd="3" destOrd="0" parTransId="{EF535F0B-F9DF-4C14-B01A-EDCA5FF3BF13}" sibTransId="{B1E313D3-C39F-4905-902E-F05DF797455F}"/>
    <dgm:cxn modelId="{CE83B43F-BCD7-4838-8696-FFA4D04B0AC7}" type="presOf" srcId="{835C7349-1972-44B7-8419-C8F7620D6BE6}" destId="{4AAD554D-4F0A-491B-B550-85C9587EF3FC}" srcOrd="0" destOrd="1" presId="urn:microsoft.com/office/officeart/2005/8/layout/bList2"/>
    <dgm:cxn modelId="{00B9B95D-378B-45A4-A471-C10372D89385}" srcId="{70EC5C5F-AC2B-419E-9754-5BAD64713228}" destId="{186700A7-3ACB-4B6F-909E-2C8634F8578C}" srcOrd="1" destOrd="0" parTransId="{5ADB018B-DF75-4F7B-88D6-DD4CCB80A35C}" sibTransId="{5CA2D091-04CB-403D-9B3B-B1EFAB40BF83}"/>
    <dgm:cxn modelId="{EB370262-5A4B-4CD5-87CA-DEB9F4FCCFD9}" type="presOf" srcId="{E563A142-6745-4FB3-A861-E0401AB6F513}" destId="{4AAD554D-4F0A-491B-B550-85C9587EF3FC}" srcOrd="0" destOrd="0" presId="urn:microsoft.com/office/officeart/2005/8/layout/bList2"/>
    <dgm:cxn modelId="{64971C63-6E47-4532-8765-DFDA5B0E2895}" srcId="{10ECF389-53A2-42F6-BFBD-861A050256E7}" destId="{214B864D-9093-457A-BEEC-98270B0857C1}" srcOrd="3" destOrd="0" parTransId="{9337CB47-1599-449F-A668-00CE7F75B148}" sibTransId="{1B5DC07D-8221-4746-9451-B4E904E98433}"/>
    <dgm:cxn modelId="{1F866045-660E-4ED7-A1F3-28DA97B33930}" type="presOf" srcId="{70E25E6F-857D-4E52-998E-4D9F0368CA23}" destId="{C7214627-487D-4886-A65D-981E7D7B8C6B}" srcOrd="0" destOrd="0" presId="urn:microsoft.com/office/officeart/2005/8/layout/bList2"/>
    <dgm:cxn modelId="{9708656B-76FC-40CB-95FB-D49577E4C857}" srcId="{0779B8C0-D7AF-4634-95A9-92C756291DD7}" destId="{8846A4DE-DABE-4E36-BA93-57865152A924}" srcOrd="2" destOrd="0" parTransId="{4920752F-799C-4807-ACF4-A45B40000D4E}" sibTransId="{1A2F0D43-AA5E-4714-834A-4FCD671FCDF2}"/>
    <dgm:cxn modelId="{A72F144C-F879-4775-9754-AD158377227B}" type="presOf" srcId="{A8146728-3D8B-4C8D-812E-B7D9E0A1E806}" destId="{D3A1F631-4516-4F72-BD3F-26107A9E0E20}" srcOrd="0" destOrd="1" presId="urn:microsoft.com/office/officeart/2005/8/layout/bList2"/>
    <dgm:cxn modelId="{F74C284C-759A-4DDF-94E5-FF09BD75904E}" srcId="{8846A4DE-DABE-4E36-BA93-57865152A924}" destId="{A8146728-3D8B-4C8D-812E-B7D9E0A1E806}" srcOrd="1" destOrd="0" parTransId="{B9259E2D-2ADA-435E-8F81-1EB4A1E73998}" sibTransId="{F5836288-1707-4658-BDD2-FF0E527A52FE}"/>
    <dgm:cxn modelId="{0460134F-F72C-44F0-8403-4CD28B16F80F}" srcId="{10ECF389-53A2-42F6-BFBD-861A050256E7}" destId="{FE3314AC-387B-4AE4-8DFA-7A11E8BAE0C7}" srcOrd="4" destOrd="0" parTransId="{F1F5D812-1931-461B-A4F1-E75B7242012D}" sibTransId="{8342A334-A13A-4C70-94FF-1669D64105C1}"/>
    <dgm:cxn modelId="{A0923A6F-3BE6-4C82-B5A3-D3B0420F6C9B}" type="presOf" srcId="{059167F1-BF12-4231-80FE-208BB0BA27A7}" destId="{B01A2FC2-BBD0-4866-B6B1-83C9CB3FCE75}" srcOrd="0" destOrd="3" presId="urn:microsoft.com/office/officeart/2005/8/layout/bList2"/>
    <dgm:cxn modelId="{515E844F-A340-4F74-AE82-928B95C333D9}" srcId="{3887AA48-8A76-42A7-87CC-99B3EDBE810F}" destId="{9C988B0A-352B-4C64-9256-4DAA47355FEB}" srcOrd="5" destOrd="0" parTransId="{60614494-F52F-4AEE-952A-FA828B82FCE1}" sibTransId="{F66EDC87-A220-4353-8258-BA609791D1FB}"/>
    <dgm:cxn modelId="{03173270-B879-451E-AE2A-D15D47ED59F7}" type="presOf" srcId="{C864ECFB-1B84-4EF0-A0A3-C5E54AF84219}" destId="{B01A2FC2-BBD0-4866-B6B1-83C9CB3FCE75}" srcOrd="0" destOrd="4" presId="urn:microsoft.com/office/officeart/2005/8/layout/bList2"/>
    <dgm:cxn modelId="{CD454D50-A92E-490A-9E46-85F0C99A68CD}" type="presOf" srcId="{7963DB3E-C459-4B2E-AE18-C42EFE8796EE}" destId="{E9E2FFE4-4E82-4D0F-8E9C-3BA82EA26258}" srcOrd="0" destOrd="0" presId="urn:microsoft.com/office/officeart/2005/8/layout/bList2"/>
    <dgm:cxn modelId="{BB11A073-FD3C-4C9D-B56E-3F802CBF3EAF}" srcId="{0779B8C0-D7AF-4634-95A9-92C756291DD7}" destId="{10ECF389-53A2-42F6-BFBD-861A050256E7}" srcOrd="4" destOrd="0" parTransId="{0110D115-F18A-4516-8583-A29C04A1B2AB}" sibTransId="{2A4DEA9A-78AD-4860-B7BC-1A90485BC11D}"/>
    <dgm:cxn modelId="{B4D32654-E2CC-4861-84B4-E2B09F50D30C}" type="presOf" srcId="{00856BA6-0762-48A9-8929-01CEB61E3D87}" destId="{CA972FBE-7E6C-4800-8288-5BC820CE645C}" srcOrd="0" destOrd="0" presId="urn:microsoft.com/office/officeart/2005/8/layout/bList2"/>
    <dgm:cxn modelId="{231E7355-2275-4B7F-A1BC-5603FB159C04}" type="presOf" srcId="{8846A4DE-DABE-4E36-BA93-57865152A924}" destId="{6CC2B128-B6E5-4B75-8335-BB40DC332840}" srcOrd="1" destOrd="0" presId="urn:microsoft.com/office/officeart/2005/8/layout/bList2"/>
    <dgm:cxn modelId="{05763557-9CC7-4A5C-A029-8B835C8B4631}" type="presOf" srcId="{B1E313D3-C39F-4905-902E-F05DF797455F}" destId="{AE56A216-3EA6-4042-937F-70CAD66E4657}" srcOrd="0" destOrd="0" presId="urn:microsoft.com/office/officeart/2005/8/layout/bList2"/>
    <dgm:cxn modelId="{6921155A-EFB7-4F54-B6BC-613994400183}" type="presOf" srcId="{9ABB8414-46B0-4795-9ED8-166217EF8906}" destId="{D3A1F631-4516-4F72-BD3F-26107A9E0E20}" srcOrd="0" destOrd="0" presId="urn:microsoft.com/office/officeart/2005/8/layout/bList2"/>
    <dgm:cxn modelId="{157D4E7B-CC4B-4483-8B55-1D15737E862C}" type="presOf" srcId="{214B864D-9093-457A-BEEC-98270B0857C1}" destId="{4AAD554D-4F0A-491B-B550-85C9587EF3FC}" srcOrd="0" destOrd="3" presId="urn:microsoft.com/office/officeart/2005/8/layout/bList2"/>
    <dgm:cxn modelId="{86B2DB7D-034D-4955-AC40-6CEB4A640A25}" type="presOf" srcId="{70EC5C5F-AC2B-419E-9754-5BAD64713228}" destId="{0EBB2903-625E-4719-87F1-90A7F6AA4B7D}" srcOrd="0" destOrd="0" presId="urn:microsoft.com/office/officeart/2005/8/layout/bList2"/>
    <dgm:cxn modelId="{89E66A80-9E48-4E24-B917-B167E314EF55}" srcId="{3887AA48-8A76-42A7-87CC-99B3EDBE810F}" destId="{12AFBE22-5F10-42CA-937D-5D3EE2BFC04B}" srcOrd="4" destOrd="0" parTransId="{4855A443-473B-436D-919B-28CBD47F08BD}" sibTransId="{AD246566-079D-429A-9AE6-C49F4708C040}"/>
    <dgm:cxn modelId="{0919F382-C89E-4FF0-911D-0D7CEA1A6A7C}" srcId="{10ECF389-53A2-42F6-BFBD-861A050256E7}" destId="{06AF0C2B-3082-4C5E-9AB3-5C50E0437E80}" srcOrd="2" destOrd="0" parTransId="{7F05C936-492B-4D5E-904D-295B12924892}" sibTransId="{399A3BDC-1437-4665-95DB-CD01C9F8174D}"/>
    <dgm:cxn modelId="{E4090A85-205C-4A3A-95C1-94A695503959}" srcId="{10ECF389-53A2-42F6-BFBD-861A050256E7}" destId="{835C7349-1972-44B7-8419-C8F7620D6BE6}" srcOrd="1" destOrd="0" parTransId="{ADCA0E05-B22A-4A58-BC4C-6C70F29511D5}" sibTransId="{37AC4833-EDA3-4211-8427-0F9462E30ED6}"/>
    <dgm:cxn modelId="{94159585-77E1-40A1-A1D1-D2A598A5A702}" type="presOf" srcId="{70EC5C5F-AC2B-419E-9754-5BAD64713228}" destId="{008FB6D9-E20F-4B93-A05C-7B7DDC27893D}" srcOrd="1" destOrd="0" presId="urn:microsoft.com/office/officeart/2005/8/layout/bList2"/>
    <dgm:cxn modelId="{31506786-9390-4F76-BA8B-09C378E6AFA1}" srcId="{7963DB3E-C459-4B2E-AE18-C42EFE8796EE}" destId="{E30C8BE8-80E8-451E-A904-66C5315C39D2}" srcOrd="2" destOrd="0" parTransId="{0CF08D44-1972-4CC1-9C52-C3C8C8637F9F}" sibTransId="{A54CCFF9-BAD1-4A09-A0E8-BC86E04E6872}"/>
    <dgm:cxn modelId="{A45A6F88-AAA8-4EDD-87C2-2035DE844E52}" type="presOf" srcId="{06AF0C2B-3082-4C5E-9AB3-5C50E0437E80}" destId="{4AAD554D-4F0A-491B-B550-85C9587EF3FC}" srcOrd="0" destOrd="2" presId="urn:microsoft.com/office/officeart/2005/8/layout/bList2"/>
    <dgm:cxn modelId="{9511C890-EAB0-4DA6-8005-A93970DAF664}" type="presOf" srcId="{0638244B-23B4-4563-B3AB-107CA2B8139F}" destId="{B01A2FC2-BBD0-4866-B6B1-83C9CB3FCE75}" srcOrd="0" destOrd="0" presId="urn:microsoft.com/office/officeart/2005/8/layout/bList2"/>
    <dgm:cxn modelId="{B66D139B-85DB-479E-A128-DCF2C0791075}" type="presOf" srcId="{3887AA48-8A76-42A7-87CC-99B3EDBE810F}" destId="{E6100C6E-9F5D-41BE-A1C9-3887247F35BF}" srcOrd="1" destOrd="0" presId="urn:microsoft.com/office/officeart/2005/8/layout/bList2"/>
    <dgm:cxn modelId="{F531419D-BEE5-4B1B-88B4-70C15C103656}" type="presOf" srcId="{334D046C-BE79-46BA-9978-B9F64F28023F}" destId="{CA972FBE-7E6C-4800-8288-5BC820CE645C}" srcOrd="0" destOrd="1" presId="urn:microsoft.com/office/officeart/2005/8/layout/bList2"/>
    <dgm:cxn modelId="{8473CCA2-EC02-4878-B230-855164BAFAD6}" srcId="{70EC5C5F-AC2B-419E-9754-5BAD64713228}" destId="{0638244B-23B4-4563-B3AB-107CA2B8139F}" srcOrd="0" destOrd="0" parTransId="{DD8C12CD-4175-4EA7-B2C3-992735D253EB}" sibTransId="{53C99F8F-1299-4754-BCC0-7D6751EF0271}"/>
    <dgm:cxn modelId="{6AF89FA5-2BE0-4B79-9076-737DFCAEE799}" type="presOf" srcId="{40042AE8-0D20-4941-B019-1E28F1BA4A6F}" destId="{DDD3B117-1B23-4C54-94E0-CF3458069A52}" srcOrd="0" destOrd="0" presId="urn:microsoft.com/office/officeart/2005/8/layout/bList2"/>
    <dgm:cxn modelId="{7790B9A8-73D3-4F4C-9E1F-C9054B0E9E98}" type="presOf" srcId="{C1353FE9-8B0E-44F7-8049-E2AF60FCF1A9}" destId="{B01A2FC2-BBD0-4866-B6B1-83C9CB3FCE75}" srcOrd="0" destOrd="2" presId="urn:microsoft.com/office/officeart/2005/8/layout/bList2"/>
    <dgm:cxn modelId="{42C919AA-3E10-4226-89EC-56CA1543D30A}" srcId="{7963DB3E-C459-4B2E-AE18-C42EFE8796EE}" destId="{3558F294-3F2A-4703-BEB2-63DE899DF27C}" srcOrd="1" destOrd="0" parTransId="{9894139B-5425-4BF5-BC6B-013B09C62F25}" sibTransId="{2552E8E3-A367-4AFA-9A4C-2CF33BF408C7}"/>
    <dgm:cxn modelId="{4D91A0AA-4F6E-424B-94F1-30014947C386}" type="presOf" srcId="{FE3314AC-387B-4AE4-8DFA-7A11E8BAE0C7}" destId="{4AAD554D-4F0A-491B-B550-85C9587EF3FC}" srcOrd="0" destOrd="4" presId="urn:microsoft.com/office/officeart/2005/8/layout/bList2"/>
    <dgm:cxn modelId="{2EFAAFB4-F21F-43CF-BA08-F8D4B08BB3BD}" srcId="{10ECF389-53A2-42F6-BFBD-861A050256E7}" destId="{F6D2ABCD-9FF2-45E6-B86F-D25B88E9417F}" srcOrd="5" destOrd="0" parTransId="{28389C95-D43F-405F-ACD5-A2A8E0B3982A}" sibTransId="{F40DD0C7-7B64-4C1B-AF0B-9D6AD62E0221}"/>
    <dgm:cxn modelId="{4466D5B5-EFFB-4397-9439-9D51DC542BCB}" type="presOf" srcId="{E30C8BE8-80E8-451E-A904-66C5315C39D2}" destId="{DDD3B117-1B23-4C54-94E0-CF3458069A52}" srcOrd="0" destOrd="2" presId="urn:microsoft.com/office/officeart/2005/8/layout/bList2"/>
    <dgm:cxn modelId="{2414F2B5-1600-4591-B5DC-F16A06E8EACF}" type="presOf" srcId="{7963DB3E-C459-4B2E-AE18-C42EFE8796EE}" destId="{669CAC6C-0A0F-4975-A571-E501FD2BCCCD}" srcOrd="1" destOrd="0" presId="urn:microsoft.com/office/officeart/2005/8/layout/bList2"/>
    <dgm:cxn modelId="{F0DAC9B6-86F6-4920-B2E4-1F79DF83CA73}" srcId="{10ECF389-53A2-42F6-BFBD-861A050256E7}" destId="{E563A142-6745-4FB3-A861-E0401AB6F513}" srcOrd="0" destOrd="0" parTransId="{5C5F8AD6-D951-4604-BE43-BB0164550CA9}" sibTransId="{43E62BDE-CB25-433A-8A6F-A6414B6F1678}"/>
    <dgm:cxn modelId="{1430B1BA-0E20-4F57-87B7-54A6B9CDB31B}" type="presOf" srcId="{12AFBE22-5F10-42CA-937D-5D3EE2BFC04B}" destId="{CA972FBE-7E6C-4800-8288-5BC820CE645C}" srcOrd="0" destOrd="4" presId="urn:microsoft.com/office/officeart/2005/8/layout/bList2"/>
    <dgm:cxn modelId="{822068BB-A68C-408F-9856-EDE42BB994C6}" type="presOf" srcId="{31860F4D-2F11-4143-ABC0-58158BB6E7EF}" destId="{CA972FBE-7E6C-4800-8288-5BC820CE645C}" srcOrd="0" destOrd="3" presId="urn:microsoft.com/office/officeart/2005/8/layout/bList2"/>
    <dgm:cxn modelId="{D30245C1-B520-4207-9F2C-D74BBEA4DA7F}" srcId="{7963DB3E-C459-4B2E-AE18-C42EFE8796EE}" destId="{29354402-D70D-4D5B-8092-7B2249FB1CEE}" srcOrd="5" destOrd="0" parTransId="{407E6601-A6CF-4AFE-9F01-86041C7F880B}" sibTransId="{C5071A9B-5369-4B32-8395-8191BC55914D}"/>
    <dgm:cxn modelId="{5467FDC1-CF16-43C5-9057-E7F7D26DC561}" type="presOf" srcId="{3887AA48-8A76-42A7-87CC-99B3EDBE810F}" destId="{45D1218F-8A20-40DB-98F2-9CB9D141BAFE}" srcOrd="0" destOrd="0" presId="urn:microsoft.com/office/officeart/2005/8/layout/bList2"/>
    <dgm:cxn modelId="{4EBC74C5-5285-4F3B-ACF4-12DFD93BAD14}" type="presOf" srcId="{9C988B0A-352B-4C64-9256-4DAA47355FEB}" destId="{CA972FBE-7E6C-4800-8288-5BC820CE645C}" srcOrd="0" destOrd="5" presId="urn:microsoft.com/office/officeart/2005/8/layout/bList2"/>
    <dgm:cxn modelId="{D47D7DC7-3DEC-49E5-AFF0-28D79592384E}" srcId="{3887AA48-8A76-42A7-87CC-99B3EDBE810F}" destId="{334D046C-BE79-46BA-9978-B9F64F28023F}" srcOrd="1" destOrd="0" parTransId="{BF416FFF-6F9A-4C12-B9B7-565041CF07B1}" sibTransId="{18FE2246-9FFC-4316-BF03-E3BD1A6F48F9}"/>
    <dgm:cxn modelId="{3DBE09CC-2EB4-442A-BFB7-736BCE99E1A6}" srcId="{8846A4DE-DABE-4E36-BA93-57865152A924}" destId="{9ABB8414-46B0-4795-9ED8-166217EF8906}" srcOrd="0" destOrd="0" parTransId="{C1C3F6A0-07AC-494D-9FD9-6DF5B2158407}" sibTransId="{F3D886AB-B6FF-4298-94E3-374E7173A2F8}"/>
    <dgm:cxn modelId="{0DCCB5D1-EEC1-4376-BB1C-3148F89A0DFD}" srcId="{70EC5C5F-AC2B-419E-9754-5BAD64713228}" destId="{C1353FE9-8B0E-44F7-8049-E2AF60FCF1A9}" srcOrd="2" destOrd="0" parTransId="{7363900C-819A-470C-8CC7-44D3F501FE74}" sibTransId="{72E13E0D-8BF3-4CF6-9911-F424F78F0733}"/>
    <dgm:cxn modelId="{B4454ED6-71F1-47AE-85B6-77D4112B26F0}" type="presOf" srcId="{19353DB1-0FD9-42CD-B5F7-43122F6DD558}" destId="{595CB792-AA66-4E2E-AE62-DA06B0D020C5}" srcOrd="0" destOrd="0" presId="urn:microsoft.com/office/officeart/2005/8/layout/bList2"/>
    <dgm:cxn modelId="{03D622D8-CBEB-4952-A8B8-106A344262F3}" type="presOf" srcId="{0AFE868E-88D3-480E-AD65-FED09E904E53}" destId="{DDD3B117-1B23-4C54-94E0-CF3458069A52}" srcOrd="0" destOrd="4" presId="urn:microsoft.com/office/officeart/2005/8/layout/bList2"/>
    <dgm:cxn modelId="{B111ACD8-7CF9-4CBA-B08A-90F9D642D4B7}" srcId="{7963DB3E-C459-4B2E-AE18-C42EFE8796EE}" destId="{40042AE8-0D20-4941-B019-1E28F1BA4A6F}" srcOrd="0" destOrd="0" parTransId="{D9BD0B46-CDD8-4DD2-BF18-4D3C08280058}" sibTransId="{04ED5F81-8D62-43D3-9646-2CD43C4CF951}"/>
    <dgm:cxn modelId="{7950CADC-2438-4735-887E-8E09705900FF}" srcId="{3887AA48-8A76-42A7-87CC-99B3EDBE810F}" destId="{2B1ABD61-09BE-44AC-87F4-FDA1C064236C}" srcOrd="2" destOrd="0" parTransId="{E4AA69BD-4A53-4770-A46F-B522BCD7153F}" sibTransId="{A778D728-0F4C-4303-ADF5-593FEAF32C2D}"/>
    <dgm:cxn modelId="{24A64CDE-323F-47BC-AF7A-0D735F37FF94}" type="presOf" srcId="{29354402-D70D-4D5B-8092-7B2249FB1CEE}" destId="{DDD3B117-1B23-4C54-94E0-CF3458069A52}" srcOrd="0" destOrd="5" presId="urn:microsoft.com/office/officeart/2005/8/layout/bList2"/>
    <dgm:cxn modelId="{10EC5DDF-4A0F-41FB-9388-70CDB39B35B9}" srcId="{7963DB3E-C459-4B2E-AE18-C42EFE8796EE}" destId="{0AFE868E-88D3-480E-AD65-FED09E904E53}" srcOrd="4" destOrd="0" parTransId="{1306A9DE-2049-4044-AD78-9D2F2E48971E}" sibTransId="{9A19FB8D-F5A3-47B1-918A-3297180BB18C}"/>
    <dgm:cxn modelId="{AAE419E1-7896-428C-ADDB-91B1B41CA7C9}" srcId="{70EC5C5F-AC2B-419E-9754-5BAD64713228}" destId="{059167F1-BF12-4231-80FE-208BB0BA27A7}" srcOrd="3" destOrd="0" parTransId="{1BD61DCA-3CFB-4028-87CB-BFAD18BAF295}" sibTransId="{8A5BC753-5F2F-46F7-B13F-21CE2D84135F}"/>
    <dgm:cxn modelId="{B768CFE2-8E18-488A-B8BA-46CF03383E9F}" srcId="{8846A4DE-DABE-4E36-BA93-57865152A924}" destId="{37801689-594E-47B8-BD94-A6555AE8BC78}" srcOrd="3" destOrd="0" parTransId="{44A75F06-4ED8-4AC7-A8D1-B7E0DE326AFE}" sibTransId="{2A3F971C-B5BF-4C66-8EBD-22E769CEF3A6}"/>
    <dgm:cxn modelId="{A7867DED-D4B3-4597-9ED3-5CA5A72D17B1}" type="presOf" srcId="{0779B8C0-D7AF-4634-95A9-92C756291DD7}" destId="{EA9FD21D-EAA6-4C13-BDFB-B17F9EE485F4}" srcOrd="0" destOrd="0" presId="urn:microsoft.com/office/officeart/2005/8/layout/bList2"/>
    <dgm:cxn modelId="{DE9E80F0-5E1D-402C-BB14-C9EBB5B9FAB3}" srcId="{7963DB3E-C459-4B2E-AE18-C42EFE8796EE}" destId="{2A155986-1CA6-413C-BBBD-48A36CDA0B3F}" srcOrd="3" destOrd="0" parTransId="{0FD37F76-3786-493C-BF70-6C192037264B}" sibTransId="{6F0055CD-348D-48B7-A4A3-C8A388A7F9CB}"/>
    <dgm:cxn modelId="{D95FBBF2-20C8-4357-A877-BC896FE4874A}" type="presOf" srcId="{37801689-594E-47B8-BD94-A6555AE8BC78}" destId="{D3A1F631-4516-4F72-BD3F-26107A9E0E20}" srcOrd="0" destOrd="3" presId="urn:microsoft.com/office/officeart/2005/8/layout/bList2"/>
    <dgm:cxn modelId="{AAE43BF3-BA31-4E62-A191-D04F23EF124E}" srcId="{0779B8C0-D7AF-4634-95A9-92C756291DD7}" destId="{7963DB3E-C459-4B2E-AE18-C42EFE8796EE}" srcOrd="1" destOrd="0" parTransId="{6E95F492-EE97-45F2-9973-94B1A2F82C08}" sibTransId="{70E25E6F-857D-4E52-998E-4D9F0368CA23}"/>
    <dgm:cxn modelId="{BF7FAEF5-8F7A-43DC-92F9-89C658CF0B03}" srcId="{8846A4DE-DABE-4E36-BA93-57865152A924}" destId="{4A5AFD67-7098-4DDC-BAC7-A3B0FCFD70DB}" srcOrd="2" destOrd="0" parTransId="{910B9FC1-63D6-49C5-8844-2AB3E96DC40F}" sibTransId="{852C8727-255D-45A9-BAB7-425388B9903F}"/>
    <dgm:cxn modelId="{6680ABF8-BA98-4227-8C95-9E69A99B77B0}" srcId="{70EC5C5F-AC2B-419E-9754-5BAD64713228}" destId="{C864ECFB-1B84-4EF0-A0A3-C5E54AF84219}" srcOrd="4" destOrd="0" parTransId="{5CB889FB-1258-4D46-83A1-488B4B260CD8}" sibTransId="{FE4F9087-F286-4634-AB76-3A122BD680E9}"/>
    <dgm:cxn modelId="{E93CEAF9-8F72-4743-9484-977B34D324E4}" type="presOf" srcId="{3558F294-3F2A-4703-BEB2-63DE899DF27C}" destId="{DDD3B117-1B23-4C54-94E0-CF3458069A52}" srcOrd="0" destOrd="1" presId="urn:microsoft.com/office/officeart/2005/8/layout/bList2"/>
    <dgm:cxn modelId="{37BFA8FF-1A65-4E52-A3AC-C46319848AD1}" srcId="{3887AA48-8A76-42A7-87CC-99B3EDBE810F}" destId="{00856BA6-0762-48A9-8929-01CEB61E3D87}" srcOrd="0" destOrd="0" parTransId="{1F93C259-DC71-40A9-8242-C614A17F57A6}" sibTransId="{EA40BD3F-364F-4A75-B5A3-6BD92A90B07F}"/>
    <dgm:cxn modelId="{A840B577-8D79-4CFF-B3EE-4E0C32C9EFBE}" type="presParOf" srcId="{EA9FD21D-EAA6-4C13-BDFB-B17F9EE485F4}" destId="{DE4D82B2-70CB-4112-BDF2-366992129457}" srcOrd="0" destOrd="0" presId="urn:microsoft.com/office/officeart/2005/8/layout/bList2"/>
    <dgm:cxn modelId="{ECFD2CC7-46E0-4C14-9E2A-3E96C8E1B9EB}" type="presParOf" srcId="{DE4D82B2-70CB-4112-BDF2-366992129457}" destId="{CA972FBE-7E6C-4800-8288-5BC820CE645C}" srcOrd="0" destOrd="0" presId="urn:microsoft.com/office/officeart/2005/8/layout/bList2"/>
    <dgm:cxn modelId="{5C759CC0-3D1B-4295-A186-007AE3FDEAA3}" type="presParOf" srcId="{DE4D82B2-70CB-4112-BDF2-366992129457}" destId="{45D1218F-8A20-40DB-98F2-9CB9D141BAFE}" srcOrd="1" destOrd="0" presId="urn:microsoft.com/office/officeart/2005/8/layout/bList2"/>
    <dgm:cxn modelId="{01CD45DB-BF53-4451-808B-592AB8FB1F68}" type="presParOf" srcId="{DE4D82B2-70CB-4112-BDF2-366992129457}" destId="{E6100C6E-9F5D-41BE-A1C9-3887247F35BF}" srcOrd="2" destOrd="0" presId="urn:microsoft.com/office/officeart/2005/8/layout/bList2"/>
    <dgm:cxn modelId="{5C3B28D9-9328-4D60-A1DF-A22F4707727C}" type="presParOf" srcId="{DE4D82B2-70CB-4112-BDF2-366992129457}" destId="{2F9C22C5-A3CA-47AD-9E44-4F5D6DBC7EB1}" srcOrd="3" destOrd="0" presId="urn:microsoft.com/office/officeart/2005/8/layout/bList2"/>
    <dgm:cxn modelId="{ADDD76F7-9C62-4B09-8D40-EBC0F2AD9674}" type="presParOf" srcId="{EA9FD21D-EAA6-4C13-BDFB-B17F9EE485F4}" destId="{595CB792-AA66-4E2E-AE62-DA06B0D020C5}" srcOrd="1" destOrd="0" presId="urn:microsoft.com/office/officeart/2005/8/layout/bList2"/>
    <dgm:cxn modelId="{61D60C86-1E5A-42B4-BE80-E0DFB363D00E}" type="presParOf" srcId="{EA9FD21D-EAA6-4C13-BDFB-B17F9EE485F4}" destId="{A00E546E-72D0-4420-BE7D-1F48A90C9994}" srcOrd="2" destOrd="0" presId="urn:microsoft.com/office/officeart/2005/8/layout/bList2"/>
    <dgm:cxn modelId="{6CB2728C-A908-4BB7-AE7E-A94DFA135A06}" type="presParOf" srcId="{A00E546E-72D0-4420-BE7D-1F48A90C9994}" destId="{DDD3B117-1B23-4C54-94E0-CF3458069A52}" srcOrd="0" destOrd="0" presId="urn:microsoft.com/office/officeart/2005/8/layout/bList2"/>
    <dgm:cxn modelId="{D6EC7190-B39B-4E1D-9A26-C796CACED257}" type="presParOf" srcId="{A00E546E-72D0-4420-BE7D-1F48A90C9994}" destId="{E9E2FFE4-4E82-4D0F-8E9C-3BA82EA26258}" srcOrd="1" destOrd="0" presId="urn:microsoft.com/office/officeart/2005/8/layout/bList2"/>
    <dgm:cxn modelId="{E3ED99B5-A406-41C7-9497-F413526A69D3}" type="presParOf" srcId="{A00E546E-72D0-4420-BE7D-1F48A90C9994}" destId="{669CAC6C-0A0F-4975-A571-E501FD2BCCCD}" srcOrd="2" destOrd="0" presId="urn:microsoft.com/office/officeart/2005/8/layout/bList2"/>
    <dgm:cxn modelId="{85AD7C40-659C-4EF3-9F11-8BDC2F2AB428}" type="presParOf" srcId="{A00E546E-72D0-4420-BE7D-1F48A90C9994}" destId="{304CD361-E275-4B83-A781-FDB479DA9011}" srcOrd="3" destOrd="0" presId="urn:microsoft.com/office/officeart/2005/8/layout/bList2"/>
    <dgm:cxn modelId="{AA84E7D1-B5CC-4E0B-B7F3-8AFF89A461D1}" type="presParOf" srcId="{EA9FD21D-EAA6-4C13-BDFB-B17F9EE485F4}" destId="{C7214627-487D-4886-A65D-981E7D7B8C6B}" srcOrd="3" destOrd="0" presId="urn:microsoft.com/office/officeart/2005/8/layout/bList2"/>
    <dgm:cxn modelId="{BDDA2444-AA1E-489B-A563-18038B700993}" type="presParOf" srcId="{EA9FD21D-EAA6-4C13-BDFB-B17F9EE485F4}" destId="{661D87F6-C4CE-4163-AF77-4207F425CB36}" srcOrd="4" destOrd="0" presId="urn:microsoft.com/office/officeart/2005/8/layout/bList2"/>
    <dgm:cxn modelId="{3683918C-8362-4B4E-823F-C300CB2C59EF}" type="presParOf" srcId="{661D87F6-C4CE-4163-AF77-4207F425CB36}" destId="{D3A1F631-4516-4F72-BD3F-26107A9E0E20}" srcOrd="0" destOrd="0" presId="urn:microsoft.com/office/officeart/2005/8/layout/bList2"/>
    <dgm:cxn modelId="{5A758325-E067-4381-B727-C2A61D5056D6}" type="presParOf" srcId="{661D87F6-C4CE-4163-AF77-4207F425CB36}" destId="{C7C3CE99-34DD-4DA0-8248-25E3CD12C40A}" srcOrd="1" destOrd="0" presId="urn:microsoft.com/office/officeart/2005/8/layout/bList2"/>
    <dgm:cxn modelId="{BFA0C55B-241E-464C-BD5F-3EB570B04378}" type="presParOf" srcId="{661D87F6-C4CE-4163-AF77-4207F425CB36}" destId="{6CC2B128-B6E5-4B75-8335-BB40DC332840}" srcOrd="2" destOrd="0" presId="urn:microsoft.com/office/officeart/2005/8/layout/bList2"/>
    <dgm:cxn modelId="{0D62BD5C-AC89-42CC-A203-D7204DC8AB9E}" type="presParOf" srcId="{661D87F6-C4CE-4163-AF77-4207F425CB36}" destId="{9B642E29-5680-42D0-BAB0-84F2965A7150}" srcOrd="3" destOrd="0" presId="urn:microsoft.com/office/officeart/2005/8/layout/bList2"/>
    <dgm:cxn modelId="{348C6801-8AC5-47CB-805D-4BEB728C984B}" type="presParOf" srcId="{EA9FD21D-EAA6-4C13-BDFB-B17F9EE485F4}" destId="{DD4976F0-7BC5-4D65-A4A6-F4912C33EE9E}" srcOrd="5" destOrd="0" presId="urn:microsoft.com/office/officeart/2005/8/layout/bList2"/>
    <dgm:cxn modelId="{7B82DACC-A2D4-4B17-B84B-5CCB4109DD7E}" type="presParOf" srcId="{EA9FD21D-EAA6-4C13-BDFB-B17F9EE485F4}" destId="{0B1A9032-BCDE-4354-B7C9-C4A216F6B8C8}" srcOrd="6" destOrd="0" presId="urn:microsoft.com/office/officeart/2005/8/layout/bList2"/>
    <dgm:cxn modelId="{FB3C2534-F78F-4204-B991-F62433100258}" type="presParOf" srcId="{0B1A9032-BCDE-4354-B7C9-C4A216F6B8C8}" destId="{B01A2FC2-BBD0-4866-B6B1-83C9CB3FCE75}" srcOrd="0" destOrd="0" presId="urn:microsoft.com/office/officeart/2005/8/layout/bList2"/>
    <dgm:cxn modelId="{64FF456C-11D6-458A-8778-A52153673A0E}" type="presParOf" srcId="{0B1A9032-BCDE-4354-B7C9-C4A216F6B8C8}" destId="{0EBB2903-625E-4719-87F1-90A7F6AA4B7D}" srcOrd="1" destOrd="0" presId="urn:microsoft.com/office/officeart/2005/8/layout/bList2"/>
    <dgm:cxn modelId="{6D53F848-8062-49AB-A57E-D85E67604BB4}" type="presParOf" srcId="{0B1A9032-BCDE-4354-B7C9-C4A216F6B8C8}" destId="{008FB6D9-E20F-4B93-A05C-7B7DDC27893D}" srcOrd="2" destOrd="0" presId="urn:microsoft.com/office/officeart/2005/8/layout/bList2"/>
    <dgm:cxn modelId="{CCBE8D46-B6F7-4457-AC93-B2D564258B48}" type="presParOf" srcId="{0B1A9032-BCDE-4354-B7C9-C4A216F6B8C8}" destId="{B191A062-A03F-4113-A042-FF2C6A6C2477}" srcOrd="3" destOrd="0" presId="urn:microsoft.com/office/officeart/2005/8/layout/bList2"/>
    <dgm:cxn modelId="{7318B49C-0A84-4BE3-8F74-06FE94E04AC9}" type="presParOf" srcId="{EA9FD21D-EAA6-4C13-BDFB-B17F9EE485F4}" destId="{AE56A216-3EA6-4042-937F-70CAD66E4657}" srcOrd="7" destOrd="0" presId="urn:microsoft.com/office/officeart/2005/8/layout/bList2"/>
    <dgm:cxn modelId="{3BB29A17-FA5F-4832-8D2D-BCFB51F7D43D}" type="presParOf" srcId="{EA9FD21D-EAA6-4C13-BDFB-B17F9EE485F4}" destId="{F56F858C-E9FD-46BF-8601-DFA4A4B46148}" srcOrd="8" destOrd="0" presId="urn:microsoft.com/office/officeart/2005/8/layout/bList2"/>
    <dgm:cxn modelId="{C6DD8850-8107-4242-A627-F492CFAA156F}" type="presParOf" srcId="{F56F858C-E9FD-46BF-8601-DFA4A4B46148}" destId="{4AAD554D-4F0A-491B-B550-85C9587EF3FC}" srcOrd="0" destOrd="0" presId="urn:microsoft.com/office/officeart/2005/8/layout/bList2"/>
    <dgm:cxn modelId="{8FF721A8-B5AF-4DC1-A3B6-31764301630F}" type="presParOf" srcId="{F56F858C-E9FD-46BF-8601-DFA4A4B46148}" destId="{DD628077-6A99-456C-B9B6-245E779AB30C}" srcOrd="1" destOrd="0" presId="urn:microsoft.com/office/officeart/2005/8/layout/bList2"/>
    <dgm:cxn modelId="{A57CF5F0-96D8-48A4-82AF-E750164F9555}" type="presParOf" srcId="{F56F858C-E9FD-46BF-8601-DFA4A4B46148}" destId="{440888C9-4CEC-445B-8A78-D44BD7531EC9}" srcOrd="2" destOrd="0" presId="urn:microsoft.com/office/officeart/2005/8/layout/bList2"/>
    <dgm:cxn modelId="{874160C2-9269-4BA3-8C54-186DFD2CD313}" type="presParOf" srcId="{F56F858C-E9FD-46BF-8601-DFA4A4B46148}" destId="{1123A42D-F06B-45A5-8D57-86D221F98155}" srcOrd="3" destOrd="0" presId="urn:microsoft.com/office/officeart/2005/8/layout/bList2"/>
  </dgm:cxnLst>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972FBE-7E6C-4800-8288-5BC820CE645C}">
      <dsp:nvSpPr>
        <dsp:cNvPr id="0" name=""/>
        <dsp:cNvSpPr/>
      </dsp:nvSpPr>
      <dsp:spPr>
        <a:xfrm>
          <a:off x="293825" y="3328"/>
          <a:ext cx="2156344" cy="1609665"/>
        </a:xfrm>
        <a:prstGeom prst="round2SameRect">
          <a:avLst>
            <a:gd name="adj1" fmla="val 8000"/>
            <a:gd name="adj2" fmla="val 0"/>
          </a:avLst>
        </a:prstGeom>
        <a:solidFill>
          <a:schemeClr val="lt1">
            <a:alpha val="90000"/>
            <a:hueOff val="0"/>
            <a:satOff val="0"/>
            <a:lumOff val="0"/>
            <a:alphaOff val="0"/>
          </a:schemeClr>
        </a:solidFill>
        <a:ln w="25400" cap="flat" cmpd="sng" algn="ctr">
          <a:solidFill>
            <a:srgbClr val="EC2393"/>
          </a:solidFill>
          <a:prstDash val="solid"/>
        </a:ln>
        <a:effectLst/>
      </dsp:spPr>
      <dsp:style>
        <a:lnRef idx="2">
          <a:scrgbClr r="0" g="0" b="0"/>
        </a:lnRef>
        <a:fillRef idx="1">
          <a:scrgbClr r="0" g="0" b="0"/>
        </a:fillRef>
        <a:effectRef idx="0">
          <a:scrgbClr r="0" g="0" b="0"/>
        </a:effectRef>
        <a:fontRef idx="minor"/>
      </dsp:style>
      <dsp:txBody>
        <a:bodyPr spcFirstLastPara="0" vert="horz" wrap="square" lIns="17780" tIns="53340" rIns="17780" bIns="17780" numCol="1" spcCol="1270" anchor="t" anchorCtr="0">
          <a:noAutofit/>
        </a:bodyPr>
        <a:lstStyle/>
        <a:p>
          <a:pPr marL="114300" lvl="1" indent="-114300" algn="l" defTabSz="622300">
            <a:lnSpc>
              <a:spcPct val="90000"/>
            </a:lnSpc>
            <a:spcBef>
              <a:spcPct val="0"/>
            </a:spcBef>
            <a:spcAft>
              <a:spcPct val="15000"/>
            </a:spcAft>
            <a:buChar char="•"/>
          </a:pPr>
          <a:r>
            <a:rPr lang="en-GB" sz="1400" b="1" kern="1200">
              <a:latin typeface="Aptos" panose="020B0004020202020204" pitchFamily="34" charset="0"/>
            </a:rPr>
            <a:t>Protect people from harm</a:t>
          </a:r>
        </a:p>
        <a:p>
          <a:pPr marL="114300" lvl="1" indent="-114300" algn="l" defTabSz="622300">
            <a:lnSpc>
              <a:spcPct val="90000"/>
            </a:lnSpc>
            <a:spcBef>
              <a:spcPct val="0"/>
            </a:spcBef>
            <a:spcAft>
              <a:spcPct val="15000"/>
            </a:spcAft>
            <a:buChar char="•"/>
          </a:pPr>
          <a:r>
            <a:rPr lang="en-GB" sz="1400" kern="1200">
              <a:latin typeface="Aptos" panose="020B0004020202020204" pitchFamily="34" charset="0"/>
            </a:rPr>
            <a:t>Safeguarding</a:t>
          </a:r>
        </a:p>
        <a:p>
          <a:pPr marL="114300" lvl="1" indent="-114300" algn="l" defTabSz="622300">
            <a:lnSpc>
              <a:spcPct val="90000"/>
            </a:lnSpc>
            <a:spcBef>
              <a:spcPct val="0"/>
            </a:spcBef>
            <a:spcAft>
              <a:spcPct val="15000"/>
            </a:spcAft>
            <a:buChar char="•"/>
          </a:pPr>
          <a:r>
            <a:rPr lang="en-GB" sz="1400" kern="1200">
              <a:latin typeface="Aptos" panose="020B0004020202020204" pitchFamily="34" charset="0"/>
            </a:rPr>
            <a:t>Risk management</a:t>
          </a:r>
        </a:p>
        <a:p>
          <a:pPr marL="114300" lvl="1" indent="-114300" algn="l" defTabSz="622300">
            <a:lnSpc>
              <a:spcPct val="90000"/>
            </a:lnSpc>
            <a:spcBef>
              <a:spcPct val="0"/>
            </a:spcBef>
            <a:spcAft>
              <a:spcPct val="15000"/>
            </a:spcAft>
            <a:buChar char="•"/>
          </a:pPr>
          <a:r>
            <a:rPr lang="en-GB" sz="1400" kern="1200">
              <a:latin typeface="Aptos" panose="020B0004020202020204" pitchFamily="34" charset="0"/>
            </a:rPr>
            <a:t>Safe care</a:t>
          </a:r>
        </a:p>
        <a:p>
          <a:pPr marL="114300" lvl="1" indent="-114300" algn="l" defTabSz="622300">
            <a:lnSpc>
              <a:spcPct val="90000"/>
            </a:lnSpc>
            <a:spcBef>
              <a:spcPct val="0"/>
            </a:spcBef>
            <a:spcAft>
              <a:spcPct val="15000"/>
            </a:spcAft>
            <a:buChar char="•"/>
          </a:pPr>
          <a:r>
            <a:rPr lang="en-GB" sz="1400" kern="1200">
              <a:latin typeface="Aptos" panose="020B0004020202020204" pitchFamily="34" charset="0"/>
            </a:rPr>
            <a:t>Medicines</a:t>
          </a:r>
        </a:p>
        <a:p>
          <a:pPr marL="114300" lvl="1" indent="-114300" algn="l" defTabSz="622300">
            <a:lnSpc>
              <a:spcPct val="90000"/>
            </a:lnSpc>
            <a:spcBef>
              <a:spcPct val="0"/>
            </a:spcBef>
            <a:spcAft>
              <a:spcPct val="15000"/>
            </a:spcAft>
            <a:buChar char="•"/>
          </a:pPr>
          <a:r>
            <a:rPr lang="en-GB" sz="1400" kern="1200">
              <a:latin typeface="Aptos" panose="020B0004020202020204" pitchFamily="34" charset="0"/>
            </a:rPr>
            <a:t>Learning</a:t>
          </a:r>
        </a:p>
      </dsp:txBody>
      <dsp:txXfrm>
        <a:off x="331541" y="41044"/>
        <a:ext cx="2080912" cy="1571949"/>
      </dsp:txXfrm>
    </dsp:sp>
    <dsp:sp modelId="{E6100C6E-9F5D-41BE-A1C9-3887247F35BF}">
      <dsp:nvSpPr>
        <dsp:cNvPr id="0" name=""/>
        <dsp:cNvSpPr/>
      </dsp:nvSpPr>
      <dsp:spPr>
        <a:xfrm>
          <a:off x="293825" y="1615440"/>
          <a:ext cx="2156344" cy="692156"/>
        </a:xfrm>
        <a:prstGeom prst="rect">
          <a:avLst/>
        </a:prstGeom>
        <a:solidFill>
          <a:srgbClr val="EC2393"/>
        </a:solidFill>
        <a:ln w="25400" cap="flat" cmpd="sng" algn="ctr">
          <a:solidFill>
            <a:srgbClr val="EC2393"/>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0" rIns="30480" bIns="0" numCol="1" spcCol="1270" anchor="ctr" anchorCtr="0">
          <a:noAutofit/>
        </a:bodyPr>
        <a:lstStyle/>
        <a:p>
          <a:pPr marL="0" lvl="0" indent="0" algn="l" defTabSz="1066800">
            <a:lnSpc>
              <a:spcPct val="90000"/>
            </a:lnSpc>
            <a:spcBef>
              <a:spcPct val="0"/>
            </a:spcBef>
            <a:spcAft>
              <a:spcPct val="35000"/>
            </a:spcAft>
            <a:buNone/>
          </a:pPr>
          <a:r>
            <a:rPr lang="en-GB" sz="2400" b="1" kern="1200"/>
            <a:t>Safe</a:t>
          </a:r>
        </a:p>
      </dsp:txBody>
      <dsp:txXfrm>
        <a:off x="293825" y="1615440"/>
        <a:ext cx="1518552" cy="692156"/>
      </dsp:txXfrm>
    </dsp:sp>
    <dsp:sp modelId="{2F9C22C5-A3CA-47AD-9E44-4F5D6DBC7EB1}">
      <dsp:nvSpPr>
        <dsp:cNvPr id="0" name=""/>
        <dsp:cNvSpPr/>
      </dsp:nvSpPr>
      <dsp:spPr>
        <a:xfrm>
          <a:off x="1873378" y="1725383"/>
          <a:ext cx="754720" cy="754720"/>
        </a:xfrm>
        <a:prstGeom prst="ellipse">
          <a:avLst/>
        </a:prstGeom>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DD3B117-1B23-4C54-94E0-CF3458069A52}">
      <dsp:nvSpPr>
        <dsp:cNvPr id="0" name=""/>
        <dsp:cNvSpPr/>
      </dsp:nvSpPr>
      <dsp:spPr>
        <a:xfrm>
          <a:off x="2815076" y="5774"/>
          <a:ext cx="2156344" cy="1609665"/>
        </a:xfrm>
        <a:prstGeom prst="round2SameRect">
          <a:avLst>
            <a:gd name="adj1" fmla="val 8000"/>
            <a:gd name="adj2" fmla="val 0"/>
          </a:avLst>
        </a:prstGeom>
        <a:solidFill>
          <a:schemeClr val="lt1">
            <a:alpha val="90000"/>
            <a:hueOff val="0"/>
            <a:satOff val="0"/>
            <a:lumOff val="0"/>
            <a:alphaOff val="0"/>
          </a:schemeClr>
        </a:solidFill>
        <a:ln w="25400" cap="flat" cmpd="sng" algn="ctr">
          <a:solidFill>
            <a:srgbClr val="46C788"/>
          </a:solidFill>
          <a:prstDash val="solid"/>
        </a:ln>
        <a:effectLst/>
      </dsp:spPr>
      <dsp:style>
        <a:lnRef idx="2">
          <a:scrgbClr r="0" g="0" b="0"/>
        </a:lnRef>
        <a:fillRef idx="1">
          <a:scrgbClr r="0" g="0" b="0"/>
        </a:fillRef>
        <a:effectRef idx="0">
          <a:scrgbClr r="0" g="0" b="0"/>
        </a:effectRef>
        <a:fontRef idx="minor"/>
      </dsp:style>
      <dsp:txBody>
        <a:bodyPr spcFirstLastPara="0" vert="horz" wrap="square" lIns="17780" tIns="53340" rIns="17780" bIns="17780" numCol="1" spcCol="1270" anchor="t" anchorCtr="0">
          <a:noAutofit/>
        </a:bodyPr>
        <a:lstStyle/>
        <a:p>
          <a:pPr marL="114300" lvl="1" indent="-114300" algn="l" defTabSz="622300">
            <a:lnSpc>
              <a:spcPct val="90000"/>
            </a:lnSpc>
            <a:spcBef>
              <a:spcPct val="0"/>
            </a:spcBef>
            <a:spcAft>
              <a:spcPct val="15000"/>
            </a:spcAft>
            <a:buChar char="•"/>
          </a:pPr>
          <a:r>
            <a:rPr lang="en-GB" sz="1400" b="1" kern="1200">
              <a:latin typeface="Aptos" panose="020B0004020202020204" pitchFamily="34" charset="0"/>
            </a:rPr>
            <a:t>Deliver evidence-based outcomes</a:t>
          </a:r>
        </a:p>
        <a:p>
          <a:pPr marL="114300" lvl="1" indent="-114300" algn="l" defTabSz="577850">
            <a:lnSpc>
              <a:spcPct val="90000"/>
            </a:lnSpc>
            <a:spcBef>
              <a:spcPct val="0"/>
            </a:spcBef>
            <a:spcAft>
              <a:spcPct val="15000"/>
            </a:spcAft>
            <a:buChar char="•"/>
          </a:pPr>
          <a:r>
            <a:rPr lang="en-GB" sz="1300" kern="1200">
              <a:latin typeface="Aptos" panose="020B0004020202020204" pitchFamily="34" charset="0"/>
            </a:rPr>
            <a:t>Assess needs</a:t>
          </a:r>
        </a:p>
        <a:p>
          <a:pPr marL="114300" lvl="1" indent="-114300" algn="l" defTabSz="577850">
            <a:lnSpc>
              <a:spcPct val="90000"/>
            </a:lnSpc>
            <a:spcBef>
              <a:spcPct val="0"/>
            </a:spcBef>
            <a:spcAft>
              <a:spcPct val="15000"/>
            </a:spcAft>
            <a:buChar char="•"/>
          </a:pPr>
          <a:r>
            <a:rPr lang="en-GB" sz="1300" kern="1200">
              <a:latin typeface="Aptos" panose="020B0004020202020204" pitchFamily="34" charset="0"/>
            </a:rPr>
            <a:t>Monitor outcomes</a:t>
          </a:r>
        </a:p>
        <a:p>
          <a:pPr marL="114300" lvl="1" indent="-114300" algn="l" defTabSz="577850">
            <a:lnSpc>
              <a:spcPct val="90000"/>
            </a:lnSpc>
            <a:spcBef>
              <a:spcPct val="0"/>
            </a:spcBef>
            <a:spcAft>
              <a:spcPct val="15000"/>
            </a:spcAft>
            <a:buChar char="•"/>
          </a:pPr>
          <a:r>
            <a:rPr lang="en-GB" sz="1300" kern="1200">
              <a:latin typeface="Aptos" panose="020B0004020202020204" pitchFamily="34" charset="0"/>
            </a:rPr>
            <a:t>Skilled staff</a:t>
          </a:r>
        </a:p>
        <a:p>
          <a:pPr marL="114300" lvl="1" indent="-114300" algn="l" defTabSz="577850">
            <a:lnSpc>
              <a:spcPct val="90000"/>
            </a:lnSpc>
            <a:spcBef>
              <a:spcPct val="0"/>
            </a:spcBef>
            <a:spcAft>
              <a:spcPct val="15000"/>
            </a:spcAft>
            <a:buChar char="•"/>
          </a:pPr>
          <a:r>
            <a:rPr lang="en-GB" sz="1300" kern="1200">
              <a:latin typeface="Aptos" panose="020B0004020202020204" pitchFamily="34" charset="0"/>
            </a:rPr>
            <a:t>Teamwork</a:t>
          </a:r>
        </a:p>
        <a:p>
          <a:pPr marL="114300" lvl="1" indent="-114300" algn="l" defTabSz="577850">
            <a:lnSpc>
              <a:spcPct val="90000"/>
            </a:lnSpc>
            <a:spcBef>
              <a:spcPct val="0"/>
            </a:spcBef>
            <a:spcAft>
              <a:spcPct val="15000"/>
            </a:spcAft>
            <a:buChar char="•"/>
          </a:pPr>
          <a:r>
            <a:rPr lang="en-GB" sz="1300" kern="1200">
              <a:latin typeface="Aptos" panose="020B0004020202020204" pitchFamily="34" charset="0"/>
            </a:rPr>
            <a:t>Consent</a:t>
          </a:r>
        </a:p>
      </dsp:txBody>
      <dsp:txXfrm>
        <a:off x="2852792" y="43490"/>
        <a:ext cx="2080912" cy="1571949"/>
      </dsp:txXfrm>
    </dsp:sp>
    <dsp:sp modelId="{669CAC6C-0A0F-4975-A571-E501FD2BCCCD}">
      <dsp:nvSpPr>
        <dsp:cNvPr id="0" name=""/>
        <dsp:cNvSpPr/>
      </dsp:nvSpPr>
      <dsp:spPr>
        <a:xfrm>
          <a:off x="2815076" y="1615440"/>
          <a:ext cx="2156344" cy="692156"/>
        </a:xfrm>
        <a:prstGeom prst="rect">
          <a:avLst/>
        </a:prstGeom>
        <a:solidFill>
          <a:srgbClr val="46C788"/>
        </a:solidFill>
        <a:ln w="25400" cap="flat" cmpd="sng" algn="ctr">
          <a:solidFill>
            <a:srgbClr val="46C788"/>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0" rIns="30480" bIns="0" numCol="1" spcCol="1270" anchor="ctr" anchorCtr="0">
          <a:noAutofit/>
        </a:bodyPr>
        <a:lstStyle/>
        <a:p>
          <a:pPr marL="0" lvl="0" indent="0" algn="l" defTabSz="1066800">
            <a:lnSpc>
              <a:spcPct val="90000"/>
            </a:lnSpc>
            <a:spcBef>
              <a:spcPct val="0"/>
            </a:spcBef>
            <a:spcAft>
              <a:spcPct val="35000"/>
            </a:spcAft>
            <a:buNone/>
          </a:pPr>
          <a:r>
            <a:rPr lang="en-GB" sz="2400" b="1" kern="1200"/>
            <a:t>Effective</a:t>
          </a:r>
        </a:p>
      </dsp:txBody>
      <dsp:txXfrm>
        <a:off x="2815076" y="1615440"/>
        <a:ext cx="1518552" cy="692156"/>
      </dsp:txXfrm>
    </dsp:sp>
    <dsp:sp modelId="{304CD361-E275-4B83-A781-FDB479DA9011}">
      <dsp:nvSpPr>
        <dsp:cNvPr id="0" name=""/>
        <dsp:cNvSpPr/>
      </dsp:nvSpPr>
      <dsp:spPr>
        <a:xfrm>
          <a:off x="4394628" y="1725383"/>
          <a:ext cx="754720" cy="754720"/>
        </a:xfrm>
        <a:prstGeom prst="ellipse">
          <a:avLst/>
        </a:prstGeom>
        <a:blipFill>
          <a:blip xmlns:r="http://schemas.openxmlformats.org/officeDocument/2006/relationships">
            <a:extLst>
              <a:ext uri="{96DAC541-7B7A-43D3-8B79-37D633B846F1}">
                <asvg:svgBlip xmlns:asvg="http://schemas.microsoft.com/office/drawing/2016/SVG/main" r:embed="rId2"/>
              </a:ext>
            </a:extLst>
          </a:blip>
          <a:srcRect/>
          <a:stretch>
            <a:fillRect/>
          </a:stretch>
        </a:blip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3A1F631-4516-4F72-BD3F-26107A9E0E20}">
      <dsp:nvSpPr>
        <dsp:cNvPr id="0" name=""/>
        <dsp:cNvSpPr/>
      </dsp:nvSpPr>
      <dsp:spPr>
        <a:xfrm>
          <a:off x="5336326" y="5774"/>
          <a:ext cx="2156344" cy="1609665"/>
        </a:xfrm>
        <a:prstGeom prst="round2SameRect">
          <a:avLst>
            <a:gd name="adj1" fmla="val 8000"/>
            <a:gd name="adj2" fmla="val 0"/>
          </a:avLst>
        </a:prstGeom>
        <a:solidFill>
          <a:schemeClr val="lt1">
            <a:alpha val="90000"/>
            <a:hueOff val="0"/>
            <a:satOff val="0"/>
            <a:lumOff val="0"/>
            <a:alphaOff val="0"/>
          </a:schemeClr>
        </a:solidFill>
        <a:ln w="25400" cap="flat" cmpd="sng" algn="ctr">
          <a:solidFill>
            <a:srgbClr val="FB5937"/>
          </a:solidFill>
          <a:prstDash val="solid"/>
        </a:ln>
        <a:effectLst/>
      </dsp:spPr>
      <dsp:style>
        <a:lnRef idx="2">
          <a:scrgbClr r="0" g="0" b="0"/>
        </a:lnRef>
        <a:fillRef idx="1">
          <a:scrgbClr r="0" g="0" b="0"/>
        </a:fillRef>
        <a:effectRef idx="0">
          <a:scrgbClr r="0" g="0" b="0"/>
        </a:effectRef>
        <a:fontRef idx="minor"/>
      </dsp:style>
      <dsp:txBody>
        <a:bodyPr spcFirstLastPara="0" vert="horz" wrap="square" lIns="17780" tIns="53340" rIns="17780" bIns="17780" numCol="1" spcCol="1270" anchor="t" anchorCtr="0">
          <a:noAutofit/>
        </a:bodyPr>
        <a:lstStyle/>
        <a:p>
          <a:pPr marL="114300" lvl="1" indent="-114300" algn="l" defTabSz="622300">
            <a:lnSpc>
              <a:spcPct val="90000"/>
            </a:lnSpc>
            <a:spcBef>
              <a:spcPct val="0"/>
            </a:spcBef>
            <a:spcAft>
              <a:spcPct val="15000"/>
            </a:spcAft>
            <a:buChar char="•"/>
          </a:pPr>
          <a:r>
            <a:rPr lang="en-GB" sz="1400" b="1" kern="1200">
              <a:latin typeface="Aptos" panose="020B0004020202020204" pitchFamily="34" charset="0"/>
            </a:rPr>
            <a:t>Treat people with compassion</a:t>
          </a:r>
        </a:p>
        <a:p>
          <a:pPr marL="114300" lvl="1" indent="-114300" algn="l" defTabSz="622300">
            <a:lnSpc>
              <a:spcPct val="90000"/>
            </a:lnSpc>
            <a:spcBef>
              <a:spcPct val="0"/>
            </a:spcBef>
            <a:spcAft>
              <a:spcPct val="15000"/>
            </a:spcAft>
            <a:buChar char="•"/>
          </a:pPr>
          <a:r>
            <a:rPr lang="en-GB" sz="1400" kern="1200">
              <a:latin typeface="Aptos" panose="020B0004020202020204" pitchFamily="34" charset="0"/>
            </a:rPr>
            <a:t>Respect &amp; kindness</a:t>
          </a:r>
        </a:p>
        <a:p>
          <a:pPr marL="114300" lvl="1" indent="-114300" algn="l" defTabSz="622300">
            <a:lnSpc>
              <a:spcPct val="90000"/>
            </a:lnSpc>
            <a:spcBef>
              <a:spcPct val="0"/>
            </a:spcBef>
            <a:spcAft>
              <a:spcPct val="15000"/>
            </a:spcAft>
            <a:buChar char="•"/>
          </a:pPr>
          <a:r>
            <a:rPr lang="en-GB" sz="1400" kern="1200">
              <a:latin typeface="Aptos" panose="020B0004020202020204" pitchFamily="34" charset="0"/>
            </a:rPr>
            <a:t>Involve people</a:t>
          </a:r>
        </a:p>
        <a:p>
          <a:pPr marL="114300" lvl="1" indent="-114300" algn="l" defTabSz="622300">
            <a:lnSpc>
              <a:spcPct val="90000"/>
            </a:lnSpc>
            <a:spcBef>
              <a:spcPct val="0"/>
            </a:spcBef>
            <a:spcAft>
              <a:spcPct val="15000"/>
            </a:spcAft>
            <a:buChar char="•"/>
          </a:pPr>
          <a:r>
            <a:rPr lang="en-GB" sz="1400" kern="1200">
              <a:latin typeface="Aptos" panose="020B0004020202020204" pitchFamily="34" charset="0"/>
            </a:rPr>
            <a:t>Privacy &amp; dignity</a:t>
          </a:r>
        </a:p>
      </dsp:txBody>
      <dsp:txXfrm>
        <a:off x="5374042" y="43490"/>
        <a:ext cx="2080912" cy="1571949"/>
      </dsp:txXfrm>
    </dsp:sp>
    <dsp:sp modelId="{6CC2B128-B6E5-4B75-8335-BB40DC332840}">
      <dsp:nvSpPr>
        <dsp:cNvPr id="0" name=""/>
        <dsp:cNvSpPr/>
      </dsp:nvSpPr>
      <dsp:spPr>
        <a:xfrm>
          <a:off x="5336326" y="1615440"/>
          <a:ext cx="2156344" cy="692156"/>
        </a:xfrm>
        <a:prstGeom prst="rect">
          <a:avLst/>
        </a:prstGeom>
        <a:solidFill>
          <a:srgbClr val="FB5937"/>
        </a:solidFill>
        <a:ln w="25400" cap="flat" cmpd="sng" algn="ctr">
          <a:solidFill>
            <a:srgbClr val="F6D025"/>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0" rIns="30480" bIns="0" numCol="1" spcCol="1270" anchor="ctr" anchorCtr="0">
          <a:noAutofit/>
        </a:bodyPr>
        <a:lstStyle/>
        <a:p>
          <a:pPr marL="0" lvl="0" indent="0" algn="l" defTabSz="1066800">
            <a:lnSpc>
              <a:spcPct val="90000"/>
            </a:lnSpc>
            <a:spcBef>
              <a:spcPct val="0"/>
            </a:spcBef>
            <a:spcAft>
              <a:spcPct val="35000"/>
            </a:spcAft>
            <a:buNone/>
          </a:pPr>
          <a:r>
            <a:rPr lang="en-GB" sz="2400" b="1" kern="1200"/>
            <a:t>Caring</a:t>
          </a:r>
        </a:p>
      </dsp:txBody>
      <dsp:txXfrm>
        <a:off x="5336326" y="1615440"/>
        <a:ext cx="1518552" cy="692156"/>
      </dsp:txXfrm>
    </dsp:sp>
    <dsp:sp modelId="{9B642E29-5680-42D0-BAB0-84F2965A7150}">
      <dsp:nvSpPr>
        <dsp:cNvPr id="0" name=""/>
        <dsp:cNvSpPr/>
      </dsp:nvSpPr>
      <dsp:spPr>
        <a:xfrm>
          <a:off x="6915878" y="1725383"/>
          <a:ext cx="754720" cy="754720"/>
        </a:xfrm>
        <a:prstGeom prst="ellipse">
          <a:avLst/>
        </a:prstGeom>
        <a:blipFill>
          <a:blip xmlns:r="http://schemas.openxmlformats.org/officeDocument/2006/relationships">
            <a:extLst>
              <a:ext uri="{96DAC541-7B7A-43D3-8B79-37D633B846F1}">
                <asvg:svgBlip xmlns:asvg="http://schemas.microsoft.com/office/drawing/2016/SVG/main" r:embed="rId3"/>
              </a:ext>
            </a:extLst>
          </a:blip>
          <a:srcRect/>
          <a:stretch>
            <a:fillRect/>
          </a:stretch>
        </a:blip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01A2FC2-BBD0-4866-B6B1-83C9CB3FCE75}">
      <dsp:nvSpPr>
        <dsp:cNvPr id="0" name=""/>
        <dsp:cNvSpPr/>
      </dsp:nvSpPr>
      <dsp:spPr>
        <a:xfrm>
          <a:off x="1554450" y="2853901"/>
          <a:ext cx="2156344" cy="1609665"/>
        </a:xfrm>
        <a:prstGeom prst="round2SameRect">
          <a:avLst>
            <a:gd name="adj1" fmla="val 8000"/>
            <a:gd name="adj2" fmla="val 0"/>
          </a:avLst>
        </a:prstGeom>
        <a:solidFill>
          <a:schemeClr val="lt1">
            <a:alpha val="90000"/>
            <a:hueOff val="0"/>
            <a:satOff val="0"/>
            <a:lumOff val="0"/>
            <a:alphaOff val="0"/>
          </a:schemeClr>
        </a:solidFill>
        <a:ln w="25400" cap="flat" cmpd="sng" algn="ctr">
          <a:solidFill>
            <a:srgbClr val="0C7CC4"/>
          </a:solidFill>
          <a:prstDash val="solid"/>
        </a:ln>
        <a:effectLst/>
      </dsp:spPr>
      <dsp:style>
        <a:lnRef idx="2">
          <a:scrgbClr r="0" g="0" b="0"/>
        </a:lnRef>
        <a:fillRef idx="1">
          <a:scrgbClr r="0" g="0" b="0"/>
        </a:fillRef>
        <a:effectRef idx="0">
          <a:scrgbClr r="0" g="0" b="0"/>
        </a:effectRef>
        <a:fontRef idx="minor"/>
      </dsp:style>
      <dsp:txBody>
        <a:bodyPr spcFirstLastPara="0" vert="horz" wrap="square" lIns="17780" tIns="53340" rIns="17780" bIns="17780" numCol="1" spcCol="1270" anchor="t" anchorCtr="0">
          <a:noAutofit/>
        </a:bodyPr>
        <a:lstStyle/>
        <a:p>
          <a:pPr marL="114300" lvl="1" indent="-114300" algn="l" defTabSz="622300">
            <a:lnSpc>
              <a:spcPct val="90000"/>
            </a:lnSpc>
            <a:spcBef>
              <a:spcPct val="0"/>
            </a:spcBef>
            <a:spcAft>
              <a:spcPct val="15000"/>
            </a:spcAft>
            <a:buChar char="•"/>
          </a:pPr>
          <a:r>
            <a:rPr lang="en-GB" sz="1400" b="1" kern="1200">
              <a:latin typeface="Aptos" panose="020B0004020202020204" pitchFamily="34" charset="0"/>
            </a:rPr>
            <a:t>Meet individual needs</a:t>
          </a:r>
        </a:p>
        <a:p>
          <a:pPr marL="114300" lvl="1" indent="-114300" algn="l" defTabSz="622300">
            <a:lnSpc>
              <a:spcPct val="90000"/>
            </a:lnSpc>
            <a:spcBef>
              <a:spcPct val="0"/>
            </a:spcBef>
            <a:spcAft>
              <a:spcPct val="15000"/>
            </a:spcAft>
            <a:buChar char="•"/>
          </a:pPr>
          <a:r>
            <a:rPr lang="en-GB" sz="1400" kern="1200">
              <a:latin typeface="Aptos" panose="020B0004020202020204" pitchFamily="34" charset="0"/>
            </a:rPr>
            <a:t>Person-centred</a:t>
          </a:r>
        </a:p>
        <a:p>
          <a:pPr marL="114300" lvl="1" indent="-114300" algn="l" defTabSz="622300">
            <a:lnSpc>
              <a:spcPct val="90000"/>
            </a:lnSpc>
            <a:spcBef>
              <a:spcPct val="0"/>
            </a:spcBef>
            <a:spcAft>
              <a:spcPct val="15000"/>
            </a:spcAft>
            <a:buChar char="•"/>
          </a:pPr>
          <a:r>
            <a:rPr lang="en-GB" sz="1400" kern="1200">
              <a:latin typeface="Aptos" panose="020B0004020202020204" pitchFamily="34" charset="0"/>
            </a:rPr>
            <a:t>Equity of access</a:t>
          </a:r>
        </a:p>
        <a:p>
          <a:pPr marL="114300" lvl="1" indent="-114300" algn="l" defTabSz="622300">
            <a:lnSpc>
              <a:spcPct val="90000"/>
            </a:lnSpc>
            <a:spcBef>
              <a:spcPct val="0"/>
            </a:spcBef>
            <a:spcAft>
              <a:spcPct val="15000"/>
            </a:spcAft>
            <a:buChar char="•"/>
          </a:pPr>
          <a:r>
            <a:rPr lang="en-GB" sz="1400" kern="1200">
              <a:latin typeface="Aptos" panose="020B0004020202020204" pitchFamily="34" charset="0"/>
            </a:rPr>
            <a:t>Timely care</a:t>
          </a:r>
        </a:p>
        <a:p>
          <a:pPr marL="114300" lvl="1" indent="-114300" algn="l" defTabSz="622300">
            <a:lnSpc>
              <a:spcPct val="90000"/>
            </a:lnSpc>
            <a:spcBef>
              <a:spcPct val="0"/>
            </a:spcBef>
            <a:spcAft>
              <a:spcPct val="15000"/>
            </a:spcAft>
            <a:buChar char="•"/>
          </a:pPr>
          <a:r>
            <a:rPr lang="en-GB" sz="1400" kern="1200">
              <a:latin typeface="Aptos" panose="020B0004020202020204" pitchFamily="34" charset="0"/>
            </a:rPr>
            <a:t>Complaints</a:t>
          </a:r>
        </a:p>
      </dsp:txBody>
      <dsp:txXfrm>
        <a:off x="1592166" y="2891617"/>
        <a:ext cx="2080912" cy="1571949"/>
      </dsp:txXfrm>
    </dsp:sp>
    <dsp:sp modelId="{008FB6D9-E20F-4B93-A05C-7B7DDC27893D}">
      <dsp:nvSpPr>
        <dsp:cNvPr id="0" name=""/>
        <dsp:cNvSpPr/>
      </dsp:nvSpPr>
      <dsp:spPr>
        <a:xfrm>
          <a:off x="1554450" y="4463567"/>
          <a:ext cx="2156344" cy="692156"/>
        </a:xfrm>
        <a:prstGeom prst="rect">
          <a:avLst/>
        </a:prstGeom>
        <a:solidFill>
          <a:srgbClr val="0C7CC4"/>
        </a:solidFill>
        <a:ln w="25400" cap="flat" cmpd="sng" algn="ctr">
          <a:solidFill>
            <a:srgbClr val="46C788"/>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0" rIns="30480" bIns="0" numCol="1" spcCol="1270" anchor="ctr" anchorCtr="0">
          <a:noAutofit/>
        </a:bodyPr>
        <a:lstStyle/>
        <a:p>
          <a:pPr marL="0" lvl="0" indent="0" algn="l" defTabSz="1066800">
            <a:lnSpc>
              <a:spcPct val="90000"/>
            </a:lnSpc>
            <a:spcBef>
              <a:spcPct val="0"/>
            </a:spcBef>
            <a:spcAft>
              <a:spcPct val="35000"/>
            </a:spcAft>
            <a:buNone/>
          </a:pPr>
          <a:r>
            <a:rPr lang="en-GB" sz="2400" kern="1200"/>
            <a:t>Responsive</a:t>
          </a:r>
        </a:p>
      </dsp:txBody>
      <dsp:txXfrm>
        <a:off x="1554450" y="4463567"/>
        <a:ext cx="1518552" cy="692156"/>
      </dsp:txXfrm>
    </dsp:sp>
    <dsp:sp modelId="{B191A062-A03F-4113-A042-FF2C6A6C2477}">
      <dsp:nvSpPr>
        <dsp:cNvPr id="0" name=""/>
        <dsp:cNvSpPr/>
      </dsp:nvSpPr>
      <dsp:spPr>
        <a:xfrm>
          <a:off x="3134003" y="4573510"/>
          <a:ext cx="754720" cy="754720"/>
        </a:xfrm>
        <a:prstGeom prst="ellipse">
          <a:avLst/>
        </a:prstGeom>
        <a:blipFill>
          <a:blip xmlns:r="http://schemas.openxmlformats.org/officeDocument/2006/relationships">
            <a:extLst>
              <a:ext uri="{96DAC541-7B7A-43D3-8B79-37D633B846F1}">
                <asvg:svgBlip xmlns:asvg="http://schemas.microsoft.com/office/drawing/2016/SVG/main" r:embed="rId4"/>
              </a:ext>
            </a:extLst>
          </a:blip>
          <a:srcRect/>
          <a:stretch>
            <a:fillRect/>
          </a:stretch>
        </a:blip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AAD554D-4F0A-491B-B550-85C9587EF3FC}">
      <dsp:nvSpPr>
        <dsp:cNvPr id="0" name=""/>
        <dsp:cNvSpPr/>
      </dsp:nvSpPr>
      <dsp:spPr>
        <a:xfrm>
          <a:off x="4075701" y="2853901"/>
          <a:ext cx="2156344" cy="1609665"/>
        </a:xfrm>
        <a:prstGeom prst="round2SameRect">
          <a:avLst>
            <a:gd name="adj1" fmla="val 8000"/>
            <a:gd name="adj2" fmla="val 0"/>
          </a:avLst>
        </a:prstGeom>
        <a:solidFill>
          <a:schemeClr val="lt1">
            <a:alpha val="90000"/>
            <a:hueOff val="0"/>
            <a:satOff val="0"/>
            <a:lumOff val="0"/>
            <a:alphaOff val="0"/>
          </a:schemeClr>
        </a:solidFill>
        <a:ln w="25400" cap="flat" cmpd="sng" algn="ctr">
          <a:solidFill>
            <a:srgbClr val="EC2393"/>
          </a:solidFill>
          <a:prstDash val="solid"/>
        </a:ln>
        <a:effectLst/>
      </dsp:spPr>
      <dsp:style>
        <a:lnRef idx="2">
          <a:scrgbClr r="0" g="0" b="0"/>
        </a:lnRef>
        <a:fillRef idx="1">
          <a:scrgbClr r="0" g="0" b="0"/>
        </a:fillRef>
        <a:effectRef idx="0">
          <a:scrgbClr r="0" g="0" b="0"/>
        </a:effectRef>
        <a:fontRef idx="minor"/>
      </dsp:style>
      <dsp:txBody>
        <a:bodyPr spcFirstLastPara="0" vert="horz" wrap="square" lIns="17780" tIns="53340" rIns="17780" bIns="17780" numCol="1" spcCol="1270" anchor="t" anchorCtr="0">
          <a:noAutofit/>
        </a:bodyPr>
        <a:lstStyle/>
        <a:p>
          <a:pPr marL="114300" lvl="1" indent="-114300" algn="l" defTabSz="622300">
            <a:lnSpc>
              <a:spcPct val="90000"/>
            </a:lnSpc>
            <a:spcBef>
              <a:spcPct val="0"/>
            </a:spcBef>
            <a:spcAft>
              <a:spcPct val="15000"/>
            </a:spcAft>
            <a:buChar char="•"/>
          </a:pPr>
          <a:r>
            <a:rPr lang="en-GB" sz="1400" b="1" kern="1200">
              <a:latin typeface="Aptos" panose="020B0004020202020204" pitchFamily="34" charset="0"/>
            </a:rPr>
            <a:t>Ensure strong leadership</a:t>
          </a:r>
        </a:p>
        <a:p>
          <a:pPr marL="114300" lvl="1" indent="-114300" algn="l" defTabSz="622300">
            <a:lnSpc>
              <a:spcPct val="90000"/>
            </a:lnSpc>
            <a:spcBef>
              <a:spcPct val="0"/>
            </a:spcBef>
            <a:spcAft>
              <a:spcPct val="15000"/>
            </a:spcAft>
            <a:buChar char="•"/>
          </a:pPr>
          <a:r>
            <a:rPr lang="en-GB" sz="1400" kern="1200">
              <a:latin typeface="Aptos" panose="020B0004020202020204" pitchFamily="34" charset="0"/>
            </a:rPr>
            <a:t>Leadership</a:t>
          </a:r>
        </a:p>
        <a:p>
          <a:pPr marL="114300" lvl="1" indent="-114300" algn="l" defTabSz="622300">
            <a:lnSpc>
              <a:spcPct val="90000"/>
            </a:lnSpc>
            <a:spcBef>
              <a:spcPct val="0"/>
            </a:spcBef>
            <a:spcAft>
              <a:spcPct val="15000"/>
            </a:spcAft>
            <a:buChar char="•"/>
          </a:pPr>
          <a:r>
            <a:rPr lang="en-GB" sz="1400" kern="1200">
              <a:latin typeface="Aptos" panose="020B0004020202020204" pitchFamily="34" charset="0"/>
            </a:rPr>
            <a:t>Strategy</a:t>
          </a:r>
        </a:p>
        <a:p>
          <a:pPr marL="114300" lvl="1" indent="-114300" algn="l" defTabSz="622300">
            <a:lnSpc>
              <a:spcPct val="90000"/>
            </a:lnSpc>
            <a:spcBef>
              <a:spcPct val="0"/>
            </a:spcBef>
            <a:spcAft>
              <a:spcPct val="15000"/>
            </a:spcAft>
            <a:buChar char="•"/>
          </a:pPr>
          <a:r>
            <a:rPr lang="en-GB" sz="1400" kern="1200">
              <a:latin typeface="Aptos" panose="020B0004020202020204" pitchFamily="34" charset="0"/>
            </a:rPr>
            <a:t>Culture</a:t>
          </a:r>
        </a:p>
        <a:p>
          <a:pPr marL="114300" lvl="1" indent="-114300" algn="l" defTabSz="622300">
            <a:lnSpc>
              <a:spcPct val="90000"/>
            </a:lnSpc>
            <a:spcBef>
              <a:spcPct val="0"/>
            </a:spcBef>
            <a:spcAft>
              <a:spcPct val="15000"/>
            </a:spcAft>
            <a:buChar char="•"/>
          </a:pPr>
          <a:r>
            <a:rPr lang="en-GB" sz="1400" kern="1200">
              <a:latin typeface="Aptos" panose="020B0004020202020204" pitchFamily="34" charset="0"/>
            </a:rPr>
            <a:t>Governance</a:t>
          </a:r>
        </a:p>
        <a:p>
          <a:pPr marL="114300" lvl="1" indent="-114300" algn="l" defTabSz="622300">
            <a:lnSpc>
              <a:spcPct val="90000"/>
            </a:lnSpc>
            <a:spcBef>
              <a:spcPct val="0"/>
            </a:spcBef>
            <a:spcAft>
              <a:spcPct val="15000"/>
            </a:spcAft>
            <a:buChar char="•"/>
          </a:pPr>
          <a:r>
            <a:rPr lang="en-GB" sz="1400" kern="1200">
              <a:latin typeface="Aptos" panose="020B0004020202020204" pitchFamily="34" charset="0"/>
            </a:rPr>
            <a:t>Improvement</a:t>
          </a:r>
        </a:p>
      </dsp:txBody>
      <dsp:txXfrm>
        <a:off x="4113417" y="2891617"/>
        <a:ext cx="2080912" cy="1571949"/>
      </dsp:txXfrm>
    </dsp:sp>
    <dsp:sp modelId="{440888C9-4CEC-445B-8A78-D44BD7531EC9}">
      <dsp:nvSpPr>
        <dsp:cNvPr id="0" name=""/>
        <dsp:cNvSpPr/>
      </dsp:nvSpPr>
      <dsp:spPr>
        <a:xfrm>
          <a:off x="4075248" y="4472800"/>
          <a:ext cx="2156344" cy="692156"/>
        </a:xfrm>
        <a:prstGeom prst="rect">
          <a:avLst/>
        </a:prstGeom>
        <a:solidFill>
          <a:srgbClr val="EC2393"/>
        </a:solidFill>
        <a:ln w="25400" cap="flat" cmpd="sng" algn="ctr">
          <a:solidFill>
            <a:srgbClr val="EC2393"/>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0" rIns="30480" bIns="0" numCol="1" spcCol="1270" anchor="ctr" anchorCtr="0">
          <a:noAutofit/>
        </a:bodyPr>
        <a:lstStyle/>
        <a:p>
          <a:pPr marL="0" lvl="0" indent="0" algn="l" defTabSz="1066800">
            <a:lnSpc>
              <a:spcPct val="90000"/>
            </a:lnSpc>
            <a:spcBef>
              <a:spcPct val="0"/>
            </a:spcBef>
            <a:spcAft>
              <a:spcPct val="35000"/>
            </a:spcAft>
            <a:buNone/>
          </a:pPr>
          <a:r>
            <a:rPr lang="en-GB" sz="2400" kern="1200"/>
            <a:t>Well-led</a:t>
          </a:r>
        </a:p>
      </dsp:txBody>
      <dsp:txXfrm>
        <a:off x="4075248" y="4472800"/>
        <a:ext cx="1518552" cy="692156"/>
      </dsp:txXfrm>
    </dsp:sp>
    <dsp:sp modelId="{1123A42D-F06B-45A5-8D57-86D221F98155}">
      <dsp:nvSpPr>
        <dsp:cNvPr id="0" name=""/>
        <dsp:cNvSpPr/>
      </dsp:nvSpPr>
      <dsp:spPr>
        <a:xfrm>
          <a:off x="5655253" y="4573510"/>
          <a:ext cx="754720" cy="754720"/>
        </a:xfrm>
        <a:prstGeom prst="ellipse">
          <a:avLst/>
        </a:prstGeom>
        <a:blipFill>
          <a:blip xmlns:r="http://schemas.openxmlformats.org/officeDocument/2006/relationships">
            <a:extLst>
              <a:ext uri="{96DAC541-7B7A-43D3-8B79-37D633B846F1}">
                <asvg:svgBlip xmlns:asvg="http://schemas.microsoft.com/office/drawing/2016/SVG/main" r:embed="rId5"/>
              </a:ext>
            </a:extLst>
          </a:blip>
          <a:srcRect/>
          <a:stretch>
            <a:fillRect/>
          </a:stretch>
        </a:blip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bList2">
  <dgm:title val=""/>
  <dgm:desc val=""/>
  <dgm:catLst>
    <dgm:cat type="list" pri="7000"/>
    <dgm:cat type="convert" pri="16000"/>
    <dgm:cat type="picture" pri="28000"/>
    <dgm:cat type="pictureconvert" pri="28000"/>
  </dgm:catLst>
  <dgm:sampData useDef="1">
    <dgm:dataModel>
      <dgm:pt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dir/>
      <dgm:animLvl val="lvl"/>
      <dgm:resizeHandles val="exact"/>
    </dgm:varLst>
    <dgm:choose name="Name0">
      <dgm:if name="Name1" axis="self"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08"/>
      <dgm:constr type="sp" refType="w" refFor="ch" refForName="compNode" op="equ" fact="0.16"/>
      <dgm:constr type="primFontSz" for="des" forName="parentText" op="equ" val="65"/>
      <dgm:constr type="primFontSz" for="des" forName="childRect" op="equ" val="65"/>
    </dgm:constrLst>
    <dgm:ruleLst/>
    <dgm:forEach name="nodesForEach" axis="ch" ptType="node">
      <dgm:layoutNode name="compNode">
        <dgm:alg type="composite">
          <dgm:param type="ar" val="0.943"/>
        </dgm:alg>
        <dgm:shape xmlns:r="http://schemas.openxmlformats.org/officeDocument/2006/relationships" r:blip="">
          <dgm:adjLst/>
        </dgm:shape>
        <dgm:presOf/>
        <dgm:choose name="Name3">
          <dgm:if name="Name4" axis="self" func="var" arg="dir" op="equ" val="norm">
            <dgm:constrLst>
              <dgm:constr type="w" val="1"/>
              <dgm:constr type="h" refType="w" fact="1.06"/>
              <dgm:constr type="h" for="ch" forName="childRect" refType="h" fact="0.65"/>
              <dgm:constr type="w" for="ch" forName="childRect" refType="w" fact="0.923"/>
              <dgm:constr type="l" for="ch" forName="childRect"/>
              <dgm:constr type="t" for="ch" forName="childRect"/>
              <dgm:constr type="w" for="ch" forName="parentText" refType="w" fact="0.65"/>
              <dgm:constr type="h" for="ch" forName="parentText" refType="h" refFor="ch" refForName="childRect" fact="0.43"/>
              <dgm:constr type="l" for="ch" forName="parentText"/>
              <dgm:constr type="t" for="ch" forName="parentText" refType="h" refFor="ch" refForName="childRect"/>
              <dgm:constr type="w" for="ch" forName="parentRect" refType="w" fact="0.923"/>
              <dgm:constr type="h" for="ch" forName="parentRect" refType="h" refFor="ch" refForName="parentText"/>
              <dgm:constr type="l" for="ch" forName="parentRect"/>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r" for="ch" forName="adorn" refType="w"/>
            </dgm:constrLst>
          </dgm:if>
          <dgm:else name="Name5">
            <dgm:constrLst>
              <dgm:constr type="w" val="1"/>
              <dgm:constr type="h" refType="w" fact="1.06"/>
              <dgm:constr type="h" for="ch" forName="childRect" refType="h" fact="0.65"/>
              <dgm:constr type="w" for="ch" forName="childRect" refType="w" fact="0.923"/>
              <dgm:constr type="r" for="ch" forName="childRect" refType="w"/>
              <dgm:constr type="t" for="ch" forName="childRect"/>
              <dgm:constr type="w" for="ch" forName="parentText" refType="w" fact="0.65"/>
              <dgm:constr type="h" for="ch" forName="parentText" refType="h" refFor="ch" refForName="childRect" fact="0.43"/>
              <dgm:constr type="r" for="ch" forName="parentText" refType="w"/>
              <dgm:constr type="t" for="ch" forName="parentText" refType="h" refFor="ch" refForName="childRect"/>
              <dgm:constr type="w" for="ch" forName="parentRect" refType="w" fact="0.923"/>
              <dgm:constr type="h" for="ch" forName="parentRect" refType="h" refFor="ch" refForName="parentText"/>
              <dgm:constr type="r" for="ch" forName="parentRect" refType="w"/>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l" for="ch" forName="adorn"/>
            </dgm:constrLst>
          </dgm:else>
        </dgm:choose>
        <dgm:ruleLst/>
        <dgm:layoutNode name="childRect" styleLbl="bgAcc1">
          <dgm:varLst>
            <dgm:bulletEnabled val="1"/>
          </dgm:varLst>
          <dgm:alg type="tx">
            <dgm:param type="stBulletLvl" val="1"/>
          </dgm:alg>
          <dgm:shape xmlns:r="http://schemas.openxmlformats.org/officeDocument/2006/relationships" type="round2SameRect" r:blip="">
            <dgm:adjLst>
              <dgm:adj idx="1" val="0.08"/>
            </dgm:adjLst>
          </dgm:shape>
          <dgm:presOf axis="des" ptType="node"/>
          <dgm:constrLst>
            <dgm:constr type="secFontSz" refType="primFontSz"/>
            <dgm:constr type="tMarg" refType="primFontSz" fact="0.3"/>
            <dgm:constr type="bMarg" refType="primFontSz" fact="0.1"/>
            <dgm:constr type="lMarg" refType="primFontSz" fact="0.1"/>
            <dgm:constr type="rMarg" refType="primFontSz" fact="0.1"/>
          </dgm:constrLst>
          <dgm:ruleLst>
            <dgm:rule type="primFontSz" val="5" fact="NaN" max="NaN"/>
          </dgm:ruleLst>
        </dgm:layoutNode>
        <dgm:layoutNode name="parentText">
          <dgm:varLst>
            <dgm:chMax val="0"/>
            <dgm:bulletEnabled val="1"/>
          </dgm:varLst>
          <dgm:choose name="Name6">
            <dgm:if name="Name7" func="var" arg="dir" op="equ" val="norm">
              <dgm:alg type="tx">
                <dgm:param type="parTxLTRAlign" val="l"/>
                <dgm:param type="parTxRTLAlign" val="l"/>
              </dgm:alg>
            </dgm:if>
            <dgm:else name="Name8">
              <dgm:alg type="tx">
                <dgm:param type="parTxLTRAlign" val="r"/>
                <dgm:param type="parTxRTLAlign" val="r"/>
              </dgm:alg>
            </dgm:else>
          </dgm:choose>
          <dgm:shape xmlns:r="http://schemas.openxmlformats.org/officeDocument/2006/relationships" type="rect" r:blip="" zOrderOff="1" hideGeom="1">
            <dgm:adjLst/>
          </dgm:shape>
          <dgm:presOf axis="self" ptType="node"/>
          <dgm:constrLst>
            <dgm:constr type="tMarg"/>
            <dgm:constr type="bMarg"/>
            <dgm:constr type="lMarg" refType="primFontSz" fact="0.3"/>
            <dgm:constr type="rMarg" refType="primFontSz" fact="0.1"/>
          </dgm:constrLst>
          <dgm:ruleLst>
            <dgm:rule type="primFontSz" val="5" fact="NaN" max="NaN"/>
          </dgm:ruleLst>
        </dgm:layoutNode>
        <dgm:layoutNode name="parentRect" styleLbl="alignNode1">
          <dgm:alg type="sp"/>
          <dgm:shape xmlns:r="http://schemas.openxmlformats.org/officeDocument/2006/relationships" type="rect" r:blip="">
            <dgm:adjLst/>
          </dgm:shape>
          <dgm:presOf axis="self" ptType="node"/>
          <dgm:constrLst/>
          <dgm:ruleLst/>
        </dgm:layoutNode>
        <dgm:layoutNode name="adorn" styleLbl="fgAccFollowNod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constr type="w" val="1"/>
            <dgm:constr type="h" refType="w"/>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DE4D7CF-6AAB-402C-BE92-7E8595F16BC3}" type="datetimeFigureOut">
              <a:rPr lang="en-GB" smtClean="0"/>
              <a:t>21/07/2026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D09751A-F331-45EE-91BD-8E8659189C0A}" type="slidenum">
              <a:rPr lang="en-GB" smtClean="0"/>
              <a:t>‹#›</a:t>
            </a:fld>
            <a:endParaRPr lang="en-GB"/>
          </a:p>
        </p:txBody>
      </p:sp>
    </p:spTree>
    <p:extLst>
      <p:ext uri="{BB962C8B-B14F-4D97-AF65-F5344CB8AC3E}">
        <p14:creationId xmlns:p14="http://schemas.microsoft.com/office/powerpoint/2010/main" val="12240492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14F1050-0550-4F4E-87AC-849FA92DA0C0}"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624884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D09751A-F331-45EE-91BD-8E8659189C0A}" type="slidenum">
              <a:rPr lang="en-GB" smtClean="0"/>
              <a:t>13</a:t>
            </a:fld>
            <a:endParaRPr lang="en-GB"/>
          </a:p>
        </p:txBody>
      </p:sp>
    </p:spTree>
    <p:extLst>
      <p:ext uri="{BB962C8B-B14F-4D97-AF65-F5344CB8AC3E}">
        <p14:creationId xmlns:p14="http://schemas.microsoft.com/office/powerpoint/2010/main" val="15166215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E262E9-728A-835C-C26B-D87B0E766C4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452587E-2520-FA12-B731-6D92968382B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8D78CAC-C8AC-746C-9376-4B29FA1496EC}"/>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FD39D6CC-3CD8-B147-8092-28F31CFB84F2}"/>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14F1050-0550-4F4E-87AC-849FA92DA0C0}"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a:t>
            </a:fld>
            <a:endParaRPr kumimoji="0" lang="en-US"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10208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emf"/><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emf"/><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Master" Target="../slideMasters/slideMaster3.xml"/><Relationship Id="rId4" Type="http://schemas.openxmlformats.org/officeDocument/2006/relationships/image" Target="../media/image1.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With Fixed Tag">
    <p:spTree>
      <p:nvGrpSpPr>
        <p:cNvPr id="1" name=""/>
        <p:cNvGrpSpPr/>
        <p:nvPr/>
      </p:nvGrpSpPr>
      <p:grpSpPr>
        <a:xfrm>
          <a:off x="0" y="0"/>
          <a:ext cx="0" cy="0"/>
          <a:chOff x="0" y="0"/>
          <a:chExt cx="0" cy="0"/>
        </a:xfrm>
      </p:grpSpPr>
      <p:sp>
        <p:nvSpPr>
          <p:cNvPr id="6" name="Text Placeholder 2"/>
          <p:cNvSpPr>
            <a:spLocks noGrp="1"/>
          </p:cNvSpPr>
          <p:nvPr>
            <p:ph type="body" sz="quarter" idx="10" hasCustomPrompt="1"/>
          </p:nvPr>
        </p:nvSpPr>
        <p:spPr>
          <a:xfrm>
            <a:off x="1000489" y="2365538"/>
            <a:ext cx="10194327" cy="2128852"/>
          </a:xfrm>
          <a:prstGeom prst="rect">
            <a:avLst/>
          </a:prstGeom>
        </p:spPr>
        <p:txBody>
          <a:bodyPr vert="horz" lIns="0" tIns="0" rIns="0" bIns="0" anchor="ctr" anchorCtr="0"/>
          <a:lstStyle>
            <a:lvl1pPr marL="0" indent="0" algn="l">
              <a:spcBef>
                <a:spcPts val="0"/>
              </a:spcBef>
              <a:buFontTx/>
              <a:buNone/>
              <a:defRPr sz="3200">
                <a:solidFill>
                  <a:schemeClr val="bg1"/>
                </a:solidFill>
                <a:latin typeface="Arial"/>
                <a:cs typeface="Arial"/>
              </a:defRPr>
            </a:lvl1pPr>
          </a:lstStyle>
          <a:p>
            <a:pPr lvl="0"/>
            <a:r>
              <a:rPr lang="en-US"/>
              <a:t>Title of presentation</a:t>
            </a:r>
          </a:p>
        </p:txBody>
      </p:sp>
      <p:sp>
        <p:nvSpPr>
          <p:cNvPr id="4" name="Rectangle 3">
            <a:extLst>
              <a:ext uri="{FF2B5EF4-FFF2-40B4-BE49-F238E27FC236}">
                <a16:creationId xmlns:a16="http://schemas.microsoft.com/office/drawing/2014/main" id="{658CD993-E01D-4C6D-AC69-FD8AEB63244A}"/>
              </a:ext>
            </a:extLst>
          </p:cNvPr>
          <p:cNvSpPr/>
          <p:nvPr userDrawn="1"/>
        </p:nvSpPr>
        <p:spPr>
          <a:xfrm>
            <a:off x="358048" y="4891653"/>
            <a:ext cx="6135329" cy="1160206"/>
          </a:xfrm>
          <a:prstGeom prst="rect">
            <a:avLst/>
          </a:prstGeom>
          <a:solidFill>
            <a:srgbClr val="185C5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lvl="1"/>
            <a:r>
              <a:rPr lang="en-GB" sz="4000" err="1">
                <a:highlight>
                  <a:srgbClr val="1C5C59"/>
                </a:highlight>
                <a:latin typeface="Arial" panose="020B0604020202020204" pitchFamily="34" charset="0"/>
                <a:cs typeface="Arial" panose="020B0604020202020204" pitchFamily="34" charset="0"/>
              </a:rPr>
              <a:t>Oxlead</a:t>
            </a:r>
            <a:r>
              <a:rPr lang="en-GB" sz="4000">
                <a:highlight>
                  <a:srgbClr val="1C5C59"/>
                </a:highlight>
                <a:latin typeface="Arial" panose="020B0604020202020204" pitchFamily="34" charset="0"/>
                <a:cs typeface="Arial" panose="020B0604020202020204" pitchFamily="34" charset="0"/>
              </a:rPr>
              <a:t> Programme </a:t>
            </a:r>
            <a:endParaRPr lang="en-GB" sz="1400">
              <a:highlight>
                <a:srgbClr val="1C5C59"/>
              </a:highligh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495734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 With Editable Tag">
    <p:spTree>
      <p:nvGrpSpPr>
        <p:cNvPr id="1" name=""/>
        <p:cNvGrpSpPr/>
        <p:nvPr/>
      </p:nvGrpSpPr>
      <p:grpSpPr>
        <a:xfrm>
          <a:off x="0" y="0"/>
          <a:ext cx="0" cy="0"/>
          <a:chOff x="0" y="0"/>
          <a:chExt cx="0" cy="0"/>
        </a:xfrm>
      </p:grpSpPr>
      <p:sp>
        <p:nvSpPr>
          <p:cNvPr id="6" name="Text Placeholder 2"/>
          <p:cNvSpPr>
            <a:spLocks noGrp="1"/>
          </p:cNvSpPr>
          <p:nvPr>
            <p:ph type="body" sz="quarter" idx="10" hasCustomPrompt="1"/>
          </p:nvPr>
        </p:nvSpPr>
        <p:spPr>
          <a:xfrm>
            <a:off x="1000489" y="2365538"/>
            <a:ext cx="10194327" cy="2128852"/>
          </a:xfrm>
          <a:prstGeom prst="rect">
            <a:avLst/>
          </a:prstGeom>
        </p:spPr>
        <p:txBody>
          <a:bodyPr vert="horz" lIns="0" tIns="0" rIns="0" bIns="0" anchor="ctr" anchorCtr="0"/>
          <a:lstStyle>
            <a:lvl1pPr marL="0" indent="0" algn="l">
              <a:spcBef>
                <a:spcPts val="0"/>
              </a:spcBef>
              <a:buFontTx/>
              <a:buNone/>
              <a:defRPr sz="3200">
                <a:solidFill>
                  <a:schemeClr val="bg1"/>
                </a:solidFill>
                <a:latin typeface="Arial"/>
                <a:cs typeface="Arial"/>
              </a:defRPr>
            </a:lvl1pPr>
          </a:lstStyle>
          <a:p>
            <a:pPr lvl="0"/>
            <a:r>
              <a:rPr lang="en-US"/>
              <a:t>Title of presentation</a:t>
            </a:r>
          </a:p>
        </p:txBody>
      </p:sp>
      <p:sp>
        <p:nvSpPr>
          <p:cNvPr id="9" name="Text Placeholder 2"/>
          <p:cNvSpPr>
            <a:spLocks noGrp="1"/>
          </p:cNvSpPr>
          <p:nvPr>
            <p:ph type="body" sz="quarter" idx="11" hasCustomPrompt="1"/>
          </p:nvPr>
        </p:nvSpPr>
        <p:spPr>
          <a:xfrm>
            <a:off x="1000489" y="4928520"/>
            <a:ext cx="4900523" cy="1186285"/>
          </a:xfrm>
          <a:prstGeom prst="rect">
            <a:avLst/>
          </a:prstGeom>
        </p:spPr>
        <p:txBody>
          <a:bodyPr vert="horz" lIns="0" tIns="0" rIns="0" bIns="0" anchor="ctr" anchorCtr="0"/>
          <a:lstStyle>
            <a:lvl1pPr marL="0" indent="0" algn="l">
              <a:spcBef>
                <a:spcPts val="0"/>
              </a:spcBef>
              <a:buFontTx/>
              <a:buNone/>
              <a:defRPr sz="2400">
                <a:solidFill>
                  <a:schemeClr val="bg1"/>
                </a:solidFill>
                <a:latin typeface="Arial"/>
                <a:cs typeface="Arial"/>
              </a:defRPr>
            </a:lvl1pPr>
          </a:lstStyle>
          <a:p>
            <a:pPr lvl="0"/>
            <a:r>
              <a:rPr lang="en-US"/>
              <a:t>Text for additional information</a:t>
            </a:r>
          </a:p>
        </p:txBody>
      </p:sp>
      <p:sp>
        <p:nvSpPr>
          <p:cNvPr id="5" name="Rectangle 4">
            <a:extLst>
              <a:ext uri="{FF2B5EF4-FFF2-40B4-BE49-F238E27FC236}">
                <a16:creationId xmlns:a16="http://schemas.microsoft.com/office/drawing/2014/main" id="{8147BA91-AF38-4F9E-8460-099E287BE6CD}"/>
              </a:ext>
            </a:extLst>
          </p:cNvPr>
          <p:cNvSpPr/>
          <p:nvPr userDrawn="1"/>
        </p:nvSpPr>
        <p:spPr>
          <a:xfrm>
            <a:off x="358049" y="4928519"/>
            <a:ext cx="6135329" cy="1160206"/>
          </a:xfrm>
          <a:prstGeom prst="rect">
            <a:avLst/>
          </a:prstGeom>
          <a:solidFill>
            <a:srgbClr val="185C59"/>
          </a:solidFill>
        </p:spPr>
        <p:style>
          <a:lnRef idx="1">
            <a:schemeClr val="accent1"/>
          </a:lnRef>
          <a:fillRef idx="3">
            <a:schemeClr val="accent1"/>
          </a:fillRef>
          <a:effectRef idx="2">
            <a:schemeClr val="accent1"/>
          </a:effectRef>
          <a:fontRef idx="minor">
            <a:schemeClr val="lt1"/>
          </a:fontRef>
        </p:style>
        <p:txBody>
          <a:bodyPr rtlCol="0" anchor="ctr"/>
          <a:lstStyle/>
          <a:p>
            <a:pPr lvl="1"/>
            <a:r>
              <a:rPr lang="en-GB" sz="2400">
                <a:highlight>
                  <a:srgbClr val="1C5C59"/>
                </a:highlight>
                <a:latin typeface="Arial" panose="020B0604020202020204" pitchFamily="34" charset="0"/>
                <a:cs typeface="Arial" panose="020B0604020202020204" pitchFamily="34" charset="0"/>
              </a:rPr>
              <a:t>Organise For Success</a:t>
            </a:r>
          </a:p>
          <a:p>
            <a:pPr lvl="1"/>
            <a:r>
              <a:rPr lang="en-GB" sz="1000">
                <a:highlight>
                  <a:srgbClr val="1C5C59"/>
                </a:highlight>
                <a:latin typeface="Arial" panose="020B0604020202020204" pitchFamily="34" charset="0"/>
                <a:cs typeface="Arial" panose="020B0604020202020204" pitchFamily="34" charset="0"/>
              </a:rPr>
              <a:t>through organisational consultancy</a:t>
            </a:r>
          </a:p>
        </p:txBody>
      </p:sp>
    </p:spTree>
    <p:extLst>
      <p:ext uri="{BB962C8B-B14F-4D97-AF65-F5344CB8AC3E}">
        <p14:creationId xmlns:p14="http://schemas.microsoft.com/office/powerpoint/2010/main" val="21958998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age –  Brande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348CDA3-BB0C-944C-A66E-0B75904F4E6B}"/>
              </a:ext>
            </a:extLst>
          </p:cNvPr>
          <p:cNvSpPr/>
          <p:nvPr userDrawn="1"/>
        </p:nvSpPr>
        <p:spPr>
          <a:xfrm>
            <a:off x="11084560" y="6366497"/>
            <a:ext cx="457590" cy="27259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3" name="Picture 2"/>
          <p:cNvPicPr>
            <a:picLocks noChangeAspect="1"/>
          </p:cNvPicPr>
          <p:nvPr userDrawn="1"/>
        </p:nvPicPr>
        <p:blipFill>
          <a:blip r:embed="rId2"/>
          <a:stretch>
            <a:fillRect/>
          </a:stretch>
        </p:blipFill>
        <p:spPr>
          <a:xfrm>
            <a:off x="610637" y="6125261"/>
            <a:ext cx="10931513" cy="57067"/>
          </a:xfrm>
          <a:prstGeom prst="rect">
            <a:avLst/>
          </a:prstGeom>
        </p:spPr>
      </p:pic>
      <p:sp>
        <p:nvSpPr>
          <p:cNvPr id="5" name="Text Placeholder 2"/>
          <p:cNvSpPr>
            <a:spLocks noGrp="1"/>
          </p:cNvSpPr>
          <p:nvPr>
            <p:ph type="body" sz="quarter" idx="10" hasCustomPrompt="1"/>
          </p:nvPr>
        </p:nvSpPr>
        <p:spPr>
          <a:xfrm>
            <a:off x="610637" y="460538"/>
            <a:ext cx="10940288" cy="400110"/>
          </a:xfrm>
          <a:prstGeom prst="rect">
            <a:avLst/>
          </a:prstGeom>
        </p:spPr>
        <p:txBody>
          <a:bodyPr vert="horz" lIns="0" tIns="0" rIns="0" bIns="0" anchor="t" anchorCtr="0">
            <a:noAutofit/>
          </a:bodyPr>
          <a:lstStyle>
            <a:lvl1pPr marL="0" indent="0" algn="l">
              <a:spcBef>
                <a:spcPts val="0"/>
              </a:spcBef>
              <a:buFontTx/>
              <a:buNone/>
              <a:defRPr sz="3000">
                <a:solidFill>
                  <a:srgbClr val="1C5C59"/>
                </a:solidFill>
                <a:latin typeface="Arial"/>
                <a:cs typeface="Arial"/>
              </a:defRPr>
            </a:lvl1pPr>
          </a:lstStyle>
          <a:p>
            <a:pPr lvl="0"/>
            <a:r>
              <a:rPr lang="en-US"/>
              <a:t>Title</a:t>
            </a:r>
          </a:p>
        </p:txBody>
      </p:sp>
      <p:sp>
        <p:nvSpPr>
          <p:cNvPr id="6" name="Text Placeholder 2"/>
          <p:cNvSpPr>
            <a:spLocks noGrp="1"/>
          </p:cNvSpPr>
          <p:nvPr>
            <p:ph type="body" sz="quarter" idx="11" hasCustomPrompt="1"/>
          </p:nvPr>
        </p:nvSpPr>
        <p:spPr>
          <a:xfrm>
            <a:off x="610637" y="1295836"/>
            <a:ext cx="10940288" cy="4463988"/>
          </a:xfrm>
          <a:prstGeom prst="rect">
            <a:avLst/>
          </a:prstGeom>
        </p:spPr>
        <p:txBody>
          <a:bodyPr vert="horz" lIns="0" tIns="0" rIns="0" bIns="0" anchor="t" anchorCtr="0">
            <a:noAutofit/>
          </a:bodyPr>
          <a:lstStyle>
            <a:lvl1pPr marL="0" indent="0" algn="l">
              <a:spcBef>
                <a:spcPts val="0"/>
              </a:spcBef>
              <a:buFontTx/>
              <a:buNone/>
              <a:defRPr sz="2000">
                <a:solidFill>
                  <a:srgbClr val="404040"/>
                </a:solidFill>
                <a:latin typeface="Arial"/>
                <a:cs typeface="Arial"/>
              </a:defRPr>
            </a:lvl1pPr>
          </a:lstStyle>
          <a:p>
            <a:pPr lvl="0"/>
            <a:r>
              <a:rPr lang="en-US"/>
              <a:t>This is the standard text page, add any client logos to bottom right </a:t>
            </a:r>
          </a:p>
        </p:txBody>
      </p:sp>
      <p:pic>
        <p:nvPicPr>
          <p:cNvPr id="8" name="Picture 7" descr="Logo&#10;&#10;Description automatically generated">
            <a:extLst>
              <a:ext uri="{FF2B5EF4-FFF2-40B4-BE49-F238E27FC236}">
                <a16:creationId xmlns:a16="http://schemas.microsoft.com/office/drawing/2014/main" id="{73338D81-09F4-3E42-816A-1E624C224A1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10637" y="6366497"/>
            <a:ext cx="1131251" cy="272591"/>
          </a:xfrm>
          <a:prstGeom prst="rect">
            <a:avLst/>
          </a:prstGeom>
        </p:spPr>
      </p:pic>
      <p:sp>
        <p:nvSpPr>
          <p:cNvPr id="10" name="TextBox 9">
            <a:extLst>
              <a:ext uri="{FF2B5EF4-FFF2-40B4-BE49-F238E27FC236}">
                <a16:creationId xmlns:a16="http://schemas.microsoft.com/office/drawing/2014/main" id="{86E6D05F-93C8-4E83-BCB5-74179C03373A}"/>
              </a:ext>
            </a:extLst>
          </p:cNvPr>
          <p:cNvSpPr txBox="1"/>
          <p:nvPr userDrawn="1"/>
        </p:nvSpPr>
        <p:spPr>
          <a:xfrm>
            <a:off x="11028217" y="6381355"/>
            <a:ext cx="665019" cy="276999"/>
          </a:xfrm>
          <a:prstGeom prst="rect">
            <a:avLst/>
          </a:prstGeom>
          <a:noFill/>
        </p:spPr>
        <p:txBody>
          <a:bodyPr wrap="square" rtlCol="0">
            <a:spAutoFit/>
          </a:bodyPr>
          <a:lstStyle/>
          <a:p>
            <a:pPr algn="ctr"/>
            <a:fld id="{76691B88-2CF2-4573-8DC3-74DE06979644}" type="slidenum">
              <a:rPr lang="en-GB" sz="1200" smtClean="0">
                <a:solidFill>
                  <a:schemeClr val="tx1">
                    <a:lumMod val="65000"/>
                    <a:lumOff val="35000"/>
                  </a:schemeClr>
                </a:solidFill>
              </a:rPr>
              <a:pPr algn="ctr"/>
              <a:t>‹#›</a:t>
            </a:fld>
            <a:endParaRPr lang="en-GB" sz="1200">
              <a:solidFill>
                <a:schemeClr val="tx1">
                  <a:lumMod val="65000"/>
                  <a:lumOff val="35000"/>
                </a:schemeClr>
              </a:solidFill>
            </a:endParaRPr>
          </a:p>
        </p:txBody>
      </p:sp>
    </p:spTree>
    <p:extLst>
      <p:ext uri="{BB962C8B-B14F-4D97-AF65-F5344CB8AC3E}">
        <p14:creationId xmlns:p14="http://schemas.microsoft.com/office/powerpoint/2010/main" val="28369329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Page –  Branded">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stretch>
            <a:fillRect/>
          </a:stretch>
        </p:blipFill>
        <p:spPr>
          <a:xfrm>
            <a:off x="610637" y="6125261"/>
            <a:ext cx="10931513" cy="57067"/>
          </a:xfrm>
          <a:prstGeom prst="rect">
            <a:avLst/>
          </a:prstGeom>
        </p:spPr>
      </p:pic>
      <p:sp>
        <p:nvSpPr>
          <p:cNvPr id="5" name="Text Placeholder 2"/>
          <p:cNvSpPr>
            <a:spLocks noGrp="1"/>
          </p:cNvSpPr>
          <p:nvPr>
            <p:ph type="body" sz="quarter" idx="10" hasCustomPrompt="1"/>
          </p:nvPr>
        </p:nvSpPr>
        <p:spPr>
          <a:xfrm>
            <a:off x="610637" y="460538"/>
            <a:ext cx="10940288" cy="400110"/>
          </a:xfrm>
          <a:prstGeom prst="rect">
            <a:avLst/>
          </a:prstGeom>
        </p:spPr>
        <p:txBody>
          <a:bodyPr vert="horz" lIns="0" tIns="0" rIns="0" bIns="0" anchor="t" anchorCtr="0">
            <a:noAutofit/>
          </a:bodyPr>
          <a:lstStyle>
            <a:lvl1pPr marL="0" indent="0" algn="l">
              <a:spcBef>
                <a:spcPts val="0"/>
              </a:spcBef>
              <a:buFontTx/>
              <a:buNone/>
              <a:defRPr sz="3000">
                <a:solidFill>
                  <a:srgbClr val="1C5C59"/>
                </a:solidFill>
                <a:latin typeface="Arial"/>
                <a:cs typeface="Arial"/>
              </a:defRPr>
            </a:lvl1pPr>
          </a:lstStyle>
          <a:p>
            <a:pPr lvl="0"/>
            <a:r>
              <a:rPr lang="en-US"/>
              <a:t>Title</a:t>
            </a:r>
          </a:p>
        </p:txBody>
      </p:sp>
      <p:sp>
        <p:nvSpPr>
          <p:cNvPr id="6" name="Text Placeholder 2"/>
          <p:cNvSpPr>
            <a:spLocks noGrp="1"/>
          </p:cNvSpPr>
          <p:nvPr>
            <p:ph type="body" sz="quarter" idx="11" hasCustomPrompt="1"/>
          </p:nvPr>
        </p:nvSpPr>
        <p:spPr>
          <a:xfrm>
            <a:off x="610637" y="1295836"/>
            <a:ext cx="10940288" cy="4463988"/>
          </a:xfrm>
          <a:prstGeom prst="rect">
            <a:avLst/>
          </a:prstGeom>
        </p:spPr>
        <p:txBody>
          <a:bodyPr vert="horz" lIns="0" tIns="0" rIns="0" bIns="0" anchor="t" anchorCtr="0">
            <a:noAutofit/>
          </a:bodyPr>
          <a:lstStyle>
            <a:lvl1pPr marL="0" indent="0" algn="l">
              <a:spcBef>
                <a:spcPts val="0"/>
              </a:spcBef>
              <a:buFontTx/>
              <a:buNone/>
              <a:defRPr sz="2000">
                <a:solidFill>
                  <a:srgbClr val="404040"/>
                </a:solidFill>
                <a:latin typeface="Arial"/>
                <a:cs typeface="Arial"/>
              </a:defRPr>
            </a:lvl1pPr>
          </a:lstStyle>
          <a:p>
            <a:pPr lvl="0"/>
            <a:r>
              <a:rPr lang="en-US"/>
              <a:t>This is the standard text page, add any client logos to bottom right </a:t>
            </a:r>
          </a:p>
        </p:txBody>
      </p:sp>
      <p:pic>
        <p:nvPicPr>
          <p:cNvPr id="8" name="Picture 7" descr="Logo&#10;&#10;Description automatically generated">
            <a:extLst>
              <a:ext uri="{FF2B5EF4-FFF2-40B4-BE49-F238E27FC236}">
                <a16:creationId xmlns:a16="http://schemas.microsoft.com/office/drawing/2014/main" id="{73338D81-09F4-3E42-816A-1E624C224A1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10637" y="6366497"/>
            <a:ext cx="1131251" cy="272591"/>
          </a:xfrm>
          <a:prstGeom prst="rect">
            <a:avLst/>
          </a:prstGeom>
        </p:spPr>
      </p:pic>
      <p:sp>
        <p:nvSpPr>
          <p:cNvPr id="7" name="Rectangle 6">
            <a:extLst>
              <a:ext uri="{FF2B5EF4-FFF2-40B4-BE49-F238E27FC236}">
                <a16:creationId xmlns:a16="http://schemas.microsoft.com/office/drawing/2014/main" id="{72AFC703-FB9D-AB44-8D08-0C529D4C6DB6}"/>
              </a:ext>
            </a:extLst>
          </p:cNvPr>
          <p:cNvSpPr/>
          <p:nvPr userDrawn="1"/>
        </p:nvSpPr>
        <p:spPr>
          <a:xfrm>
            <a:off x="11084560" y="6366497"/>
            <a:ext cx="457590" cy="27259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A0C7C9DD-AD0C-4727-BF11-B0A910F2C3E4}"/>
              </a:ext>
            </a:extLst>
          </p:cNvPr>
          <p:cNvSpPr txBox="1"/>
          <p:nvPr userDrawn="1"/>
        </p:nvSpPr>
        <p:spPr>
          <a:xfrm>
            <a:off x="11028217" y="6381355"/>
            <a:ext cx="665019" cy="276999"/>
          </a:xfrm>
          <a:prstGeom prst="rect">
            <a:avLst/>
          </a:prstGeom>
          <a:noFill/>
        </p:spPr>
        <p:txBody>
          <a:bodyPr wrap="square" rtlCol="0">
            <a:spAutoFit/>
          </a:bodyPr>
          <a:lstStyle/>
          <a:p>
            <a:pPr algn="ctr"/>
            <a:fld id="{76691B88-2CF2-4573-8DC3-74DE06979644}" type="slidenum">
              <a:rPr lang="en-GB" sz="1200" smtClean="0">
                <a:solidFill>
                  <a:schemeClr val="tx1">
                    <a:lumMod val="65000"/>
                    <a:lumOff val="35000"/>
                  </a:schemeClr>
                </a:solidFill>
              </a:rPr>
              <a:pPr algn="ctr"/>
              <a:t>‹#›</a:t>
            </a:fld>
            <a:endParaRPr lang="en-GB" sz="1200">
              <a:solidFill>
                <a:schemeClr val="tx1">
                  <a:lumMod val="65000"/>
                  <a:lumOff val="35000"/>
                </a:schemeClr>
              </a:solidFill>
            </a:endParaRPr>
          </a:p>
        </p:txBody>
      </p:sp>
    </p:spTree>
    <p:extLst>
      <p:ext uri="{BB962C8B-B14F-4D97-AF65-F5344CB8AC3E}">
        <p14:creationId xmlns:p14="http://schemas.microsoft.com/office/powerpoint/2010/main" val="22676779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age – Large graphic">
    <p:spTree>
      <p:nvGrpSpPr>
        <p:cNvPr id="1" name=""/>
        <p:cNvGrpSpPr/>
        <p:nvPr/>
      </p:nvGrpSpPr>
      <p:grpSpPr>
        <a:xfrm>
          <a:off x="0" y="0"/>
          <a:ext cx="0" cy="0"/>
          <a:chOff x="0" y="0"/>
          <a:chExt cx="0" cy="0"/>
        </a:xfrm>
      </p:grpSpPr>
      <p:sp>
        <p:nvSpPr>
          <p:cNvPr id="5" name="Text Placeholder 2"/>
          <p:cNvSpPr>
            <a:spLocks noGrp="1"/>
          </p:cNvSpPr>
          <p:nvPr>
            <p:ph type="body" sz="quarter" idx="10" hasCustomPrompt="1"/>
          </p:nvPr>
        </p:nvSpPr>
        <p:spPr>
          <a:xfrm>
            <a:off x="610637" y="460538"/>
            <a:ext cx="10940288" cy="400110"/>
          </a:xfrm>
          <a:prstGeom prst="rect">
            <a:avLst/>
          </a:prstGeom>
        </p:spPr>
        <p:txBody>
          <a:bodyPr vert="horz" lIns="0" tIns="0" rIns="0" bIns="0" anchor="t" anchorCtr="0">
            <a:noAutofit/>
          </a:bodyPr>
          <a:lstStyle>
            <a:lvl1pPr marL="0" indent="0" algn="l">
              <a:spcBef>
                <a:spcPts val="0"/>
              </a:spcBef>
              <a:buFontTx/>
              <a:buNone/>
              <a:defRPr sz="3000">
                <a:solidFill>
                  <a:srgbClr val="1C5C59"/>
                </a:solidFill>
                <a:latin typeface="Arial"/>
                <a:cs typeface="Arial"/>
              </a:defRPr>
            </a:lvl1pPr>
          </a:lstStyle>
          <a:p>
            <a:pPr lvl="0"/>
            <a:r>
              <a:rPr lang="en-US"/>
              <a:t>Title</a:t>
            </a:r>
          </a:p>
        </p:txBody>
      </p:sp>
      <p:sp>
        <p:nvSpPr>
          <p:cNvPr id="6" name="Text Placeholder 2"/>
          <p:cNvSpPr>
            <a:spLocks noGrp="1"/>
          </p:cNvSpPr>
          <p:nvPr>
            <p:ph type="body" sz="quarter" idx="11" hasCustomPrompt="1"/>
          </p:nvPr>
        </p:nvSpPr>
        <p:spPr>
          <a:xfrm>
            <a:off x="610637" y="1295837"/>
            <a:ext cx="10940288" cy="5084045"/>
          </a:xfrm>
          <a:prstGeom prst="rect">
            <a:avLst/>
          </a:prstGeom>
        </p:spPr>
        <p:txBody>
          <a:bodyPr vert="horz" lIns="0" tIns="0" rIns="0" bIns="0" anchor="t" anchorCtr="0">
            <a:noAutofit/>
          </a:bodyPr>
          <a:lstStyle>
            <a:lvl1pPr marL="0" indent="0" algn="l">
              <a:spcBef>
                <a:spcPts val="0"/>
              </a:spcBef>
              <a:buFontTx/>
              <a:buNone/>
              <a:defRPr sz="1400">
                <a:solidFill>
                  <a:srgbClr val="404040"/>
                </a:solidFill>
                <a:latin typeface="Arial"/>
                <a:cs typeface="Arial"/>
              </a:defRPr>
            </a:lvl1pPr>
          </a:lstStyle>
          <a:p>
            <a:pPr lvl="0"/>
            <a:r>
              <a:rPr lang="en-US"/>
              <a:t>For use with large graphics that fill the page</a:t>
            </a:r>
          </a:p>
        </p:txBody>
      </p:sp>
    </p:spTree>
    <p:extLst>
      <p:ext uri="{BB962C8B-B14F-4D97-AF65-F5344CB8AC3E}">
        <p14:creationId xmlns:p14="http://schemas.microsoft.com/office/powerpoint/2010/main" val="13447507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ge – With Address Bar">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stretch>
            <a:fillRect/>
          </a:stretch>
        </p:blipFill>
        <p:spPr>
          <a:xfrm>
            <a:off x="610637" y="6125261"/>
            <a:ext cx="10931513" cy="57067"/>
          </a:xfrm>
          <a:prstGeom prst="rect">
            <a:avLst/>
          </a:prstGeom>
        </p:spPr>
      </p:pic>
      <p:pic>
        <p:nvPicPr>
          <p:cNvPr id="4" name="Picture 3"/>
          <p:cNvPicPr>
            <a:picLocks noChangeAspect="1"/>
          </p:cNvPicPr>
          <p:nvPr userDrawn="1"/>
        </p:nvPicPr>
        <p:blipFill>
          <a:blip r:embed="rId3"/>
          <a:stretch>
            <a:fillRect/>
          </a:stretch>
        </p:blipFill>
        <p:spPr>
          <a:xfrm>
            <a:off x="613835" y="6376457"/>
            <a:ext cx="5820832" cy="106715"/>
          </a:xfrm>
          <a:prstGeom prst="rect">
            <a:avLst/>
          </a:prstGeom>
        </p:spPr>
      </p:pic>
      <p:sp>
        <p:nvSpPr>
          <p:cNvPr id="5" name="TextBox 4"/>
          <p:cNvSpPr txBox="1"/>
          <p:nvPr userDrawn="1"/>
        </p:nvSpPr>
        <p:spPr>
          <a:xfrm>
            <a:off x="613835" y="6592759"/>
            <a:ext cx="8692444" cy="82074"/>
          </a:xfrm>
          <a:prstGeom prst="rect">
            <a:avLst/>
          </a:prstGeom>
          <a:noFill/>
        </p:spPr>
        <p:txBody>
          <a:bodyPr wrap="square" lIns="0" tIns="0" rIns="0" bIns="0" rtlCol="0">
            <a:sp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800" b="0" i="0" u="none" strike="noStrike" kern="1200" baseline="30000">
                <a:solidFill>
                  <a:schemeClr val="tx1">
                    <a:lumMod val="65000"/>
                    <a:lumOff val="35000"/>
                  </a:schemeClr>
                </a:solidFill>
                <a:latin typeface="Arial"/>
                <a:ea typeface="+mn-ea"/>
                <a:cs typeface="Arial"/>
              </a:rPr>
              <a:t>Registered Office: 31 St Johns, Worcester, WR2 5AG     |     Tricordant Ltd. Registered in England and Wales No. 05365159. VAT No. 850 7937 01</a:t>
            </a:r>
          </a:p>
        </p:txBody>
      </p:sp>
      <p:sp>
        <p:nvSpPr>
          <p:cNvPr id="8" name="Text Placeholder 2"/>
          <p:cNvSpPr>
            <a:spLocks noGrp="1"/>
          </p:cNvSpPr>
          <p:nvPr>
            <p:ph type="body" sz="quarter" idx="10" hasCustomPrompt="1"/>
          </p:nvPr>
        </p:nvSpPr>
        <p:spPr>
          <a:xfrm>
            <a:off x="610637" y="460538"/>
            <a:ext cx="10940288" cy="400110"/>
          </a:xfrm>
          <a:prstGeom prst="rect">
            <a:avLst/>
          </a:prstGeom>
        </p:spPr>
        <p:txBody>
          <a:bodyPr vert="horz" lIns="0" tIns="0" rIns="0" bIns="0" anchor="t" anchorCtr="0">
            <a:noAutofit/>
          </a:bodyPr>
          <a:lstStyle>
            <a:lvl1pPr marL="0" indent="0" algn="l">
              <a:spcBef>
                <a:spcPts val="0"/>
              </a:spcBef>
              <a:buFontTx/>
              <a:buNone/>
              <a:defRPr sz="3000">
                <a:solidFill>
                  <a:srgbClr val="1C5C59"/>
                </a:solidFill>
                <a:latin typeface="Arial"/>
                <a:cs typeface="Arial"/>
              </a:defRPr>
            </a:lvl1pPr>
          </a:lstStyle>
          <a:p>
            <a:pPr lvl="0"/>
            <a:r>
              <a:rPr lang="en-US"/>
              <a:t>Title</a:t>
            </a:r>
          </a:p>
        </p:txBody>
      </p:sp>
      <p:sp>
        <p:nvSpPr>
          <p:cNvPr id="11" name="Text Placeholder 2"/>
          <p:cNvSpPr>
            <a:spLocks noGrp="1"/>
          </p:cNvSpPr>
          <p:nvPr>
            <p:ph type="body" sz="quarter" idx="11" hasCustomPrompt="1"/>
          </p:nvPr>
        </p:nvSpPr>
        <p:spPr>
          <a:xfrm>
            <a:off x="610637" y="1295836"/>
            <a:ext cx="10940288" cy="4463988"/>
          </a:xfrm>
          <a:prstGeom prst="rect">
            <a:avLst/>
          </a:prstGeom>
        </p:spPr>
        <p:txBody>
          <a:bodyPr vert="horz" lIns="0" tIns="0" rIns="0" bIns="0" anchor="t" anchorCtr="0">
            <a:noAutofit/>
          </a:bodyPr>
          <a:lstStyle>
            <a:lvl1pPr marL="0" indent="0" algn="l">
              <a:spcBef>
                <a:spcPts val="0"/>
              </a:spcBef>
              <a:buFontTx/>
              <a:buNone/>
              <a:defRPr sz="1400">
                <a:solidFill>
                  <a:srgbClr val="404040"/>
                </a:solidFill>
                <a:latin typeface="Arial"/>
                <a:cs typeface="Arial"/>
              </a:defRPr>
            </a:lvl1pPr>
          </a:lstStyle>
          <a:p>
            <a:pPr lvl="0"/>
            <a:r>
              <a:rPr lang="en-US"/>
              <a:t>Only for use as a printed report and where contact details are important</a:t>
            </a:r>
          </a:p>
        </p:txBody>
      </p:sp>
      <p:pic>
        <p:nvPicPr>
          <p:cNvPr id="9" name="Picture 8" descr="Logo&#10;&#10;Description automatically generated">
            <a:extLst>
              <a:ext uri="{FF2B5EF4-FFF2-40B4-BE49-F238E27FC236}">
                <a16:creationId xmlns:a16="http://schemas.microsoft.com/office/drawing/2014/main" id="{17E29C84-91F5-E54D-BEAE-E6C3AD136352}"/>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306279" y="6357867"/>
            <a:ext cx="1131251" cy="272591"/>
          </a:xfrm>
          <a:prstGeom prst="rect">
            <a:avLst/>
          </a:prstGeom>
        </p:spPr>
      </p:pic>
    </p:spTree>
    <p:extLst>
      <p:ext uri="{BB962C8B-B14F-4D97-AF65-F5344CB8AC3E}">
        <p14:creationId xmlns:p14="http://schemas.microsoft.com/office/powerpoint/2010/main" val="31362237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9940CC5-F208-4E84-A335-5D05A965D56B}"/>
              </a:ext>
            </a:extLst>
          </p:cNvPr>
          <p:cNvSpPr>
            <a:spLocks noGrp="1"/>
          </p:cNvSpPr>
          <p:nvPr>
            <p:ph idx="1"/>
          </p:nvPr>
        </p:nvSpPr>
        <p:spPr>
          <a:xfrm>
            <a:off x="326175" y="1384467"/>
            <a:ext cx="11523989" cy="4883168"/>
          </a:xfrm>
          <a:prstGeom prst="rect">
            <a:avLst/>
          </a:prstGeom>
        </p:spPr>
        <p:txBody>
          <a:bodyPr>
            <a:normAutofit/>
          </a:bodyPr>
          <a:lstStyle>
            <a:lvl1pPr marL="228600" indent="-228600">
              <a:buFont typeface="Arial" panose="020B0604020202020204" pitchFamily="34" charset="0"/>
              <a:buChar char="•"/>
              <a:defRPr sz="2000">
                <a:latin typeface="Aptos" panose="020B0004020202020204" pitchFamily="34" charset="0"/>
                <a:ea typeface="Source Sans Pro" panose="020B0503030403020204" pitchFamily="34" charset="0"/>
              </a:defRPr>
            </a:lvl1pPr>
            <a:lvl2pPr marL="685800" indent="-228600">
              <a:buFont typeface="Courier New" panose="02070309020205020404" pitchFamily="49" charset="0"/>
              <a:buChar char="o"/>
              <a:defRPr sz="1800">
                <a:latin typeface="Aptos" panose="020B0004020202020204" pitchFamily="34" charset="0"/>
                <a:ea typeface="Source Sans Pro" panose="020B0503030403020204" pitchFamily="34" charset="0"/>
              </a:defRPr>
            </a:lvl2pPr>
            <a:lvl3pPr marL="1143000" indent="-228600">
              <a:buFont typeface="Arial" panose="020B0604020202020204" pitchFamily="34" charset="0"/>
              <a:buChar char="•"/>
              <a:defRPr sz="1600">
                <a:latin typeface="Aptos" panose="020B0004020202020204" pitchFamily="34" charset="0"/>
                <a:ea typeface="Source Sans Pro" panose="020B0503030403020204" pitchFamily="34" charset="0"/>
              </a:defRPr>
            </a:lvl3pPr>
            <a:lvl4pPr marL="1600200" indent="-228600">
              <a:buFont typeface="Arial" panose="020B0604020202020204" pitchFamily="34" charset="0"/>
              <a:buChar char="•"/>
              <a:defRPr sz="1400">
                <a:latin typeface="Aptos" panose="020B0004020202020204" pitchFamily="34" charset="0"/>
                <a:ea typeface="Source Sans Pro" panose="020B0503030403020204" pitchFamily="34" charset="0"/>
              </a:defRPr>
            </a:lvl4pPr>
            <a:lvl5pPr marL="2057400" indent="-228600">
              <a:buFont typeface="Arial" panose="020B0604020202020204" pitchFamily="34" charset="0"/>
              <a:buChar char="•"/>
              <a:defRPr sz="1400">
                <a:latin typeface="Aptos" panose="020B0004020202020204" pitchFamily="34" charset="0"/>
                <a:ea typeface="Source Sans Pro" panose="020B0503030403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8" name="Title 1">
            <a:extLst>
              <a:ext uri="{FF2B5EF4-FFF2-40B4-BE49-F238E27FC236}">
                <a16:creationId xmlns:a16="http://schemas.microsoft.com/office/drawing/2014/main" id="{D58175A4-3994-06E4-7AE4-E00E1A972845}"/>
              </a:ext>
            </a:extLst>
          </p:cNvPr>
          <p:cNvSpPr txBox="1">
            <a:spLocks/>
          </p:cNvSpPr>
          <p:nvPr userDrawn="1"/>
        </p:nvSpPr>
        <p:spPr>
          <a:xfrm>
            <a:off x="600937" y="410368"/>
            <a:ext cx="10752863"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kern="1200">
                <a:solidFill>
                  <a:srgbClr val="0B4046"/>
                </a:solidFill>
                <a:latin typeface="Montserrat" pitchFamily="2" charset="77"/>
                <a:ea typeface="+mj-ea"/>
                <a:cs typeface="+mj-cs"/>
              </a:defRPr>
            </a:lvl1pPr>
          </a:lstStyle>
          <a:p>
            <a:endParaRPr lang="en-GB"/>
          </a:p>
        </p:txBody>
      </p:sp>
      <p:sp>
        <p:nvSpPr>
          <p:cNvPr id="9" name="Title Placeholder 13">
            <a:extLst>
              <a:ext uri="{FF2B5EF4-FFF2-40B4-BE49-F238E27FC236}">
                <a16:creationId xmlns:a16="http://schemas.microsoft.com/office/drawing/2014/main" id="{546EA13B-F1E8-E0F1-BBD6-679C6C3E921D}"/>
              </a:ext>
            </a:extLst>
          </p:cNvPr>
          <p:cNvSpPr>
            <a:spLocks noGrp="1"/>
          </p:cNvSpPr>
          <p:nvPr>
            <p:ph type="title"/>
          </p:nvPr>
        </p:nvSpPr>
        <p:spPr>
          <a:xfrm>
            <a:off x="326176" y="230557"/>
            <a:ext cx="10752862" cy="915782"/>
          </a:xfrm>
          <a:prstGeom prst="rect">
            <a:avLst/>
          </a:prstGeom>
        </p:spPr>
        <p:txBody>
          <a:bodyPr vert="horz" lIns="91440" tIns="45720" rIns="91440" bIns="45720" rtlCol="0" anchor="ctr">
            <a:normAutofit/>
          </a:bodyPr>
          <a:lstStyle>
            <a:lvl1pPr algn="l">
              <a:defRPr sz="3200" b="0">
                <a:solidFill>
                  <a:srgbClr val="006C69"/>
                </a:solidFill>
                <a:latin typeface="Arial" panose="020B0604020202020204" pitchFamily="34" charset="0"/>
                <a:cs typeface="Arial" panose="020B0604020202020204" pitchFamily="34" charset="0"/>
              </a:defRPr>
            </a:lvl1pPr>
          </a:lstStyle>
          <a:p>
            <a:r>
              <a:rPr lang="en-GB"/>
              <a:t>Click to edit Master title style</a:t>
            </a:r>
          </a:p>
        </p:txBody>
      </p:sp>
      <p:grpSp>
        <p:nvGrpSpPr>
          <p:cNvPr id="6" name="Group 5">
            <a:extLst>
              <a:ext uri="{FF2B5EF4-FFF2-40B4-BE49-F238E27FC236}">
                <a16:creationId xmlns:a16="http://schemas.microsoft.com/office/drawing/2014/main" id="{70870A0B-F687-C602-C1DD-90D8800CDB06}"/>
              </a:ext>
            </a:extLst>
          </p:cNvPr>
          <p:cNvGrpSpPr/>
          <p:nvPr userDrawn="1"/>
        </p:nvGrpSpPr>
        <p:grpSpPr>
          <a:xfrm>
            <a:off x="9721049" y="230557"/>
            <a:ext cx="2129115" cy="417939"/>
            <a:chOff x="8888289" y="257509"/>
            <a:chExt cx="2961875" cy="581408"/>
          </a:xfrm>
        </p:grpSpPr>
        <p:pic>
          <p:nvPicPr>
            <p:cNvPr id="4" name="Picture 3">
              <a:extLst>
                <a:ext uri="{FF2B5EF4-FFF2-40B4-BE49-F238E27FC236}">
                  <a16:creationId xmlns:a16="http://schemas.microsoft.com/office/drawing/2014/main" id="{6F3DBA91-10BC-0C3C-B0F7-7098D7005CDF}"/>
                </a:ext>
              </a:extLst>
            </p:cNvPr>
            <p:cNvPicPr>
              <a:picLocks noChangeAspect="1"/>
            </p:cNvPicPr>
            <p:nvPr userDrawn="1"/>
          </p:nvPicPr>
          <p:blipFill>
            <a:blip r:embed="rId2"/>
            <a:stretch>
              <a:fillRect/>
            </a:stretch>
          </p:blipFill>
          <p:spPr>
            <a:xfrm>
              <a:off x="8888289" y="272533"/>
              <a:ext cx="1809129" cy="566384"/>
            </a:xfrm>
            <a:prstGeom prst="rect">
              <a:avLst/>
            </a:prstGeom>
          </p:spPr>
        </p:pic>
        <p:pic>
          <p:nvPicPr>
            <p:cNvPr id="5" name="Picture 4">
              <a:extLst>
                <a:ext uri="{FF2B5EF4-FFF2-40B4-BE49-F238E27FC236}">
                  <a16:creationId xmlns:a16="http://schemas.microsoft.com/office/drawing/2014/main" id="{E61106C8-8647-D38D-D705-A988540240FE}"/>
                </a:ext>
              </a:extLst>
            </p:cNvPr>
            <p:cNvPicPr>
              <a:picLocks noChangeAspect="1"/>
            </p:cNvPicPr>
            <p:nvPr userDrawn="1"/>
          </p:nvPicPr>
          <p:blipFill>
            <a:blip r:embed="rId3"/>
            <a:stretch>
              <a:fillRect/>
            </a:stretch>
          </p:blipFill>
          <p:spPr>
            <a:xfrm>
              <a:off x="10857437" y="257509"/>
              <a:ext cx="992727" cy="501941"/>
            </a:xfrm>
            <a:prstGeom prst="rect">
              <a:avLst/>
            </a:prstGeom>
          </p:spPr>
        </p:pic>
      </p:grpSp>
      <p:cxnSp>
        <p:nvCxnSpPr>
          <p:cNvPr id="2" name="Straight Connector 1">
            <a:extLst>
              <a:ext uri="{FF2B5EF4-FFF2-40B4-BE49-F238E27FC236}">
                <a16:creationId xmlns:a16="http://schemas.microsoft.com/office/drawing/2014/main" id="{85942BA5-679A-2B10-B72F-A3A2893AAE46}"/>
              </a:ext>
            </a:extLst>
          </p:cNvPr>
          <p:cNvCxnSpPr>
            <a:cxnSpLocks/>
          </p:cNvCxnSpPr>
          <p:nvPr userDrawn="1"/>
        </p:nvCxnSpPr>
        <p:spPr>
          <a:xfrm>
            <a:off x="600937" y="1146339"/>
            <a:ext cx="1295181" cy="0"/>
          </a:xfrm>
          <a:prstGeom prst="line">
            <a:avLst/>
          </a:prstGeom>
          <a:ln w="28575">
            <a:solidFill>
              <a:srgbClr val="FF7000"/>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048408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age –  Brande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348CDA3-BB0C-944C-A66E-0B75904F4E6B}"/>
              </a:ext>
            </a:extLst>
          </p:cNvPr>
          <p:cNvSpPr/>
          <p:nvPr userDrawn="1"/>
        </p:nvSpPr>
        <p:spPr>
          <a:xfrm>
            <a:off x="11084560" y="6366497"/>
            <a:ext cx="457590" cy="27259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3" name="Picture 2"/>
          <p:cNvPicPr>
            <a:picLocks noChangeAspect="1"/>
          </p:cNvPicPr>
          <p:nvPr userDrawn="1"/>
        </p:nvPicPr>
        <p:blipFill>
          <a:blip r:embed="rId2"/>
          <a:stretch>
            <a:fillRect/>
          </a:stretch>
        </p:blipFill>
        <p:spPr>
          <a:xfrm>
            <a:off x="610637" y="6125261"/>
            <a:ext cx="10931513" cy="57067"/>
          </a:xfrm>
          <a:prstGeom prst="rect">
            <a:avLst/>
          </a:prstGeom>
        </p:spPr>
      </p:pic>
      <p:sp>
        <p:nvSpPr>
          <p:cNvPr id="5" name="Text Placeholder 2"/>
          <p:cNvSpPr>
            <a:spLocks noGrp="1"/>
          </p:cNvSpPr>
          <p:nvPr>
            <p:ph type="body" sz="quarter" idx="10" hasCustomPrompt="1"/>
          </p:nvPr>
        </p:nvSpPr>
        <p:spPr>
          <a:xfrm>
            <a:off x="610637" y="460538"/>
            <a:ext cx="10940288" cy="400110"/>
          </a:xfrm>
          <a:prstGeom prst="rect">
            <a:avLst/>
          </a:prstGeom>
        </p:spPr>
        <p:txBody>
          <a:bodyPr vert="horz" lIns="0" tIns="0" rIns="0" bIns="0" anchor="t" anchorCtr="0">
            <a:noAutofit/>
          </a:bodyPr>
          <a:lstStyle>
            <a:lvl1pPr marL="0" indent="0" algn="l">
              <a:spcBef>
                <a:spcPts val="0"/>
              </a:spcBef>
              <a:buFontTx/>
              <a:buNone/>
              <a:defRPr sz="3000">
                <a:solidFill>
                  <a:srgbClr val="1C5C59"/>
                </a:solidFill>
                <a:latin typeface="Arial"/>
                <a:cs typeface="Arial"/>
              </a:defRPr>
            </a:lvl1pPr>
          </a:lstStyle>
          <a:p>
            <a:pPr lvl="0"/>
            <a:r>
              <a:rPr lang="en-US"/>
              <a:t>Title</a:t>
            </a:r>
          </a:p>
        </p:txBody>
      </p:sp>
      <p:sp>
        <p:nvSpPr>
          <p:cNvPr id="6" name="Text Placeholder 2"/>
          <p:cNvSpPr>
            <a:spLocks noGrp="1"/>
          </p:cNvSpPr>
          <p:nvPr>
            <p:ph type="body" sz="quarter" idx="11" hasCustomPrompt="1"/>
          </p:nvPr>
        </p:nvSpPr>
        <p:spPr>
          <a:xfrm>
            <a:off x="610637" y="1295836"/>
            <a:ext cx="10940288" cy="4463988"/>
          </a:xfrm>
          <a:prstGeom prst="rect">
            <a:avLst/>
          </a:prstGeom>
        </p:spPr>
        <p:txBody>
          <a:bodyPr vert="horz" lIns="0" tIns="0" rIns="0" bIns="0" anchor="t" anchorCtr="0">
            <a:noAutofit/>
          </a:bodyPr>
          <a:lstStyle>
            <a:lvl1pPr marL="0" indent="0" algn="l">
              <a:spcBef>
                <a:spcPts val="0"/>
              </a:spcBef>
              <a:buFontTx/>
              <a:buNone/>
              <a:defRPr sz="2000">
                <a:solidFill>
                  <a:srgbClr val="404040"/>
                </a:solidFill>
                <a:latin typeface="Arial"/>
                <a:cs typeface="Arial"/>
              </a:defRPr>
            </a:lvl1pPr>
          </a:lstStyle>
          <a:p>
            <a:pPr lvl="0"/>
            <a:r>
              <a:rPr lang="en-US"/>
              <a:t>This is the standard text page, add any client logos to bottom right </a:t>
            </a:r>
          </a:p>
        </p:txBody>
      </p:sp>
      <p:pic>
        <p:nvPicPr>
          <p:cNvPr id="8" name="Picture 7" descr="Logo&#10;&#10;Description automatically generated">
            <a:extLst>
              <a:ext uri="{FF2B5EF4-FFF2-40B4-BE49-F238E27FC236}">
                <a16:creationId xmlns:a16="http://schemas.microsoft.com/office/drawing/2014/main" id="{73338D81-09F4-3E42-816A-1E624C224A1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10637" y="6366497"/>
            <a:ext cx="1131251" cy="272591"/>
          </a:xfrm>
          <a:prstGeom prst="rect">
            <a:avLst/>
          </a:prstGeom>
        </p:spPr>
      </p:pic>
      <p:sp>
        <p:nvSpPr>
          <p:cNvPr id="10" name="TextBox 9">
            <a:extLst>
              <a:ext uri="{FF2B5EF4-FFF2-40B4-BE49-F238E27FC236}">
                <a16:creationId xmlns:a16="http://schemas.microsoft.com/office/drawing/2014/main" id="{86E6D05F-93C8-4E83-BCB5-74179C03373A}"/>
              </a:ext>
            </a:extLst>
          </p:cNvPr>
          <p:cNvSpPr txBox="1"/>
          <p:nvPr userDrawn="1"/>
        </p:nvSpPr>
        <p:spPr>
          <a:xfrm>
            <a:off x="11028217" y="6381355"/>
            <a:ext cx="665019" cy="276999"/>
          </a:xfrm>
          <a:prstGeom prst="rect">
            <a:avLst/>
          </a:prstGeom>
          <a:noFill/>
        </p:spPr>
        <p:txBody>
          <a:bodyPr wrap="square" rtlCol="0">
            <a:spAutoFit/>
          </a:bodyPr>
          <a:lstStyle/>
          <a:p>
            <a:pPr algn="ctr"/>
            <a:fld id="{76691B88-2CF2-4573-8DC3-74DE06979644}" type="slidenum">
              <a:rPr lang="en-GB" sz="1200" smtClean="0">
                <a:solidFill>
                  <a:schemeClr val="tx1">
                    <a:lumMod val="65000"/>
                    <a:lumOff val="35000"/>
                  </a:schemeClr>
                </a:solidFill>
              </a:rPr>
              <a:pPr algn="ctr"/>
              <a:t>‹#›</a:t>
            </a:fld>
            <a:endParaRPr lang="en-GB" sz="1200">
              <a:solidFill>
                <a:schemeClr val="tx1">
                  <a:lumMod val="65000"/>
                  <a:lumOff val="35000"/>
                </a:schemeClr>
              </a:solidFill>
            </a:endParaRPr>
          </a:p>
        </p:txBody>
      </p:sp>
    </p:spTree>
    <p:extLst>
      <p:ext uri="{BB962C8B-B14F-4D97-AF65-F5344CB8AC3E}">
        <p14:creationId xmlns:p14="http://schemas.microsoft.com/office/powerpoint/2010/main" val="12155200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Page –  Branded">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stretch>
            <a:fillRect/>
          </a:stretch>
        </p:blipFill>
        <p:spPr>
          <a:xfrm>
            <a:off x="610637" y="6125261"/>
            <a:ext cx="10931513" cy="57067"/>
          </a:xfrm>
          <a:prstGeom prst="rect">
            <a:avLst/>
          </a:prstGeom>
        </p:spPr>
      </p:pic>
      <p:sp>
        <p:nvSpPr>
          <p:cNvPr id="5" name="Text Placeholder 2"/>
          <p:cNvSpPr>
            <a:spLocks noGrp="1"/>
          </p:cNvSpPr>
          <p:nvPr>
            <p:ph type="body" sz="quarter" idx="10" hasCustomPrompt="1"/>
          </p:nvPr>
        </p:nvSpPr>
        <p:spPr>
          <a:xfrm>
            <a:off x="610637" y="460538"/>
            <a:ext cx="10940288" cy="400110"/>
          </a:xfrm>
          <a:prstGeom prst="rect">
            <a:avLst/>
          </a:prstGeom>
        </p:spPr>
        <p:txBody>
          <a:bodyPr vert="horz" lIns="0" tIns="0" rIns="0" bIns="0" anchor="t" anchorCtr="0">
            <a:noAutofit/>
          </a:bodyPr>
          <a:lstStyle>
            <a:lvl1pPr marL="0" indent="0" algn="l">
              <a:spcBef>
                <a:spcPts val="0"/>
              </a:spcBef>
              <a:buFontTx/>
              <a:buNone/>
              <a:defRPr sz="3000">
                <a:solidFill>
                  <a:srgbClr val="1C5C59"/>
                </a:solidFill>
                <a:latin typeface="Arial"/>
                <a:cs typeface="Arial"/>
              </a:defRPr>
            </a:lvl1pPr>
          </a:lstStyle>
          <a:p>
            <a:pPr lvl="0"/>
            <a:r>
              <a:rPr lang="en-US"/>
              <a:t>Title</a:t>
            </a:r>
          </a:p>
        </p:txBody>
      </p:sp>
      <p:sp>
        <p:nvSpPr>
          <p:cNvPr id="6" name="Text Placeholder 2"/>
          <p:cNvSpPr>
            <a:spLocks noGrp="1"/>
          </p:cNvSpPr>
          <p:nvPr>
            <p:ph type="body" sz="quarter" idx="11" hasCustomPrompt="1"/>
          </p:nvPr>
        </p:nvSpPr>
        <p:spPr>
          <a:xfrm>
            <a:off x="610637" y="1295836"/>
            <a:ext cx="10940288" cy="4463988"/>
          </a:xfrm>
          <a:prstGeom prst="rect">
            <a:avLst/>
          </a:prstGeom>
        </p:spPr>
        <p:txBody>
          <a:bodyPr vert="horz" lIns="0" tIns="0" rIns="0" bIns="0" anchor="t" anchorCtr="0">
            <a:noAutofit/>
          </a:bodyPr>
          <a:lstStyle>
            <a:lvl1pPr marL="0" indent="0" algn="l">
              <a:spcBef>
                <a:spcPts val="0"/>
              </a:spcBef>
              <a:buFontTx/>
              <a:buNone/>
              <a:defRPr sz="2000">
                <a:solidFill>
                  <a:srgbClr val="404040"/>
                </a:solidFill>
                <a:latin typeface="Arial"/>
                <a:cs typeface="Arial"/>
              </a:defRPr>
            </a:lvl1pPr>
          </a:lstStyle>
          <a:p>
            <a:pPr lvl="0"/>
            <a:r>
              <a:rPr lang="en-US"/>
              <a:t>This is the standard text page, add any client logos to bottom right </a:t>
            </a:r>
          </a:p>
        </p:txBody>
      </p:sp>
      <p:pic>
        <p:nvPicPr>
          <p:cNvPr id="8" name="Picture 7" descr="Logo&#10;&#10;Description automatically generated">
            <a:extLst>
              <a:ext uri="{FF2B5EF4-FFF2-40B4-BE49-F238E27FC236}">
                <a16:creationId xmlns:a16="http://schemas.microsoft.com/office/drawing/2014/main" id="{73338D81-09F4-3E42-816A-1E624C224A1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10637" y="6366497"/>
            <a:ext cx="1131251" cy="272591"/>
          </a:xfrm>
          <a:prstGeom prst="rect">
            <a:avLst/>
          </a:prstGeom>
        </p:spPr>
      </p:pic>
      <p:sp>
        <p:nvSpPr>
          <p:cNvPr id="7" name="Rectangle 6">
            <a:extLst>
              <a:ext uri="{FF2B5EF4-FFF2-40B4-BE49-F238E27FC236}">
                <a16:creationId xmlns:a16="http://schemas.microsoft.com/office/drawing/2014/main" id="{72AFC703-FB9D-AB44-8D08-0C529D4C6DB6}"/>
              </a:ext>
            </a:extLst>
          </p:cNvPr>
          <p:cNvSpPr/>
          <p:nvPr userDrawn="1"/>
        </p:nvSpPr>
        <p:spPr>
          <a:xfrm>
            <a:off x="11084560" y="6366497"/>
            <a:ext cx="457590" cy="27259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A0C7C9DD-AD0C-4727-BF11-B0A910F2C3E4}"/>
              </a:ext>
            </a:extLst>
          </p:cNvPr>
          <p:cNvSpPr txBox="1"/>
          <p:nvPr userDrawn="1"/>
        </p:nvSpPr>
        <p:spPr>
          <a:xfrm>
            <a:off x="11028217" y="6381355"/>
            <a:ext cx="665019" cy="276999"/>
          </a:xfrm>
          <a:prstGeom prst="rect">
            <a:avLst/>
          </a:prstGeom>
          <a:noFill/>
        </p:spPr>
        <p:txBody>
          <a:bodyPr wrap="square" rtlCol="0">
            <a:spAutoFit/>
          </a:bodyPr>
          <a:lstStyle/>
          <a:p>
            <a:pPr algn="ctr"/>
            <a:fld id="{76691B88-2CF2-4573-8DC3-74DE06979644}" type="slidenum">
              <a:rPr lang="en-GB" sz="1200" smtClean="0">
                <a:solidFill>
                  <a:schemeClr val="tx1">
                    <a:lumMod val="65000"/>
                    <a:lumOff val="35000"/>
                  </a:schemeClr>
                </a:solidFill>
              </a:rPr>
              <a:pPr algn="ctr"/>
              <a:t>‹#›</a:t>
            </a:fld>
            <a:endParaRPr lang="en-GB" sz="1200">
              <a:solidFill>
                <a:schemeClr val="tx1">
                  <a:lumMod val="65000"/>
                  <a:lumOff val="35000"/>
                </a:schemeClr>
              </a:solidFill>
            </a:endParaRPr>
          </a:p>
        </p:txBody>
      </p:sp>
    </p:spTree>
    <p:extLst>
      <p:ext uri="{BB962C8B-B14F-4D97-AF65-F5344CB8AC3E}">
        <p14:creationId xmlns:p14="http://schemas.microsoft.com/office/powerpoint/2010/main" val="16505463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age – Large graphic">
    <p:spTree>
      <p:nvGrpSpPr>
        <p:cNvPr id="1" name=""/>
        <p:cNvGrpSpPr/>
        <p:nvPr/>
      </p:nvGrpSpPr>
      <p:grpSpPr>
        <a:xfrm>
          <a:off x="0" y="0"/>
          <a:ext cx="0" cy="0"/>
          <a:chOff x="0" y="0"/>
          <a:chExt cx="0" cy="0"/>
        </a:xfrm>
      </p:grpSpPr>
      <p:sp>
        <p:nvSpPr>
          <p:cNvPr id="5" name="Text Placeholder 2"/>
          <p:cNvSpPr>
            <a:spLocks noGrp="1"/>
          </p:cNvSpPr>
          <p:nvPr>
            <p:ph type="body" sz="quarter" idx="10" hasCustomPrompt="1"/>
          </p:nvPr>
        </p:nvSpPr>
        <p:spPr>
          <a:xfrm>
            <a:off x="610637" y="460538"/>
            <a:ext cx="10940288" cy="400110"/>
          </a:xfrm>
          <a:prstGeom prst="rect">
            <a:avLst/>
          </a:prstGeom>
        </p:spPr>
        <p:txBody>
          <a:bodyPr vert="horz" lIns="0" tIns="0" rIns="0" bIns="0" anchor="t" anchorCtr="0">
            <a:noAutofit/>
          </a:bodyPr>
          <a:lstStyle>
            <a:lvl1pPr marL="0" indent="0" algn="l">
              <a:spcBef>
                <a:spcPts val="0"/>
              </a:spcBef>
              <a:buFontTx/>
              <a:buNone/>
              <a:defRPr sz="3000">
                <a:solidFill>
                  <a:srgbClr val="1C5C59"/>
                </a:solidFill>
                <a:latin typeface="Arial"/>
                <a:cs typeface="Arial"/>
              </a:defRPr>
            </a:lvl1pPr>
          </a:lstStyle>
          <a:p>
            <a:pPr lvl="0"/>
            <a:r>
              <a:rPr lang="en-US"/>
              <a:t>Title</a:t>
            </a:r>
          </a:p>
        </p:txBody>
      </p:sp>
      <p:sp>
        <p:nvSpPr>
          <p:cNvPr id="6" name="Text Placeholder 2"/>
          <p:cNvSpPr>
            <a:spLocks noGrp="1"/>
          </p:cNvSpPr>
          <p:nvPr>
            <p:ph type="body" sz="quarter" idx="11" hasCustomPrompt="1"/>
          </p:nvPr>
        </p:nvSpPr>
        <p:spPr>
          <a:xfrm>
            <a:off x="610637" y="1295837"/>
            <a:ext cx="10940288" cy="5084045"/>
          </a:xfrm>
          <a:prstGeom prst="rect">
            <a:avLst/>
          </a:prstGeom>
        </p:spPr>
        <p:txBody>
          <a:bodyPr vert="horz" lIns="0" tIns="0" rIns="0" bIns="0" anchor="t" anchorCtr="0">
            <a:noAutofit/>
          </a:bodyPr>
          <a:lstStyle>
            <a:lvl1pPr marL="0" indent="0" algn="l">
              <a:spcBef>
                <a:spcPts val="0"/>
              </a:spcBef>
              <a:buFontTx/>
              <a:buNone/>
              <a:defRPr sz="1400">
                <a:solidFill>
                  <a:srgbClr val="404040"/>
                </a:solidFill>
                <a:latin typeface="Arial"/>
                <a:cs typeface="Arial"/>
              </a:defRPr>
            </a:lvl1pPr>
          </a:lstStyle>
          <a:p>
            <a:pPr lvl="0"/>
            <a:r>
              <a:rPr lang="en-US"/>
              <a:t>For use with large graphics that fill the page</a:t>
            </a:r>
          </a:p>
        </p:txBody>
      </p:sp>
    </p:spTree>
    <p:extLst>
      <p:ext uri="{BB962C8B-B14F-4D97-AF65-F5344CB8AC3E}">
        <p14:creationId xmlns:p14="http://schemas.microsoft.com/office/powerpoint/2010/main" val="14354153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age – With Address Bar">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stretch>
            <a:fillRect/>
          </a:stretch>
        </p:blipFill>
        <p:spPr>
          <a:xfrm>
            <a:off x="610637" y="6125261"/>
            <a:ext cx="10931513" cy="57067"/>
          </a:xfrm>
          <a:prstGeom prst="rect">
            <a:avLst/>
          </a:prstGeom>
        </p:spPr>
      </p:pic>
      <p:pic>
        <p:nvPicPr>
          <p:cNvPr id="4" name="Picture 3"/>
          <p:cNvPicPr>
            <a:picLocks noChangeAspect="1"/>
          </p:cNvPicPr>
          <p:nvPr userDrawn="1"/>
        </p:nvPicPr>
        <p:blipFill>
          <a:blip r:embed="rId3"/>
          <a:stretch>
            <a:fillRect/>
          </a:stretch>
        </p:blipFill>
        <p:spPr>
          <a:xfrm>
            <a:off x="613835" y="6376457"/>
            <a:ext cx="5820832" cy="106715"/>
          </a:xfrm>
          <a:prstGeom prst="rect">
            <a:avLst/>
          </a:prstGeom>
        </p:spPr>
      </p:pic>
      <p:sp>
        <p:nvSpPr>
          <p:cNvPr id="5" name="TextBox 4"/>
          <p:cNvSpPr txBox="1"/>
          <p:nvPr userDrawn="1"/>
        </p:nvSpPr>
        <p:spPr>
          <a:xfrm>
            <a:off x="613835" y="6592759"/>
            <a:ext cx="8692444" cy="82074"/>
          </a:xfrm>
          <a:prstGeom prst="rect">
            <a:avLst/>
          </a:prstGeom>
          <a:noFill/>
        </p:spPr>
        <p:txBody>
          <a:bodyPr wrap="square" lIns="0" tIns="0" rIns="0" bIns="0" rtlCol="0">
            <a:sp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800" b="0" i="0" u="none" strike="noStrike" kern="1200" baseline="30000">
                <a:solidFill>
                  <a:schemeClr val="tx1">
                    <a:lumMod val="65000"/>
                    <a:lumOff val="35000"/>
                  </a:schemeClr>
                </a:solidFill>
                <a:latin typeface="Arial"/>
                <a:ea typeface="+mn-ea"/>
                <a:cs typeface="Arial"/>
              </a:rPr>
              <a:t>Registered Office: 31 St Johns, Worcester, WR2 5AG     |     Tricordant Ltd. Registered in England and Wales No. 05365159. VAT No. 850 7937 01</a:t>
            </a:r>
          </a:p>
        </p:txBody>
      </p:sp>
      <p:sp>
        <p:nvSpPr>
          <p:cNvPr id="8" name="Text Placeholder 2"/>
          <p:cNvSpPr>
            <a:spLocks noGrp="1"/>
          </p:cNvSpPr>
          <p:nvPr>
            <p:ph type="body" sz="quarter" idx="10" hasCustomPrompt="1"/>
          </p:nvPr>
        </p:nvSpPr>
        <p:spPr>
          <a:xfrm>
            <a:off x="610637" y="460538"/>
            <a:ext cx="10940288" cy="400110"/>
          </a:xfrm>
          <a:prstGeom prst="rect">
            <a:avLst/>
          </a:prstGeom>
        </p:spPr>
        <p:txBody>
          <a:bodyPr vert="horz" lIns="0" tIns="0" rIns="0" bIns="0" anchor="t" anchorCtr="0">
            <a:noAutofit/>
          </a:bodyPr>
          <a:lstStyle>
            <a:lvl1pPr marL="0" indent="0" algn="l">
              <a:spcBef>
                <a:spcPts val="0"/>
              </a:spcBef>
              <a:buFontTx/>
              <a:buNone/>
              <a:defRPr sz="3000">
                <a:solidFill>
                  <a:srgbClr val="1C5C59"/>
                </a:solidFill>
                <a:latin typeface="Arial"/>
                <a:cs typeface="Arial"/>
              </a:defRPr>
            </a:lvl1pPr>
          </a:lstStyle>
          <a:p>
            <a:pPr lvl="0"/>
            <a:r>
              <a:rPr lang="en-US"/>
              <a:t>Title</a:t>
            </a:r>
          </a:p>
        </p:txBody>
      </p:sp>
      <p:sp>
        <p:nvSpPr>
          <p:cNvPr id="11" name="Text Placeholder 2"/>
          <p:cNvSpPr>
            <a:spLocks noGrp="1"/>
          </p:cNvSpPr>
          <p:nvPr>
            <p:ph type="body" sz="quarter" idx="11" hasCustomPrompt="1"/>
          </p:nvPr>
        </p:nvSpPr>
        <p:spPr>
          <a:xfrm>
            <a:off x="610637" y="1295836"/>
            <a:ext cx="10940288" cy="4463988"/>
          </a:xfrm>
          <a:prstGeom prst="rect">
            <a:avLst/>
          </a:prstGeom>
        </p:spPr>
        <p:txBody>
          <a:bodyPr vert="horz" lIns="0" tIns="0" rIns="0" bIns="0" anchor="t" anchorCtr="0">
            <a:noAutofit/>
          </a:bodyPr>
          <a:lstStyle>
            <a:lvl1pPr marL="0" indent="0" algn="l">
              <a:spcBef>
                <a:spcPts val="0"/>
              </a:spcBef>
              <a:buFontTx/>
              <a:buNone/>
              <a:defRPr sz="1400">
                <a:solidFill>
                  <a:srgbClr val="404040"/>
                </a:solidFill>
                <a:latin typeface="Arial"/>
                <a:cs typeface="Arial"/>
              </a:defRPr>
            </a:lvl1pPr>
          </a:lstStyle>
          <a:p>
            <a:pPr lvl="0"/>
            <a:r>
              <a:rPr lang="en-US"/>
              <a:t>Only for use as a printed report and where contact details are important</a:t>
            </a:r>
          </a:p>
        </p:txBody>
      </p:sp>
      <p:pic>
        <p:nvPicPr>
          <p:cNvPr id="9" name="Picture 8" descr="Logo&#10;&#10;Description automatically generated">
            <a:extLst>
              <a:ext uri="{FF2B5EF4-FFF2-40B4-BE49-F238E27FC236}">
                <a16:creationId xmlns:a16="http://schemas.microsoft.com/office/drawing/2014/main" id="{17E29C84-91F5-E54D-BEAE-E6C3AD136352}"/>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306279" y="6357867"/>
            <a:ext cx="1131251" cy="272591"/>
          </a:xfrm>
          <a:prstGeom prst="rect">
            <a:avLst/>
          </a:prstGeom>
        </p:spPr>
      </p:pic>
    </p:spTree>
    <p:extLst>
      <p:ext uri="{BB962C8B-B14F-4D97-AF65-F5344CB8AC3E}">
        <p14:creationId xmlns:p14="http://schemas.microsoft.com/office/powerpoint/2010/main" val="26545676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D6DC68-4E1B-1468-6BBD-07C857A8BCE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F3B9338D-D626-3FDE-2EFD-527AC6D6A47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097392AF-7F71-2F2F-A3B5-6ACAFB16EB1A}"/>
              </a:ext>
            </a:extLst>
          </p:cNvPr>
          <p:cNvSpPr>
            <a:spLocks noGrp="1"/>
          </p:cNvSpPr>
          <p:nvPr>
            <p:ph type="dt" sz="half" idx="10"/>
          </p:nvPr>
        </p:nvSpPr>
        <p:spPr/>
        <p:txBody>
          <a:bodyPr/>
          <a:lstStyle/>
          <a:p>
            <a:fld id="{38E17D87-8E91-47C0-8489-83E86896775B}" type="datetimeFigureOut">
              <a:rPr lang="en-GB" smtClean="0"/>
              <a:t>21/07/2026</a:t>
            </a:fld>
            <a:endParaRPr lang="en-GB"/>
          </a:p>
        </p:txBody>
      </p:sp>
      <p:sp>
        <p:nvSpPr>
          <p:cNvPr id="5" name="Footer Placeholder 4">
            <a:extLst>
              <a:ext uri="{FF2B5EF4-FFF2-40B4-BE49-F238E27FC236}">
                <a16:creationId xmlns:a16="http://schemas.microsoft.com/office/drawing/2014/main" id="{F8B22154-0B10-9FB1-861F-927C4BD0216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DC148DB-74BF-BB48-EACA-7846E0BAB62E}"/>
              </a:ext>
            </a:extLst>
          </p:cNvPr>
          <p:cNvSpPr>
            <a:spLocks noGrp="1"/>
          </p:cNvSpPr>
          <p:nvPr>
            <p:ph type="sldNum" sz="quarter" idx="12"/>
          </p:nvPr>
        </p:nvSpPr>
        <p:spPr/>
        <p:txBody>
          <a:bodyPr/>
          <a:lstStyle/>
          <a:p>
            <a:fld id="{BC60F85F-5214-418D-B6CC-932938448137}" type="slidenum">
              <a:rPr lang="en-GB" smtClean="0"/>
              <a:t>‹#›</a:t>
            </a:fld>
            <a:endParaRPr lang="en-GB"/>
          </a:p>
        </p:txBody>
      </p:sp>
    </p:spTree>
    <p:extLst>
      <p:ext uri="{BB962C8B-B14F-4D97-AF65-F5344CB8AC3E}">
        <p14:creationId xmlns:p14="http://schemas.microsoft.com/office/powerpoint/2010/main" val="30001043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D6DC68-4E1B-1468-6BBD-07C857A8BCE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F3B9338D-D626-3FDE-2EFD-527AC6D6A47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097392AF-7F71-2F2F-A3B5-6ACAFB16EB1A}"/>
              </a:ext>
            </a:extLst>
          </p:cNvPr>
          <p:cNvSpPr>
            <a:spLocks noGrp="1"/>
          </p:cNvSpPr>
          <p:nvPr>
            <p:ph type="dt" sz="half" idx="10"/>
          </p:nvPr>
        </p:nvSpPr>
        <p:spPr/>
        <p:txBody>
          <a:bodyPr/>
          <a:lstStyle/>
          <a:p>
            <a:fld id="{38E17D87-8E91-47C0-8489-83E86896775B}" type="datetimeFigureOut">
              <a:rPr lang="en-GB" smtClean="0"/>
              <a:t>21/07/2026</a:t>
            </a:fld>
            <a:endParaRPr lang="en-GB"/>
          </a:p>
        </p:txBody>
      </p:sp>
      <p:sp>
        <p:nvSpPr>
          <p:cNvPr id="5" name="Footer Placeholder 4">
            <a:extLst>
              <a:ext uri="{FF2B5EF4-FFF2-40B4-BE49-F238E27FC236}">
                <a16:creationId xmlns:a16="http://schemas.microsoft.com/office/drawing/2014/main" id="{F8B22154-0B10-9FB1-861F-927C4BD0216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DC148DB-74BF-BB48-EACA-7846E0BAB62E}"/>
              </a:ext>
            </a:extLst>
          </p:cNvPr>
          <p:cNvSpPr>
            <a:spLocks noGrp="1"/>
          </p:cNvSpPr>
          <p:nvPr>
            <p:ph type="sldNum" sz="quarter" idx="12"/>
          </p:nvPr>
        </p:nvSpPr>
        <p:spPr/>
        <p:txBody>
          <a:bodyPr/>
          <a:lstStyle/>
          <a:p>
            <a:fld id="{BC60F85F-5214-418D-B6CC-932938448137}" type="slidenum">
              <a:rPr lang="en-GB" smtClean="0"/>
              <a:t>‹#›</a:t>
            </a:fld>
            <a:endParaRPr lang="en-GB"/>
          </a:p>
        </p:txBody>
      </p:sp>
    </p:spTree>
    <p:extLst>
      <p:ext uri="{BB962C8B-B14F-4D97-AF65-F5344CB8AC3E}">
        <p14:creationId xmlns:p14="http://schemas.microsoft.com/office/powerpoint/2010/main" val="14534875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A52E2D-AA35-8906-11B8-7C4BCB0D09E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1104FFC-B203-2064-9348-CDC6C520406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F21E4D8-4A1F-DF96-A6D8-BF4DADA0092B}"/>
              </a:ext>
            </a:extLst>
          </p:cNvPr>
          <p:cNvSpPr>
            <a:spLocks noGrp="1"/>
          </p:cNvSpPr>
          <p:nvPr>
            <p:ph type="dt" sz="half" idx="10"/>
          </p:nvPr>
        </p:nvSpPr>
        <p:spPr/>
        <p:txBody>
          <a:bodyPr/>
          <a:lstStyle/>
          <a:p>
            <a:fld id="{38E17D87-8E91-47C0-8489-83E86896775B}" type="datetimeFigureOut">
              <a:rPr lang="en-GB" smtClean="0"/>
              <a:t>21/07/2026</a:t>
            </a:fld>
            <a:endParaRPr lang="en-GB"/>
          </a:p>
        </p:txBody>
      </p:sp>
      <p:sp>
        <p:nvSpPr>
          <p:cNvPr id="5" name="Footer Placeholder 4">
            <a:extLst>
              <a:ext uri="{FF2B5EF4-FFF2-40B4-BE49-F238E27FC236}">
                <a16:creationId xmlns:a16="http://schemas.microsoft.com/office/drawing/2014/main" id="{F63B1BAD-3C26-5356-7D5F-636BDBD31C1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601285A-F0E6-0A30-B4E4-64266BBC50E5}"/>
              </a:ext>
            </a:extLst>
          </p:cNvPr>
          <p:cNvSpPr>
            <a:spLocks noGrp="1"/>
          </p:cNvSpPr>
          <p:nvPr>
            <p:ph type="sldNum" sz="quarter" idx="12"/>
          </p:nvPr>
        </p:nvSpPr>
        <p:spPr/>
        <p:txBody>
          <a:bodyPr/>
          <a:lstStyle/>
          <a:p>
            <a:fld id="{BC60F85F-5214-418D-B6CC-932938448137}" type="slidenum">
              <a:rPr lang="en-GB" smtClean="0"/>
              <a:t>‹#›</a:t>
            </a:fld>
            <a:endParaRPr lang="en-GB"/>
          </a:p>
        </p:txBody>
      </p:sp>
    </p:spTree>
    <p:extLst>
      <p:ext uri="{BB962C8B-B14F-4D97-AF65-F5344CB8AC3E}">
        <p14:creationId xmlns:p14="http://schemas.microsoft.com/office/powerpoint/2010/main" val="84754846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1CB393-65E3-4A25-7AF1-5C0E1A17E36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3EB98A12-041E-18A5-354D-37B46EE6DBA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B04220F-4AA9-EBE9-431E-130CEC54BEAA}"/>
              </a:ext>
            </a:extLst>
          </p:cNvPr>
          <p:cNvSpPr>
            <a:spLocks noGrp="1"/>
          </p:cNvSpPr>
          <p:nvPr>
            <p:ph type="dt" sz="half" idx="10"/>
          </p:nvPr>
        </p:nvSpPr>
        <p:spPr/>
        <p:txBody>
          <a:bodyPr/>
          <a:lstStyle/>
          <a:p>
            <a:fld id="{38E17D87-8E91-47C0-8489-83E86896775B}" type="datetimeFigureOut">
              <a:rPr lang="en-GB" smtClean="0"/>
              <a:t>21/07/2026</a:t>
            </a:fld>
            <a:endParaRPr lang="en-GB"/>
          </a:p>
        </p:txBody>
      </p:sp>
      <p:sp>
        <p:nvSpPr>
          <p:cNvPr id="5" name="Footer Placeholder 4">
            <a:extLst>
              <a:ext uri="{FF2B5EF4-FFF2-40B4-BE49-F238E27FC236}">
                <a16:creationId xmlns:a16="http://schemas.microsoft.com/office/drawing/2014/main" id="{D926433E-D06B-466B-AB32-1B9746E0430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45F2567-BD24-9D0C-12D6-A1DA091B9978}"/>
              </a:ext>
            </a:extLst>
          </p:cNvPr>
          <p:cNvSpPr>
            <a:spLocks noGrp="1"/>
          </p:cNvSpPr>
          <p:nvPr>
            <p:ph type="sldNum" sz="quarter" idx="12"/>
          </p:nvPr>
        </p:nvSpPr>
        <p:spPr/>
        <p:txBody>
          <a:bodyPr/>
          <a:lstStyle/>
          <a:p>
            <a:fld id="{BC60F85F-5214-418D-B6CC-932938448137}" type="slidenum">
              <a:rPr lang="en-GB" smtClean="0"/>
              <a:t>‹#›</a:t>
            </a:fld>
            <a:endParaRPr lang="en-GB"/>
          </a:p>
        </p:txBody>
      </p:sp>
    </p:spTree>
    <p:extLst>
      <p:ext uri="{BB962C8B-B14F-4D97-AF65-F5344CB8AC3E}">
        <p14:creationId xmlns:p14="http://schemas.microsoft.com/office/powerpoint/2010/main" val="28137725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F3C505-8624-2830-0DA9-5F2BD4B0EE1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2CEB8A0-C150-8FCC-BD54-3CAFE6EA7DC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72D954F9-C68A-B521-1883-419D5100ED9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B56B0297-30B8-B758-650F-688016F80620}"/>
              </a:ext>
            </a:extLst>
          </p:cNvPr>
          <p:cNvSpPr>
            <a:spLocks noGrp="1"/>
          </p:cNvSpPr>
          <p:nvPr>
            <p:ph type="dt" sz="half" idx="10"/>
          </p:nvPr>
        </p:nvSpPr>
        <p:spPr/>
        <p:txBody>
          <a:bodyPr/>
          <a:lstStyle/>
          <a:p>
            <a:fld id="{38E17D87-8E91-47C0-8489-83E86896775B}" type="datetimeFigureOut">
              <a:rPr lang="en-GB" smtClean="0"/>
              <a:t>21/07/2026</a:t>
            </a:fld>
            <a:endParaRPr lang="en-GB"/>
          </a:p>
        </p:txBody>
      </p:sp>
      <p:sp>
        <p:nvSpPr>
          <p:cNvPr id="6" name="Footer Placeholder 5">
            <a:extLst>
              <a:ext uri="{FF2B5EF4-FFF2-40B4-BE49-F238E27FC236}">
                <a16:creationId xmlns:a16="http://schemas.microsoft.com/office/drawing/2014/main" id="{C8DDDC9C-692F-73AD-A947-AE902422095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A7A1649-C26F-9840-775C-771E0131726F}"/>
              </a:ext>
            </a:extLst>
          </p:cNvPr>
          <p:cNvSpPr>
            <a:spLocks noGrp="1"/>
          </p:cNvSpPr>
          <p:nvPr>
            <p:ph type="sldNum" sz="quarter" idx="12"/>
          </p:nvPr>
        </p:nvSpPr>
        <p:spPr/>
        <p:txBody>
          <a:bodyPr/>
          <a:lstStyle/>
          <a:p>
            <a:fld id="{BC60F85F-5214-418D-B6CC-932938448137}" type="slidenum">
              <a:rPr lang="en-GB" smtClean="0"/>
              <a:t>‹#›</a:t>
            </a:fld>
            <a:endParaRPr lang="en-GB"/>
          </a:p>
        </p:txBody>
      </p:sp>
    </p:spTree>
    <p:extLst>
      <p:ext uri="{BB962C8B-B14F-4D97-AF65-F5344CB8AC3E}">
        <p14:creationId xmlns:p14="http://schemas.microsoft.com/office/powerpoint/2010/main" val="144006720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BCC0A2-85A1-0AB4-BF16-EFD5EB7D265D}"/>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3402F57-C680-FDD0-E1CF-BD656FF7BCA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B81314D-3CC3-E672-33B5-02B14A6D078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F981972E-A9E2-A384-A363-DD0767FEC24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49FAA7A-88E8-366B-7AE0-49F1F06426E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D1926D3B-3E10-DF32-299F-D3A9C8D5CE11}"/>
              </a:ext>
            </a:extLst>
          </p:cNvPr>
          <p:cNvSpPr>
            <a:spLocks noGrp="1"/>
          </p:cNvSpPr>
          <p:nvPr>
            <p:ph type="dt" sz="half" idx="10"/>
          </p:nvPr>
        </p:nvSpPr>
        <p:spPr/>
        <p:txBody>
          <a:bodyPr/>
          <a:lstStyle/>
          <a:p>
            <a:fld id="{38E17D87-8E91-47C0-8489-83E86896775B}" type="datetimeFigureOut">
              <a:rPr lang="en-GB" smtClean="0"/>
              <a:t>21/07/2026</a:t>
            </a:fld>
            <a:endParaRPr lang="en-GB"/>
          </a:p>
        </p:txBody>
      </p:sp>
      <p:sp>
        <p:nvSpPr>
          <p:cNvPr id="8" name="Footer Placeholder 7">
            <a:extLst>
              <a:ext uri="{FF2B5EF4-FFF2-40B4-BE49-F238E27FC236}">
                <a16:creationId xmlns:a16="http://schemas.microsoft.com/office/drawing/2014/main" id="{1A836AFD-86D8-ABCC-56A1-4062BDFD9FF9}"/>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B22469B0-A159-2A99-EB7F-2405EE0A7524}"/>
              </a:ext>
            </a:extLst>
          </p:cNvPr>
          <p:cNvSpPr>
            <a:spLocks noGrp="1"/>
          </p:cNvSpPr>
          <p:nvPr>
            <p:ph type="sldNum" sz="quarter" idx="12"/>
          </p:nvPr>
        </p:nvSpPr>
        <p:spPr/>
        <p:txBody>
          <a:bodyPr/>
          <a:lstStyle/>
          <a:p>
            <a:fld id="{BC60F85F-5214-418D-B6CC-932938448137}" type="slidenum">
              <a:rPr lang="en-GB" smtClean="0"/>
              <a:t>‹#›</a:t>
            </a:fld>
            <a:endParaRPr lang="en-GB"/>
          </a:p>
        </p:txBody>
      </p:sp>
    </p:spTree>
    <p:extLst>
      <p:ext uri="{BB962C8B-B14F-4D97-AF65-F5344CB8AC3E}">
        <p14:creationId xmlns:p14="http://schemas.microsoft.com/office/powerpoint/2010/main" val="260780063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2EDDBC-8D41-6D0F-F3EB-5251B4B48841}"/>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43A519BA-9376-C4E7-B8FF-43F208998045}"/>
              </a:ext>
            </a:extLst>
          </p:cNvPr>
          <p:cNvSpPr>
            <a:spLocks noGrp="1"/>
          </p:cNvSpPr>
          <p:nvPr>
            <p:ph type="dt" sz="half" idx="10"/>
          </p:nvPr>
        </p:nvSpPr>
        <p:spPr/>
        <p:txBody>
          <a:bodyPr/>
          <a:lstStyle/>
          <a:p>
            <a:fld id="{38E17D87-8E91-47C0-8489-83E86896775B}" type="datetimeFigureOut">
              <a:rPr lang="en-GB" smtClean="0"/>
              <a:t>21/07/2026</a:t>
            </a:fld>
            <a:endParaRPr lang="en-GB"/>
          </a:p>
        </p:txBody>
      </p:sp>
      <p:sp>
        <p:nvSpPr>
          <p:cNvPr id="4" name="Footer Placeholder 3">
            <a:extLst>
              <a:ext uri="{FF2B5EF4-FFF2-40B4-BE49-F238E27FC236}">
                <a16:creationId xmlns:a16="http://schemas.microsoft.com/office/drawing/2014/main" id="{0EBA60F3-94A1-1AA3-E4F8-AA9742BD5984}"/>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42FCD4CF-02FF-D930-83C9-F01D936F901E}"/>
              </a:ext>
            </a:extLst>
          </p:cNvPr>
          <p:cNvSpPr>
            <a:spLocks noGrp="1"/>
          </p:cNvSpPr>
          <p:nvPr>
            <p:ph type="sldNum" sz="quarter" idx="12"/>
          </p:nvPr>
        </p:nvSpPr>
        <p:spPr/>
        <p:txBody>
          <a:bodyPr/>
          <a:lstStyle/>
          <a:p>
            <a:fld id="{BC60F85F-5214-418D-B6CC-932938448137}" type="slidenum">
              <a:rPr lang="en-GB" smtClean="0"/>
              <a:t>‹#›</a:t>
            </a:fld>
            <a:endParaRPr lang="en-GB"/>
          </a:p>
        </p:txBody>
      </p:sp>
    </p:spTree>
    <p:extLst>
      <p:ext uri="{BB962C8B-B14F-4D97-AF65-F5344CB8AC3E}">
        <p14:creationId xmlns:p14="http://schemas.microsoft.com/office/powerpoint/2010/main" val="32988905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B8091BB-1F3F-BC65-31C0-0ED30F756616}"/>
              </a:ext>
            </a:extLst>
          </p:cNvPr>
          <p:cNvSpPr>
            <a:spLocks noGrp="1"/>
          </p:cNvSpPr>
          <p:nvPr>
            <p:ph type="dt" sz="half" idx="10"/>
          </p:nvPr>
        </p:nvSpPr>
        <p:spPr/>
        <p:txBody>
          <a:bodyPr/>
          <a:lstStyle/>
          <a:p>
            <a:fld id="{38E17D87-8E91-47C0-8489-83E86896775B}" type="datetimeFigureOut">
              <a:rPr lang="en-GB" smtClean="0"/>
              <a:t>21/07/2026</a:t>
            </a:fld>
            <a:endParaRPr lang="en-GB"/>
          </a:p>
        </p:txBody>
      </p:sp>
      <p:sp>
        <p:nvSpPr>
          <p:cNvPr id="3" name="Footer Placeholder 2">
            <a:extLst>
              <a:ext uri="{FF2B5EF4-FFF2-40B4-BE49-F238E27FC236}">
                <a16:creationId xmlns:a16="http://schemas.microsoft.com/office/drawing/2014/main" id="{E666A4AE-99A5-3E00-95E1-B6BBBBC34092}"/>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81E422C8-F0D2-51EC-9C05-94EDC6843E99}"/>
              </a:ext>
            </a:extLst>
          </p:cNvPr>
          <p:cNvSpPr>
            <a:spLocks noGrp="1"/>
          </p:cNvSpPr>
          <p:nvPr>
            <p:ph type="sldNum" sz="quarter" idx="12"/>
          </p:nvPr>
        </p:nvSpPr>
        <p:spPr/>
        <p:txBody>
          <a:bodyPr/>
          <a:lstStyle/>
          <a:p>
            <a:fld id="{BC60F85F-5214-418D-B6CC-932938448137}" type="slidenum">
              <a:rPr lang="en-GB" smtClean="0"/>
              <a:t>‹#›</a:t>
            </a:fld>
            <a:endParaRPr lang="en-GB"/>
          </a:p>
        </p:txBody>
      </p:sp>
    </p:spTree>
    <p:extLst>
      <p:ext uri="{BB962C8B-B14F-4D97-AF65-F5344CB8AC3E}">
        <p14:creationId xmlns:p14="http://schemas.microsoft.com/office/powerpoint/2010/main" val="371059394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32559E-73DE-3CBE-3416-67863F40589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5AD82EF2-AD33-BA3D-98A1-1A4D087D1EF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545C0D30-C397-478D-A943-B3654B484C9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DE22E9E-C457-FBBB-9A7D-59CE17E2E9B5}"/>
              </a:ext>
            </a:extLst>
          </p:cNvPr>
          <p:cNvSpPr>
            <a:spLocks noGrp="1"/>
          </p:cNvSpPr>
          <p:nvPr>
            <p:ph type="dt" sz="half" idx="10"/>
          </p:nvPr>
        </p:nvSpPr>
        <p:spPr/>
        <p:txBody>
          <a:bodyPr/>
          <a:lstStyle/>
          <a:p>
            <a:fld id="{38E17D87-8E91-47C0-8489-83E86896775B}" type="datetimeFigureOut">
              <a:rPr lang="en-GB" smtClean="0"/>
              <a:t>21/07/2026</a:t>
            </a:fld>
            <a:endParaRPr lang="en-GB"/>
          </a:p>
        </p:txBody>
      </p:sp>
      <p:sp>
        <p:nvSpPr>
          <p:cNvPr id="6" name="Footer Placeholder 5">
            <a:extLst>
              <a:ext uri="{FF2B5EF4-FFF2-40B4-BE49-F238E27FC236}">
                <a16:creationId xmlns:a16="http://schemas.microsoft.com/office/drawing/2014/main" id="{C34C56FA-C227-7C49-FAFA-107C92C9431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06F7623-2A0B-AC90-8489-89D1F1562D9D}"/>
              </a:ext>
            </a:extLst>
          </p:cNvPr>
          <p:cNvSpPr>
            <a:spLocks noGrp="1"/>
          </p:cNvSpPr>
          <p:nvPr>
            <p:ph type="sldNum" sz="quarter" idx="12"/>
          </p:nvPr>
        </p:nvSpPr>
        <p:spPr/>
        <p:txBody>
          <a:bodyPr/>
          <a:lstStyle/>
          <a:p>
            <a:fld id="{BC60F85F-5214-418D-B6CC-932938448137}" type="slidenum">
              <a:rPr lang="en-GB" smtClean="0"/>
              <a:t>‹#›</a:t>
            </a:fld>
            <a:endParaRPr lang="en-GB"/>
          </a:p>
        </p:txBody>
      </p:sp>
    </p:spTree>
    <p:extLst>
      <p:ext uri="{BB962C8B-B14F-4D97-AF65-F5344CB8AC3E}">
        <p14:creationId xmlns:p14="http://schemas.microsoft.com/office/powerpoint/2010/main" val="199201104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95F85-3C80-C57E-F037-7DC02EE0E4F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DE53F0A6-F0E8-129B-B5C4-84900F4E389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E3FF0126-8A40-51F4-9860-05DDE48E24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BD7560A-C82A-44D8-00FB-2A39355DB700}"/>
              </a:ext>
            </a:extLst>
          </p:cNvPr>
          <p:cNvSpPr>
            <a:spLocks noGrp="1"/>
          </p:cNvSpPr>
          <p:nvPr>
            <p:ph type="dt" sz="half" idx="10"/>
          </p:nvPr>
        </p:nvSpPr>
        <p:spPr/>
        <p:txBody>
          <a:bodyPr/>
          <a:lstStyle/>
          <a:p>
            <a:fld id="{38E17D87-8E91-47C0-8489-83E86896775B}" type="datetimeFigureOut">
              <a:rPr lang="en-GB" smtClean="0"/>
              <a:t>21/07/2026</a:t>
            </a:fld>
            <a:endParaRPr lang="en-GB"/>
          </a:p>
        </p:txBody>
      </p:sp>
      <p:sp>
        <p:nvSpPr>
          <p:cNvPr id="6" name="Footer Placeholder 5">
            <a:extLst>
              <a:ext uri="{FF2B5EF4-FFF2-40B4-BE49-F238E27FC236}">
                <a16:creationId xmlns:a16="http://schemas.microsoft.com/office/drawing/2014/main" id="{DA491544-EFA7-A53A-E5EB-A251E4C424B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F35FF46-5049-5D05-48F6-696A05218AE2}"/>
              </a:ext>
            </a:extLst>
          </p:cNvPr>
          <p:cNvSpPr>
            <a:spLocks noGrp="1"/>
          </p:cNvSpPr>
          <p:nvPr>
            <p:ph type="sldNum" sz="quarter" idx="12"/>
          </p:nvPr>
        </p:nvSpPr>
        <p:spPr/>
        <p:txBody>
          <a:bodyPr/>
          <a:lstStyle/>
          <a:p>
            <a:fld id="{BC60F85F-5214-418D-B6CC-932938448137}" type="slidenum">
              <a:rPr lang="en-GB" smtClean="0"/>
              <a:t>‹#›</a:t>
            </a:fld>
            <a:endParaRPr lang="en-GB"/>
          </a:p>
        </p:txBody>
      </p:sp>
    </p:spTree>
    <p:extLst>
      <p:ext uri="{BB962C8B-B14F-4D97-AF65-F5344CB8AC3E}">
        <p14:creationId xmlns:p14="http://schemas.microsoft.com/office/powerpoint/2010/main" val="409703907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843F76-7713-E40F-C0A1-D3C9920903F1}"/>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2B827075-E871-D674-1991-50C1FEF677E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DE03B2D-2738-40BE-8905-67822F714332}"/>
              </a:ext>
            </a:extLst>
          </p:cNvPr>
          <p:cNvSpPr>
            <a:spLocks noGrp="1"/>
          </p:cNvSpPr>
          <p:nvPr>
            <p:ph type="dt" sz="half" idx="10"/>
          </p:nvPr>
        </p:nvSpPr>
        <p:spPr/>
        <p:txBody>
          <a:bodyPr/>
          <a:lstStyle/>
          <a:p>
            <a:fld id="{38E17D87-8E91-47C0-8489-83E86896775B}" type="datetimeFigureOut">
              <a:rPr lang="en-GB" smtClean="0"/>
              <a:t>21/07/2026</a:t>
            </a:fld>
            <a:endParaRPr lang="en-GB"/>
          </a:p>
        </p:txBody>
      </p:sp>
      <p:sp>
        <p:nvSpPr>
          <p:cNvPr id="5" name="Footer Placeholder 4">
            <a:extLst>
              <a:ext uri="{FF2B5EF4-FFF2-40B4-BE49-F238E27FC236}">
                <a16:creationId xmlns:a16="http://schemas.microsoft.com/office/drawing/2014/main" id="{BB27CA48-C8A5-AD96-73D5-845CAE6CC70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1741EED-8F54-2141-EB80-A4CC4FC13C7C}"/>
              </a:ext>
            </a:extLst>
          </p:cNvPr>
          <p:cNvSpPr>
            <a:spLocks noGrp="1"/>
          </p:cNvSpPr>
          <p:nvPr>
            <p:ph type="sldNum" sz="quarter" idx="12"/>
          </p:nvPr>
        </p:nvSpPr>
        <p:spPr/>
        <p:txBody>
          <a:bodyPr/>
          <a:lstStyle/>
          <a:p>
            <a:fld id="{BC60F85F-5214-418D-B6CC-932938448137}" type="slidenum">
              <a:rPr lang="en-GB" smtClean="0"/>
              <a:t>‹#›</a:t>
            </a:fld>
            <a:endParaRPr lang="en-GB"/>
          </a:p>
        </p:txBody>
      </p:sp>
    </p:spTree>
    <p:extLst>
      <p:ext uri="{BB962C8B-B14F-4D97-AF65-F5344CB8AC3E}">
        <p14:creationId xmlns:p14="http://schemas.microsoft.com/office/powerpoint/2010/main" val="237291004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6E1A608-49C9-EE0C-3DE3-6078A67B8027}"/>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8CC2572-2B9D-63E0-D50C-5D9A69FE04B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A752DF6-52A3-8BBC-F252-9C411DBAAA4A}"/>
              </a:ext>
            </a:extLst>
          </p:cNvPr>
          <p:cNvSpPr>
            <a:spLocks noGrp="1"/>
          </p:cNvSpPr>
          <p:nvPr>
            <p:ph type="dt" sz="half" idx="10"/>
          </p:nvPr>
        </p:nvSpPr>
        <p:spPr/>
        <p:txBody>
          <a:bodyPr/>
          <a:lstStyle/>
          <a:p>
            <a:fld id="{38E17D87-8E91-47C0-8489-83E86896775B}" type="datetimeFigureOut">
              <a:rPr lang="en-GB" smtClean="0"/>
              <a:t>21/07/2026</a:t>
            </a:fld>
            <a:endParaRPr lang="en-GB"/>
          </a:p>
        </p:txBody>
      </p:sp>
      <p:sp>
        <p:nvSpPr>
          <p:cNvPr id="5" name="Footer Placeholder 4">
            <a:extLst>
              <a:ext uri="{FF2B5EF4-FFF2-40B4-BE49-F238E27FC236}">
                <a16:creationId xmlns:a16="http://schemas.microsoft.com/office/drawing/2014/main" id="{141EA21F-92AD-ED7D-A9F7-150C4D08051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3F84739-1A64-A480-A685-997548328592}"/>
              </a:ext>
            </a:extLst>
          </p:cNvPr>
          <p:cNvSpPr>
            <a:spLocks noGrp="1"/>
          </p:cNvSpPr>
          <p:nvPr>
            <p:ph type="sldNum" sz="quarter" idx="12"/>
          </p:nvPr>
        </p:nvSpPr>
        <p:spPr/>
        <p:txBody>
          <a:bodyPr/>
          <a:lstStyle/>
          <a:p>
            <a:fld id="{BC60F85F-5214-418D-B6CC-932938448137}" type="slidenum">
              <a:rPr lang="en-GB" smtClean="0"/>
              <a:t>‹#›</a:t>
            </a:fld>
            <a:endParaRPr lang="en-GB"/>
          </a:p>
        </p:txBody>
      </p:sp>
    </p:spTree>
    <p:extLst>
      <p:ext uri="{BB962C8B-B14F-4D97-AF65-F5344CB8AC3E}">
        <p14:creationId xmlns:p14="http://schemas.microsoft.com/office/powerpoint/2010/main" val="370570647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theme" Target="../theme/theme2.xml"/><Relationship Id="rId5" Type="http://schemas.openxmlformats.org/officeDocument/2006/relationships/slideLayout" Target="../slideLayouts/slideLayout7.xml"/><Relationship Id="rId4" Type="http://schemas.openxmlformats.org/officeDocument/2006/relationships/slideLayout" Target="../slideLayouts/slideLayout6.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theme" Target="../theme/theme3.xml"/><Relationship Id="rId5" Type="http://schemas.openxmlformats.org/officeDocument/2006/relationships/slideLayout" Target="../slideLayouts/slideLayout12.xml"/><Relationship Id="rId4" Type="http://schemas.openxmlformats.org/officeDocument/2006/relationships/slideLayout" Target="../slideLayouts/slideLayout1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userDrawn="1"/>
        </p:nvSpPr>
        <p:spPr>
          <a:xfrm>
            <a:off x="610637" y="1764574"/>
            <a:ext cx="10940288" cy="4639056"/>
          </a:xfrm>
          <a:prstGeom prst="rect">
            <a:avLst/>
          </a:prstGeom>
          <a:solidFill>
            <a:srgbClr val="F2942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pic>
        <p:nvPicPr>
          <p:cNvPr id="4" name="Picture 3" descr="Logo&#10;&#10;Description automatically generated">
            <a:extLst>
              <a:ext uri="{FF2B5EF4-FFF2-40B4-BE49-F238E27FC236}">
                <a16:creationId xmlns:a16="http://schemas.microsoft.com/office/drawing/2014/main" id="{A33E1B96-0875-A74A-89DA-91E41E720E1C}"/>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610637" y="543946"/>
            <a:ext cx="2725420" cy="656728"/>
          </a:xfrm>
          <a:prstGeom prst="rect">
            <a:avLst/>
          </a:prstGeom>
        </p:spPr>
      </p:pic>
    </p:spTree>
    <p:extLst>
      <p:ext uri="{BB962C8B-B14F-4D97-AF65-F5344CB8AC3E}">
        <p14:creationId xmlns:p14="http://schemas.microsoft.com/office/powerpoint/2010/main" val="3094488923"/>
      </p:ext>
    </p:extLst>
  </p:cSld>
  <p:clrMap bg1="lt1" tx1="dk1" bg2="lt2" tx2="dk2" accent1="accent1" accent2="accent2" accent3="accent3" accent4="accent4" accent5="accent5" accent6="accent6" hlink="hlink" folHlink="folHlink"/>
  <p:sldLayoutIdLst>
    <p:sldLayoutId id="2147483661" r:id="rId1"/>
    <p:sldLayoutId id="2147483662" r:id="rId2"/>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244D5F4-2C9B-4C31-930A-5DC2F3F5D2D5}"/>
              </a:ext>
            </a:extLst>
          </p:cNvPr>
          <p:cNvSpPr txBox="1"/>
          <p:nvPr userDrawn="1"/>
        </p:nvSpPr>
        <p:spPr>
          <a:xfrm>
            <a:off x="11028217" y="6381355"/>
            <a:ext cx="665019" cy="276999"/>
          </a:xfrm>
          <a:prstGeom prst="rect">
            <a:avLst/>
          </a:prstGeom>
          <a:noFill/>
        </p:spPr>
        <p:txBody>
          <a:bodyPr wrap="square" rtlCol="0">
            <a:spAutoFit/>
          </a:bodyPr>
          <a:lstStyle/>
          <a:p>
            <a:pPr algn="ctr"/>
            <a:fld id="{76691B88-2CF2-4573-8DC3-74DE06979644}" type="slidenum">
              <a:rPr lang="en-GB" sz="1200" smtClean="0">
                <a:solidFill>
                  <a:schemeClr val="tx1">
                    <a:lumMod val="65000"/>
                    <a:lumOff val="35000"/>
                  </a:schemeClr>
                </a:solidFill>
              </a:rPr>
              <a:pPr algn="ctr"/>
              <a:t>‹#›</a:t>
            </a:fld>
            <a:endParaRPr lang="en-GB" sz="1200">
              <a:solidFill>
                <a:schemeClr val="tx1">
                  <a:lumMod val="65000"/>
                  <a:lumOff val="35000"/>
                </a:schemeClr>
              </a:solidFill>
            </a:endParaRPr>
          </a:p>
        </p:txBody>
      </p:sp>
    </p:spTree>
    <p:extLst>
      <p:ext uri="{BB962C8B-B14F-4D97-AF65-F5344CB8AC3E}">
        <p14:creationId xmlns:p14="http://schemas.microsoft.com/office/powerpoint/2010/main" val="488504438"/>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244D5F4-2C9B-4C31-930A-5DC2F3F5D2D5}"/>
              </a:ext>
            </a:extLst>
          </p:cNvPr>
          <p:cNvSpPr txBox="1"/>
          <p:nvPr userDrawn="1"/>
        </p:nvSpPr>
        <p:spPr>
          <a:xfrm>
            <a:off x="11028217" y="6381355"/>
            <a:ext cx="665019" cy="276999"/>
          </a:xfrm>
          <a:prstGeom prst="rect">
            <a:avLst/>
          </a:prstGeom>
          <a:noFill/>
        </p:spPr>
        <p:txBody>
          <a:bodyPr wrap="square" rtlCol="0">
            <a:spAutoFit/>
          </a:bodyPr>
          <a:lstStyle/>
          <a:p>
            <a:pPr algn="ctr"/>
            <a:fld id="{76691B88-2CF2-4573-8DC3-74DE06979644}" type="slidenum">
              <a:rPr lang="en-GB" sz="1200" smtClean="0">
                <a:solidFill>
                  <a:schemeClr val="tx1">
                    <a:lumMod val="65000"/>
                    <a:lumOff val="35000"/>
                  </a:schemeClr>
                </a:solidFill>
              </a:rPr>
              <a:pPr algn="ctr"/>
              <a:t>‹#›</a:t>
            </a:fld>
            <a:endParaRPr lang="en-GB" sz="1200">
              <a:solidFill>
                <a:schemeClr val="tx1">
                  <a:lumMod val="65000"/>
                  <a:lumOff val="35000"/>
                </a:schemeClr>
              </a:solidFill>
            </a:endParaRPr>
          </a:p>
        </p:txBody>
      </p:sp>
    </p:spTree>
    <p:extLst>
      <p:ext uri="{BB962C8B-B14F-4D97-AF65-F5344CB8AC3E}">
        <p14:creationId xmlns:p14="http://schemas.microsoft.com/office/powerpoint/2010/main" val="902068804"/>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704" r:id="rId5"/>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0C905BB-86D6-E5DC-74D6-6C82F926009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5257321-780A-362F-0614-4B89942031F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CA6E58D-9781-6472-C907-7C417FBA6ED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8E17D87-8E91-47C0-8489-83E86896775B}" type="datetimeFigureOut">
              <a:rPr lang="en-GB" smtClean="0"/>
              <a:t>21/07/2026</a:t>
            </a:fld>
            <a:endParaRPr lang="en-GB"/>
          </a:p>
        </p:txBody>
      </p:sp>
      <p:sp>
        <p:nvSpPr>
          <p:cNvPr id="5" name="Footer Placeholder 4">
            <a:extLst>
              <a:ext uri="{FF2B5EF4-FFF2-40B4-BE49-F238E27FC236}">
                <a16:creationId xmlns:a16="http://schemas.microsoft.com/office/drawing/2014/main" id="{0C777BD5-1295-00B7-26A1-273AD44E7A1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C9298C94-89D5-03F2-2F80-495546406CD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C60F85F-5214-418D-B6CC-932938448137}" type="slidenum">
              <a:rPr lang="en-GB" smtClean="0"/>
              <a:t>‹#›</a:t>
            </a:fld>
            <a:endParaRPr lang="en-GB"/>
          </a:p>
        </p:txBody>
      </p:sp>
    </p:spTree>
    <p:extLst>
      <p:ext uri="{BB962C8B-B14F-4D97-AF65-F5344CB8AC3E}">
        <p14:creationId xmlns:p14="http://schemas.microsoft.com/office/powerpoint/2010/main" val="894580709"/>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 Target="slide7.xml"/><Relationship Id="rId2" Type="http://schemas.openxmlformats.org/officeDocument/2006/relationships/slide" Target="slide3.xml"/><Relationship Id="rId1" Type="http://schemas.openxmlformats.org/officeDocument/2006/relationships/slideLayout" Target="../slideLayouts/slideLayout7.xml"/><Relationship Id="rId4" Type="http://schemas.openxmlformats.org/officeDocument/2006/relationships/slide" Target="slide20.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svg"/><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microsoft.com/office/2018/10/relationships/comments" Target="../comments/modernComment_7FFFDCCE_1F1FB41F.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svg"/><Relationship Id="rId1" Type="http://schemas.openxmlformats.org/officeDocument/2006/relationships/slideLayout" Target="../slideLayouts/slideLayout13.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www.england.nhs.uk/wp-content/uploads/2025/09/item-8i-appendix-a-mgmt-and-leadership-full-draft-standards.pdf" TargetMode="Externa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8" Type="http://schemas.openxmlformats.org/officeDocument/2006/relationships/hyperlink" Target="https://www.cqc.org.uk/guidance-providers/healthcare/key-lines-enquiry-healthcare-services" TargetMode="External"/><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microsoft.com/office/2018/10/relationships/comments" Target="../comments/modernComment_7FFFDCC4_DD2BB089.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svg"/><Relationship Id="rId1" Type="http://schemas.openxmlformats.org/officeDocument/2006/relationships/slideLayout" Target="../slideLayouts/slideLayout7.xml"/><Relationship Id="rId5" Type="http://schemas.openxmlformats.org/officeDocument/2006/relationships/image" Target="../media/image25.svg"/><Relationship Id="rId4" Type="http://schemas.openxmlformats.org/officeDocument/2006/relationships/image" Target="../media/image24.svg"/></Relationships>
</file>

<file path=ppt/slides/_rels/slide19.xml.rels><?xml version="1.0" encoding="UTF-8" standalone="yes"?>
<Relationships xmlns="http://schemas.openxmlformats.org/package/2006/relationships"><Relationship Id="rId3" Type="http://schemas.openxmlformats.org/officeDocument/2006/relationships/hyperlink" Target="https://www.actionlearningcentre.com/what-is-action-learning/" TargetMode="External"/><Relationship Id="rId2" Type="http://schemas.openxmlformats.org/officeDocument/2006/relationships/hyperlink" Target="https://www.ccl.org/articles/leading-effectively-articles/what-is-psychological-safety-at-work/" TargetMode="External"/><Relationship Id="rId1" Type="http://schemas.openxmlformats.org/officeDocument/2006/relationships/slideLayout" Target="../slideLayouts/slideLayout7.xml"/><Relationship Id="rId6" Type="http://schemas.openxmlformats.org/officeDocument/2006/relationships/hyperlink" Target="https://www.cqc.org.uk/guidance-providers/healthcare/key-lines-enquiry-healthcare-services" TargetMode="External"/><Relationship Id="rId5" Type="http://schemas.openxmlformats.org/officeDocument/2006/relationships/hyperlink" Target="https://www.england.nhs.uk/wp-content/uploads/2025/09/item-8i-appendix-a-mgmt-and-leadership-full-draft-standards.pdf" TargetMode="External"/><Relationship Id="rId4" Type="http://schemas.openxmlformats.org/officeDocument/2006/relationships/hyperlink" Target="https://www.newlevelwork.com/post/move-away-from-the-dance-floor-to-the-balcony" TargetMode="Externa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1B05E4A-5C72-4BF1-A806-01A5DCCC94F9}"/>
              </a:ext>
            </a:extLst>
          </p:cNvPr>
          <p:cNvSpPr>
            <a:spLocks noGrp="1"/>
          </p:cNvSpPr>
          <p:nvPr>
            <p:ph type="body" sz="quarter" idx="10"/>
          </p:nvPr>
        </p:nvSpPr>
        <p:spPr/>
        <p:txBody>
          <a:bodyPr/>
          <a:lstStyle/>
          <a:p>
            <a:r>
              <a:rPr lang="en-GB" sz="4800"/>
              <a:t>Programme Launch and Module 1 </a:t>
            </a:r>
          </a:p>
          <a:p>
            <a:endParaRPr lang="en-GB"/>
          </a:p>
          <a:p>
            <a:r>
              <a:rPr lang="en-GB"/>
              <a:t>Pre-reading pack</a:t>
            </a:r>
          </a:p>
        </p:txBody>
      </p:sp>
    </p:spTree>
    <p:extLst>
      <p:ext uri="{BB962C8B-B14F-4D97-AF65-F5344CB8AC3E}">
        <p14:creationId xmlns:p14="http://schemas.microsoft.com/office/powerpoint/2010/main" val="36127270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7D93AA4-3401-6B0C-DBF3-7CBA9C8B3754}"/>
              </a:ext>
            </a:extLst>
          </p:cNvPr>
          <p:cNvSpPr>
            <a:spLocks noGrp="1"/>
          </p:cNvSpPr>
          <p:nvPr>
            <p:ph idx="1"/>
          </p:nvPr>
        </p:nvSpPr>
        <p:spPr>
          <a:xfrm>
            <a:off x="326176" y="1384466"/>
            <a:ext cx="11523989" cy="4883168"/>
          </a:xfrm>
        </p:spPr>
        <p:txBody>
          <a:bodyPr>
            <a:normAutofit/>
          </a:bodyPr>
          <a:lstStyle/>
          <a:p>
            <a:pPr marL="0" indent="0">
              <a:buNone/>
            </a:pPr>
            <a:r>
              <a:rPr lang="en-GB" sz="2100"/>
              <a:t>This is the briefing pack for participants in the </a:t>
            </a:r>
            <a:r>
              <a:rPr lang="en-GB" sz="2100" err="1"/>
              <a:t>OxLead</a:t>
            </a:r>
            <a:r>
              <a:rPr lang="en-GB" sz="2100"/>
              <a:t> First and Frontline Leaders Programme. This pack covers Programme Launch and Module 1 content. </a:t>
            </a:r>
          </a:p>
          <a:p>
            <a:endParaRPr lang="en-GB"/>
          </a:p>
        </p:txBody>
      </p:sp>
      <p:sp>
        <p:nvSpPr>
          <p:cNvPr id="3" name="Title 2">
            <a:extLst>
              <a:ext uri="{FF2B5EF4-FFF2-40B4-BE49-F238E27FC236}">
                <a16:creationId xmlns:a16="http://schemas.microsoft.com/office/drawing/2014/main" id="{0F64930B-8EEE-05AB-3734-671E4A1488D4}"/>
              </a:ext>
            </a:extLst>
          </p:cNvPr>
          <p:cNvSpPr>
            <a:spLocks noGrp="1"/>
          </p:cNvSpPr>
          <p:nvPr>
            <p:ph type="title"/>
          </p:nvPr>
        </p:nvSpPr>
        <p:spPr/>
        <p:txBody>
          <a:bodyPr>
            <a:normAutofit/>
          </a:bodyPr>
          <a:lstStyle/>
          <a:p>
            <a:r>
              <a:rPr lang="en-GB" sz="4400">
                <a:latin typeface="Aptos Display" panose="020B0004020202020204" pitchFamily="34" charset="0"/>
              </a:rPr>
              <a:t>Introduction </a:t>
            </a:r>
          </a:p>
        </p:txBody>
      </p:sp>
      <p:sp>
        <p:nvSpPr>
          <p:cNvPr id="5" name="TextBox 4">
            <a:extLst>
              <a:ext uri="{FF2B5EF4-FFF2-40B4-BE49-F238E27FC236}">
                <a16:creationId xmlns:a16="http://schemas.microsoft.com/office/drawing/2014/main" id="{23D53E85-CC56-853A-ED64-B4FE83FC4124}"/>
              </a:ext>
            </a:extLst>
          </p:cNvPr>
          <p:cNvSpPr txBox="1"/>
          <p:nvPr/>
        </p:nvSpPr>
        <p:spPr>
          <a:xfrm>
            <a:off x="326176" y="2312801"/>
            <a:ext cx="6327287" cy="4062651"/>
          </a:xfrm>
          <a:prstGeom prst="rect">
            <a:avLst/>
          </a:prstGeom>
          <a:noFill/>
        </p:spPr>
        <p:txBody>
          <a:bodyPr wrap="square">
            <a:spAutoFit/>
          </a:bodyPr>
          <a:lstStyle/>
          <a:p>
            <a:pPr>
              <a:spcBef>
                <a:spcPts val="1200"/>
              </a:spcBef>
              <a:spcAft>
                <a:spcPts val="600"/>
              </a:spcAft>
            </a:pPr>
            <a:r>
              <a:rPr lang="en-GB">
                <a:latin typeface="Aptos" panose="020B0004020202020204" pitchFamily="34" charset="0"/>
              </a:rPr>
              <a:t>The first section of the pack includes an introduction to the programme, setting out the high-level content for each module, together with the dates for Cohort 1. </a:t>
            </a:r>
          </a:p>
          <a:p>
            <a:pPr>
              <a:spcBef>
                <a:spcPts val="1200"/>
              </a:spcBef>
              <a:spcAft>
                <a:spcPts val="600"/>
              </a:spcAft>
            </a:pPr>
            <a:r>
              <a:rPr lang="en-GB">
                <a:latin typeface="Aptos" panose="020B0004020202020204" pitchFamily="34" charset="0"/>
              </a:rPr>
              <a:t>The subsequent sections of the pack includes: </a:t>
            </a:r>
          </a:p>
          <a:p>
            <a:pPr marL="342900" indent="-342900">
              <a:spcBef>
                <a:spcPts val="1200"/>
              </a:spcBef>
              <a:spcAft>
                <a:spcPts val="600"/>
              </a:spcAft>
              <a:buFont typeface="Wingdings" panose="05000000000000000000" pitchFamily="2" charset="2"/>
              <a:buChar char="§"/>
            </a:pPr>
            <a:r>
              <a:rPr lang="en-GB">
                <a:latin typeface="Aptos" panose="020B0004020202020204" pitchFamily="34" charset="0"/>
              </a:rPr>
              <a:t>The draft agendas for the Programme Launch and Module 1, Me as a leader.  </a:t>
            </a:r>
          </a:p>
          <a:p>
            <a:pPr marL="342900" indent="-342900">
              <a:spcBef>
                <a:spcPts val="1200"/>
              </a:spcBef>
              <a:spcAft>
                <a:spcPts val="600"/>
              </a:spcAft>
              <a:buFont typeface="Wingdings" panose="05000000000000000000" pitchFamily="2" charset="2"/>
              <a:buChar char="§"/>
            </a:pPr>
            <a:r>
              <a:rPr lang="en-GB">
                <a:latin typeface="Aptos" panose="020B0004020202020204" pitchFamily="34" charset="0"/>
              </a:rPr>
              <a:t>Information about the key theoretical models that we will be using, and </a:t>
            </a:r>
          </a:p>
          <a:p>
            <a:pPr marL="342900" indent="-342900">
              <a:spcBef>
                <a:spcPts val="1200"/>
              </a:spcBef>
              <a:spcAft>
                <a:spcPts val="600"/>
              </a:spcAft>
              <a:buFont typeface="Wingdings" panose="05000000000000000000" pitchFamily="2" charset="2"/>
              <a:buChar char="§"/>
            </a:pPr>
            <a:r>
              <a:rPr lang="en-GB">
                <a:latin typeface="Aptos" panose="020B0004020202020204" pitchFamily="34" charset="0"/>
              </a:rPr>
              <a:t>Links to further reading for participants who would like to explore these models in a little more depth before each session. </a:t>
            </a:r>
          </a:p>
        </p:txBody>
      </p:sp>
      <p:sp>
        <p:nvSpPr>
          <p:cNvPr id="6" name="Rectangle 5">
            <a:extLst>
              <a:ext uri="{FF2B5EF4-FFF2-40B4-BE49-F238E27FC236}">
                <a16:creationId xmlns:a16="http://schemas.microsoft.com/office/drawing/2014/main" id="{ACE1B31F-7C08-7BDB-8234-695CB1B9DE70}"/>
              </a:ext>
            </a:extLst>
          </p:cNvPr>
          <p:cNvSpPr/>
          <p:nvPr/>
        </p:nvSpPr>
        <p:spPr>
          <a:xfrm>
            <a:off x="6858000" y="2091041"/>
            <a:ext cx="5334000" cy="4176593"/>
          </a:xfrm>
          <a:prstGeom prst="rect">
            <a:avLst/>
          </a:prstGeom>
          <a:solidFill>
            <a:srgbClr val="45B7A4">
              <a:alpha val="1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7" name="TextBox 6">
            <a:extLst>
              <a:ext uri="{FF2B5EF4-FFF2-40B4-BE49-F238E27FC236}">
                <a16:creationId xmlns:a16="http://schemas.microsoft.com/office/drawing/2014/main" id="{14F27479-F810-B5FA-E404-4A1329B61A7A}"/>
              </a:ext>
            </a:extLst>
          </p:cNvPr>
          <p:cNvSpPr txBox="1"/>
          <p:nvPr/>
        </p:nvSpPr>
        <p:spPr>
          <a:xfrm>
            <a:off x="7086600" y="2291476"/>
            <a:ext cx="4643249" cy="3754874"/>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1200"/>
              </a:spcBef>
              <a:spcAft>
                <a:spcPts val="1200"/>
              </a:spcAft>
              <a:buClrTx/>
              <a:buSzTx/>
              <a:buFont typeface="Wingdings" panose="05000000000000000000" pitchFamily="2" charset="2"/>
              <a:buChar char="§"/>
              <a:tabLst/>
              <a:defRPr/>
            </a:pPr>
            <a:r>
              <a:rPr lang="en-GB" b="1">
                <a:solidFill>
                  <a:prstClr val="black"/>
                </a:solidFill>
                <a:latin typeface="Aptos" panose="020B0004020202020204" pitchFamily="34" charset="0"/>
                <a:hlinkClick r:id="rId2" action="ppaction://hlinksldjump"/>
              </a:rPr>
              <a:t>Section 1: Overview</a:t>
            </a:r>
            <a:r>
              <a:rPr lang="en-GB" b="1">
                <a:solidFill>
                  <a:prstClr val="black"/>
                </a:solidFill>
                <a:latin typeface="Aptos" panose="020B0004020202020204" pitchFamily="34" charset="0"/>
              </a:rPr>
              <a:t> </a:t>
            </a:r>
            <a:r>
              <a:rPr kumimoji="0" lang="en-GB" b="0" i="0" u="none" strike="noStrike" kern="1200" cap="none" spc="0" normalizeH="0" baseline="0" noProof="0">
                <a:ln>
                  <a:noFill/>
                </a:ln>
                <a:solidFill>
                  <a:prstClr val="black"/>
                </a:solidFill>
                <a:effectLst/>
                <a:uLnTx/>
                <a:uFillTx/>
                <a:latin typeface="Aptos" panose="020B0004020202020204" pitchFamily="34" charset="0"/>
                <a:ea typeface="+mn-ea"/>
                <a:cs typeface="+mn-cs"/>
              </a:rPr>
              <a:t>provides a high-level </a:t>
            </a:r>
            <a:r>
              <a:rPr lang="en-GB">
                <a:solidFill>
                  <a:prstClr val="black"/>
                </a:solidFill>
                <a:latin typeface="Aptos" panose="020B0004020202020204" pitchFamily="34" charset="0"/>
              </a:rPr>
              <a:t>overview of the programme content, flow and dates for Cohort 1</a:t>
            </a:r>
            <a:r>
              <a:rPr kumimoji="0" lang="en-GB" b="0" i="0" u="none" strike="noStrike" kern="1200" cap="none" spc="0" normalizeH="0" baseline="0" noProof="0">
                <a:ln>
                  <a:noFill/>
                </a:ln>
                <a:solidFill>
                  <a:prstClr val="black"/>
                </a:solidFill>
                <a:effectLst/>
                <a:uLnTx/>
                <a:uFillTx/>
                <a:latin typeface="Aptos" panose="020B0004020202020204" pitchFamily="34" charset="0"/>
                <a:ea typeface="+mn-ea"/>
                <a:cs typeface="+mn-cs"/>
              </a:rPr>
              <a:t>.</a:t>
            </a:r>
          </a:p>
          <a:p>
            <a:pPr marL="285750" lvl="0" indent="-285750">
              <a:spcBef>
                <a:spcPts val="1200"/>
              </a:spcBef>
              <a:spcAft>
                <a:spcPts val="1200"/>
              </a:spcAft>
              <a:buFont typeface="Wingdings" panose="05000000000000000000" pitchFamily="2" charset="2"/>
              <a:buChar char="§"/>
              <a:defRPr/>
            </a:pPr>
            <a:r>
              <a:rPr kumimoji="0" lang="en-GB" b="1" i="0" u="none" strike="noStrike" kern="1200" cap="none" spc="0" normalizeH="0" baseline="0" noProof="0">
                <a:ln>
                  <a:noFill/>
                </a:ln>
                <a:solidFill>
                  <a:prstClr val="black"/>
                </a:solidFill>
                <a:effectLst/>
                <a:uLnTx/>
                <a:uFillTx/>
                <a:latin typeface="Aptos" panose="020B0004020202020204" pitchFamily="34" charset="0"/>
                <a:ea typeface="+mn-ea"/>
                <a:cs typeface="+mn-cs"/>
                <a:hlinkClick r:id="rId3" action="ppaction://hlinksldjump"/>
              </a:rPr>
              <a:t>Section 2: Programme Launch </a:t>
            </a:r>
            <a:r>
              <a:rPr lang="en-GB">
                <a:solidFill>
                  <a:prstClr val="black"/>
                </a:solidFill>
                <a:latin typeface="Aptos" panose="020B0004020202020204" pitchFamily="34" charset="0"/>
                <a:hlinkClick r:id="rId3" action="ppaction://hlinksldjump">
                  <a:extLst>
                    <a:ext uri="{A12FA001-AC4F-418D-AE19-62706E023703}">
                      <ahyp:hlinkClr xmlns:ahyp="http://schemas.microsoft.com/office/drawing/2018/hyperlinkcolor" val="tx"/>
                    </a:ext>
                  </a:extLst>
                </a:hlinkClick>
              </a:rPr>
              <a:t>includes</a:t>
            </a:r>
            <a:r>
              <a:rPr lang="en-GB">
                <a:solidFill>
                  <a:prstClr val="black"/>
                </a:solidFill>
                <a:latin typeface="Aptos" panose="020B0004020202020204" pitchFamily="34" charset="0"/>
              </a:rPr>
              <a:t> the draft agenda, learning objectives </a:t>
            </a:r>
            <a:r>
              <a:rPr kumimoji="0" lang="en-GB" i="0" u="none" strike="noStrike" kern="1200" cap="none" spc="0" normalizeH="0" baseline="0" noProof="0">
                <a:ln>
                  <a:noFill/>
                </a:ln>
                <a:solidFill>
                  <a:prstClr val="black"/>
                </a:solidFill>
                <a:effectLst/>
                <a:uLnTx/>
                <a:uFillTx/>
                <a:latin typeface="Aptos" panose="020B0004020202020204" pitchFamily="34" charset="0"/>
                <a:ea typeface="+mn-ea"/>
                <a:cs typeface="+mn-cs"/>
              </a:rPr>
              <a:t>and models to be used at the launch day on 17</a:t>
            </a:r>
            <a:r>
              <a:rPr kumimoji="0" lang="en-GB" i="0" u="none" strike="noStrike" kern="1200" cap="none" spc="0" normalizeH="0" baseline="30000" noProof="0">
                <a:ln>
                  <a:noFill/>
                </a:ln>
                <a:solidFill>
                  <a:prstClr val="black"/>
                </a:solidFill>
                <a:effectLst/>
                <a:uLnTx/>
                <a:uFillTx/>
                <a:latin typeface="Aptos" panose="020B0004020202020204" pitchFamily="34" charset="0"/>
                <a:ea typeface="+mn-ea"/>
                <a:cs typeface="+mn-cs"/>
              </a:rPr>
              <a:t>th</a:t>
            </a:r>
            <a:r>
              <a:rPr kumimoji="0" lang="en-GB" i="0" u="none" strike="noStrike" kern="1200" cap="none" spc="0" normalizeH="0" baseline="0" noProof="0">
                <a:ln>
                  <a:noFill/>
                </a:ln>
                <a:solidFill>
                  <a:prstClr val="black"/>
                </a:solidFill>
                <a:effectLst/>
                <a:uLnTx/>
                <a:uFillTx/>
                <a:latin typeface="Aptos" panose="020B0004020202020204" pitchFamily="34" charset="0"/>
                <a:ea typeface="+mn-ea"/>
                <a:cs typeface="+mn-cs"/>
              </a:rPr>
              <a:t> June.</a:t>
            </a:r>
            <a:endParaRPr lang="en-GB">
              <a:solidFill>
                <a:prstClr val="black"/>
              </a:solidFill>
              <a:latin typeface="Aptos" panose="020B0004020202020204" pitchFamily="34" charset="0"/>
            </a:endParaRPr>
          </a:p>
          <a:p>
            <a:pPr marL="285750" lvl="0" indent="-285750">
              <a:spcBef>
                <a:spcPts val="1200"/>
              </a:spcBef>
              <a:spcAft>
                <a:spcPts val="1200"/>
              </a:spcAft>
              <a:buFont typeface="Wingdings" panose="05000000000000000000" pitchFamily="2" charset="2"/>
              <a:buChar char="§"/>
              <a:defRPr/>
            </a:pPr>
            <a:r>
              <a:rPr lang="en-GB" b="1">
                <a:solidFill>
                  <a:prstClr val="black"/>
                </a:solidFill>
                <a:latin typeface="Aptos" panose="020B0004020202020204" pitchFamily="34" charset="0"/>
                <a:hlinkClick r:id="rId4" action="ppaction://hlinksldjump"/>
              </a:rPr>
              <a:t>Section 3: Module 1</a:t>
            </a:r>
            <a:r>
              <a:rPr lang="en-GB" b="1">
                <a:solidFill>
                  <a:prstClr val="black"/>
                </a:solidFill>
                <a:latin typeface="Aptos" panose="020B0004020202020204" pitchFamily="34" charset="0"/>
              </a:rPr>
              <a:t> </a:t>
            </a:r>
            <a:r>
              <a:rPr lang="en-GB">
                <a:solidFill>
                  <a:prstClr val="black"/>
                </a:solidFill>
                <a:latin typeface="Aptos" panose="020B0004020202020204" pitchFamily="34" charset="0"/>
              </a:rPr>
              <a:t>includes the draft agenda, learning objectives and models to be used during Module 1, together with some preparatory tasks.</a:t>
            </a:r>
            <a:endParaRPr kumimoji="0" lang="en-GB"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1332705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D43AAD-8D05-9863-0B90-C9D05D66049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A938D6E-2D90-B690-3DF5-35494C3640AC}"/>
              </a:ext>
            </a:extLst>
          </p:cNvPr>
          <p:cNvSpPr>
            <a:spLocks noGrp="1"/>
          </p:cNvSpPr>
          <p:nvPr>
            <p:ph type="ctrTitle"/>
          </p:nvPr>
        </p:nvSpPr>
        <p:spPr>
          <a:xfrm>
            <a:off x="414467" y="2035175"/>
            <a:ext cx="5579712" cy="2387600"/>
          </a:xfrm>
        </p:spPr>
        <p:txBody>
          <a:bodyPr>
            <a:normAutofit/>
          </a:bodyPr>
          <a:lstStyle/>
          <a:p>
            <a:pPr algn="l"/>
            <a:r>
              <a:rPr lang="en-GB" sz="7200">
                <a:solidFill>
                  <a:srgbClr val="084846"/>
                </a:solidFill>
              </a:rPr>
              <a:t>Programme Overview </a:t>
            </a:r>
          </a:p>
        </p:txBody>
      </p:sp>
      <p:pic>
        <p:nvPicPr>
          <p:cNvPr id="5" name="Graphic 4">
            <a:extLst>
              <a:ext uri="{FF2B5EF4-FFF2-40B4-BE49-F238E27FC236}">
                <a16:creationId xmlns:a16="http://schemas.microsoft.com/office/drawing/2014/main" id="{AAACF265-5A49-446F-34EF-5A7721F7AF98}"/>
              </a:ext>
            </a:extLst>
          </p:cNvPr>
          <p:cNvPicPr>
            <a:picLocks noChangeAspect="1"/>
          </p:cNvPicPr>
          <p:nvPr/>
        </p:nvPicPr>
        <p:blipFill rotWithShape="1">
          <a:blip>
            <a:extLst>
              <a:ext uri="{96DAC541-7B7A-43D3-8B79-37D633B846F1}">
                <asvg:svgBlip xmlns:asvg="http://schemas.microsoft.com/office/drawing/2016/SVG/main" r:embed="rId2"/>
              </a:ext>
            </a:extLst>
          </a:blip>
          <a:srcRect l="-2999" t="4136" r="35686" b="7508"/>
          <a:stretch>
            <a:fillRect/>
          </a:stretch>
        </p:blipFill>
        <p:spPr>
          <a:xfrm>
            <a:off x="5923492" y="0"/>
            <a:ext cx="6268508" cy="6858000"/>
          </a:xfrm>
          <a:prstGeom prst="rect">
            <a:avLst/>
          </a:prstGeom>
        </p:spPr>
      </p:pic>
      <p:grpSp>
        <p:nvGrpSpPr>
          <p:cNvPr id="7" name="Group 6">
            <a:extLst>
              <a:ext uri="{FF2B5EF4-FFF2-40B4-BE49-F238E27FC236}">
                <a16:creationId xmlns:a16="http://schemas.microsoft.com/office/drawing/2014/main" id="{8926D64F-1F5E-2077-A700-0693052E12CC}"/>
              </a:ext>
            </a:extLst>
          </p:cNvPr>
          <p:cNvGrpSpPr/>
          <p:nvPr/>
        </p:nvGrpSpPr>
        <p:grpSpPr>
          <a:xfrm>
            <a:off x="414467" y="327813"/>
            <a:ext cx="3160226" cy="620343"/>
            <a:chOff x="8888289" y="257509"/>
            <a:chExt cx="2961875" cy="581408"/>
          </a:xfrm>
        </p:grpSpPr>
        <p:pic>
          <p:nvPicPr>
            <p:cNvPr id="8" name="Picture 7">
              <a:extLst>
                <a:ext uri="{FF2B5EF4-FFF2-40B4-BE49-F238E27FC236}">
                  <a16:creationId xmlns:a16="http://schemas.microsoft.com/office/drawing/2014/main" id="{063F874F-1AB5-7957-A1D5-F60510FD6673}"/>
                </a:ext>
              </a:extLst>
            </p:cNvPr>
            <p:cNvPicPr>
              <a:picLocks noChangeAspect="1"/>
            </p:cNvPicPr>
            <p:nvPr userDrawn="1"/>
          </p:nvPicPr>
          <p:blipFill>
            <a:blip r:embed="rId3"/>
            <a:stretch>
              <a:fillRect/>
            </a:stretch>
          </p:blipFill>
          <p:spPr>
            <a:xfrm>
              <a:off x="8888289" y="272533"/>
              <a:ext cx="1809129" cy="566384"/>
            </a:xfrm>
            <a:prstGeom prst="rect">
              <a:avLst/>
            </a:prstGeom>
          </p:spPr>
        </p:pic>
        <p:pic>
          <p:nvPicPr>
            <p:cNvPr id="9" name="Picture 8">
              <a:extLst>
                <a:ext uri="{FF2B5EF4-FFF2-40B4-BE49-F238E27FC236}">
                  <a16:creationId xmlns:a16="http://schemas.microsoft.com/office/drawing/2014/main" id="{0F4CC900-3CFF-9459-4636-D7484FDDE0DF}"/>
                </a:ext>
              </a:extLst>
            </p:cNvPr>
            <p:cNvPicPr>
              <a:picLocks noChangeAspect="1"/>
            </p:cNvPicPr>
            <p:nvPr userDrawn="1"/>
          </p:nvPicPr>
          <p:blipFill>
            <a:blip r:embed="rId4"/>
            <a:stretch>
              <a:fillRect/>
            </a:stretch>
          </p:blipFill>
          <p:spPr>
            <a:xfrm>
              <a:off x="10857437" y="257509"/>
              <a:ext cx="992727" cy="501941"/>
            </a:xfrm>
            <a:prstGeom prst="rect">
              <a:avLst/>
            </a:prstGeom>
          </p:spPr>
        </p:pic>
      </p:grpSp>
    </p:spTree>
    <p:extLst>
      <p:ext uri="{BB962C8B-B14F-4D97-AF65-F5344CB8AC3E}">
        <p14:creationId xmlns:p14="http://schemas.microsoft.com/office/powerpoint/2010/main" val="24590505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78376C9-8C21-5A2B-A618-CAE54F25934D}"/>
              </a:ext>
            </a:extLst>
          </p:cNvPr>
          <p:cNvSpPr/>
          <p:nvPr/>
        </p:nvSpPr>
        <p:spPr>
          <a:xfrm>
            <a:off x="7146758" y="1255972"/>
            <a:ext cx="5045242" cy="5140158"/>
          </a:xfrm>
          <a:prstGeom prst="rect">
            <a:avLst/>
          </a:prstGeom>
          <a:solidFill>
            <a:srgbClr val="CBEBE6">
              <a:alpha val="30196"/>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Content Placeholder 1">
            <a:extLst>
              <a:ext uri="{FF2B5EF4-FFF2-40B4-BE49-F238E27FC236}">
                <a16:creationId xmlns:a16="http://schemas.microsoft.com/office/drawing/2014/main" id="{7F942754-6B8C-8F2F-8094-CD4A52DCFC9F}"/>
              </a:ext>
            </a:extLst>
          </p:cNvPr>
          <p:cNvSpPr>
            <a:spLocks noGrp="1"/>
          </p:cNvSpPr>
          <p:nvPr>
            <p:ph idx="1"/>
          </p:nvPr>
        </p:nvSpPr>
        <p:spPr>
          <a:xfrm>
            <a:off x="326176" y="1384467"/>
            <a:ext cx="6494406" cy="4883168"/>
          </a:xfrm>
        </p:spPr>
        <p:txBody>
          <a:bodyPr>
            <a:normAutofit lnSpcReduction="10000"/>
          </a:bodyPr>
          <a:lstStyle/>
          <a:p>
            <a:pPr marL="0" indent="0">
              <a:spcBef>
                <a:spcPts val="1200"/>
              </a:spcBef>
              <a:spcAft>
                <a:spcPts val="1200"/>
              </a:spcAft>
              <a:buNone/>
            </a:pPr>
            <a:r>
              <a:rPr lang="en-GB" sz="1600"/>
              <a:t>The </a:t>
            </a:r>
            <a:r>
              <a:rPr lang="en-GB" sz="1600" err="1"/>
              <a:t>OxLead</a:t>
            </a:r>
            <a:r>
              <a:rPr lang="en-GB" sz="1600"/>
              <a:t> Early Leaders Programme aims to develop compassionate and inclusive leaders through an understanding of the </a:t>
            </a:r>
            <a:r>
              <a:rPr lang="en-GB" sz="1600" err="1"/>
              <a:t>Oxleas</a:t>
            </a:r>
            <a:r>
              <a:rPr lang="en-GB" sz="1600"/>
              <a:t> organisational values - </a:t>
            </a:r>
            <a:r>
              <a:rPr lang="en-GB" sz="1600" b="1"/>
              <a:t>we’re Kind, we’re Fair, we Listen </a:t>
            </a:r>
            <a:r>
              <a:rPr lang="en-GB" sz="1600"/>
              <a:t>and </a:t>
            </a:r>
            <a:r>
              <a:rPr lang="en-GB" sz="1600" b="1"/>
              <a:t>we Care</a:t>
            </a:r>
            <a:r>
              <a:rPr lang="en-GB" sz="1600"/>
              <a:t>.</a:t>
            </a:r>
          </a:p>
          <a:p>
            <a:pPr marL="0" indent="0">
              <a:spcBef>
                <a:spcPts val="1200"/>
              </a:spcBef>
              <a:spcAft>
                <a:spcPts val="1200"/>
              </a:spcAft>
              <a:buNone/>
            </a:pPr>
            <a:r>
              <a:rPr lang="en-GB" sz="1600"/>
              <a:t>It will support you to find your leadership voice, build effective and engaged teams and create safe environments where patient experience, improvement, innovation and performance are central to how we deliver high quality, compassionate patient care.</a:t>
            </a:r>
          </a:p>
          <a:p>
            <a:pPr marL="0" indent="0">
              <a:spcBef>
                <a:spcPts val="1200"/>
              </a:spcBef>
              <a:spcAft>
                <a:spcPts val="1200"/>
              </a:spcAft>
              <a:buNone/>
            </a:pPr>
            <a:r>
              <a:rPr lang="en-GB" sz="1600"/>
              <a:t>The programme is delivered through the partnership of </a:t>
            </a:r>
            <a:r>
              <a:rPr lang="en-GB" sz="1600" err="1"/>
              <a:t>Oxleas</a:t>
            </a:r>
            <a:r>
              <a:rPr lang="en-GB" sz="1600"/>
              <a:t> and  three providers who will deliver expert and engaging content. These are: </a:t>
            </a:r>
          </a:p>
          <a:p>
            <a:pPr lvl="0">
              <a:spcBef>
                <a:spcPts val="1200"/>
              </a:spcBef>
              <a:spcAft>
                <a:spcPts val="1200"/>
              </a:spcAft>
              <a:buFont typeface="Wingdings" panose="05000000000000000000" pitchFamily="2" charset="2"/>
              <a:buChar char="§"/>
            </a:pPr>
            <a:r>
              <a:rPr lang="en-GB" sz="1600"/>
              <a:t>Tricordant</a:t>
            </a:r>
          </a:p>
          <a:p>
            <a:pPr lvl="0">
              <a:spcBef>
                <a:spcPts val="1200"/>
              </a:spcBef>
              <a:spcAft>
                <a:spcPts val="1200"/>
              </a:spcAft>
              <a:buFont typeface="Wingdings" panose="05000000000000000000" pitchFamily="2" charset="2"/>
              <a:buChar char="§"/>
            </a:pPr>
            <a:r>
              <a:rPr lang="en-GB" sz="1600"/>
              <a:t>The Florence Nightingale Foundation</a:t>
            </a:r>
          </a:p>
          <a:p>
            <a:pPr lvl="0">
              <a:spcBef>
                <a:spcPts val="1200"/>
              </a:spcBef>
              <a:spcAft>
                <a:spcPts val="1200"/>
              </a:spcAft>
              <a:buFont typeface="Wingdings" panose="05000000000000000000" pitchFamily="2" charset="2"/>
              <a:buChar char="§"/>
            </a:pPr>
            <a:r>
              <a:rPr lang="en-GB" sz="1600"/>
              <a:t>BRAP</a:t>
            </a:r>
          </a:p>
          <a:p>
            <a:pPr marL="0" indent="0">
              <a:spcBef>
                <a:spcPts val="1200"/>
              </a:spcBef>
              <a:spcAft>
                <a:spcPts val="1200"/>
              </a:spcAft>
              <a:buNone/>
            </a:pPr>
            <a:r>
              <a:rPr lang="en-GB" sz="1600"/>
              <a:t>The programme overview and dates are shown on the next pages. </a:t>
            </a:r>
          </a:p>
        </p:txBody>
      </p:sp>
      <p:sp>
        <p:nvSpPr>
          <p:cNvPr id="3" name="Title 2">
            <a:extLst>
              <a:ext uri="{FF2B5EF4-FFF2-40B4-BE49-F238E27FC236}">
                <a16:creationId xmlns:a16="http://schemas.microsoft.com/office/drawing/2014/main" id="{2061CE2C-E738-D035-53A4-AC61314CC189}"/>
              </a:ext>
            </a:extLst>
          </p:cNvPr>
          <p:cNvSpPr>
            <a:spLocks noGrp="1"/>
          </p:cNvSpPr>
          <p:nvPr>
            <p:ph type="title"/>
          </p:nvPr>
        </p:nvSpPr>
        <p:spPr/>
        <p:txBody>
          <a:bodyPr>
            <a:normAutofit/>
          </a:bodyPr>
          <a:lstStyle/>
          <a:p>
            <a:r>
              <a:rPr lang="en-GB" sz="4400">
                <a:latin typeface="Aptos Display" panose="020B0004020202020204" pitchFamily="34" charset="0"/>
              </a:rPr>
              <a:t>Programme Overview </a:t>
            </a:r>
          </a:p>
        </p:txBody>
      </p:sp>
      <p:sp>
        <p:nvSpPr>
          <p:cNvPr id="5" name="TextBox 4">
            <a:extLst>
              <a:ext uri="{FF2B5EF4-FFF2-40B4-BE49-F238E27FC236}">
                <a16:creationId xmlns:a16="http://schemas.microsoft.com/office/drawing/2014/main" id="{099133B0-2C09-070F-3365-A3D9C2C10B9B}"/>
              </a:ext>
            </a:extLst>
          </p:cNvPr>
          <p:cNvSpPr txBox="1"/>
          <p:nvPr/>
        </p:nvSpPr>
        <p:spPr>
          <a:xfrm>
            <a:off x="7363326" y="1384467"/>
            <a:ext cx="4502498" cy="4893647"/>
          </a:xfrm>
          <a:prstGeom prst="rect">
            <a:avLst/>
          </a:prstGeom>
          <a:noFill/>
        </p:spPr>
        <p:txBody>
          <a:bodyPr wrap="square">
            <a:spAutoFit/>
          </a:bodyPr>
          <a:lstStyle/>
          <a:p>
            <a:pPr marL="0" indent="0">
              <a:spcBef>
                <a:spcPts val="600"/>
              </a:spcBef>
              <a:spcAft>
                <a:spcPts val="600"/>
              </a:spcAft>
              <a:buNone/>
            </a:pPr>
            <a:r>
              <a:rPr lang="en-GB" sz="1200" i="1">
                <a:latin typeface="Aptos" panose="020B0004020202020204" pitchFamily="34" charset="0"/>
              </a:rPr>
              <a:t>“Stepping into early leadership roles is both exciting and daunting, and we all need safe spaces to reflect, learn and grow. By knowing ourselves, seeking feedback and working from a shared understanding, leaders can balance compassion with accountability. </a:t>
            </a:r>
            <a:r>
              <a:rPr lang="en-GB" sz="1200" i="1" err="1">
                <a:latin typeface="Aptos" panose="020B0004020202020204" pitchFamily="34" charset="0"/>
              </a:rPr>
              <a:t>OxLead</a:t>
            </a:r>
            <a:r>
              <a:rPr lang="en-GB" sz="1200" i="1">
                <a:latin typeface="Aptos" panose="020B0004020202020204" pitchFamily="34" charset="0"/>
              </a:rPr>
              <a:t> will support our leaders to build strong relationships, adapt their leadership approach and develop high‑performing, happy teams. Most importantly, it provides a platform for leaders to genuinely enjoy their own leadership journey - strengthening our culture, quality, safety and wellbeing.”</a:t>
            </a:r>
            <a:endParaRPr lang="en-GB" sz="1200">
              <a:latin typeface="Aptos" panose="020B0004020202020204" pitchFamily="34" charset="0"/>
            </a:endParaRPr>
          </a:p>
          <a:p>
            <a:pPr marL="0" indent="0">
              <a:spcBef>
                <a:spcPts val="600"/>
              </a:spcBef>
              <a:spcAft>
                <a:spcPts val="600"/>
              </a:spcAft>
              <a:buNone/>
            </a:pPr>
            <a:r>
              <a:rPr lang="en-GB" sz="1200" b="1">
                <a:latin typeface="Aptos" panose="020B0004020202020204" pitchFamily="34" charset="0"/>
              </a:rPr>
              <a:t>Jane Wells</a:t>
            </a:r>
            <a:endParaRPr lang="en-GB" sz="1200">
              <a:latin typeface="Aptos" panose="020B0004020202020204" pitchFamily="34" charset="0"/>
            </a:endParaRPr>
          </a:p>
          <a:p>
            <a:pPr marL="0" indent="0">
              <a:spcBef>
                <a:spcPts val="600"/>
              </a:spcBef>
              <a:spcAft>
                <a:spcPts val="600"/>
              </a:spcAft>
              <a:buNone/>
            </a:pPr>
            <a:r>
              <a:rPr lang="en-GB" sz="1200">
                <a:latin typeface="Aptos" panose="020B0004020202020204" pitchFamily="34" charset="0"/>
              </a:rPr>
              <a:t>Chief Nursing Officer</a:t>
            </a:r>
          </a:p>
          <a:p>
            <a:pPr marL="0" indent="0">
              <a:spcBef>
                <a:spcPts val="600"/>
              </a:spcBef>
              <a:spcAft>
                <a:spcPts val="600"/>
              </a:spcAft>
              <a:buNone/>
            </a:pPr>
            <a:endParaRPr lang="en-GB" sz="1200" i="1">
              <a:latin typeface="Aptos" panose="020B0004020202020204" pitchFamily="34" charset="0"/>
            </a:endParaRPr>
          </a:p>
          <a:p>
            <a:pPr marL="0" indent="0">
              <a:spcBef>
                <a:spcPts val="600"/>
              </a:spcBef>
              <a:spcAft>
                <a:spcPts val="600"/>
              </a:spcAft>
              <a:buNone/>
            </a:pPr>
            <a:r>
              <a:rPr lang="en-GB" sz="1200" i="1">
                <a:latin typeface="Aptos" panose="020B0004020202020204" pitchFamily="34" charset="0"/>
              </a:rPr>
              <a:t>“Our </a:t>
            </a:r>
            <a:r>
              <a:rPr lang="en-GB" sz="1200" i="1" err="1">
                <a:latin typeface="Aptos" panose="020B0004020202020204" pitchFamily="34" charset="0"/>
              </a:rPr>
              <a:t>Oxlead</a:t>
            </a:r>
            <a:r>
              <a:rPr lang="en-GB" sz="1200" i="1">
                <a:latin typeface="Aptos" panose="020B0004020202020204" pitchFamily="34" charset="0"/>
              </a:rPr>
              <a:t> programme is part of our commitment to delivering Great Care to our patients and ensuring that </a:t>
            </a:r>
            <a:r>
              <a:rPr lang="en-GB" sz="1200" i="1" err="1">
                <a:latin typeface="Aptos" panose="020B0004020202020204" pitchFamily="34" charset="0"/>
              </a:rPr>
              <a:t>Oxleas</a:t>
            </a:r>
            <a:r>
              <a:rPr lang="en-GB" sz="1200" i="1">
                <a:latin typeface="Aptos" panose="020B0004020202020204" pitchFamily="34" charset="0"/>
              </a:rPr>
              <a:t> is the Best Place to Work. The programmes will equip staff with the tools they need to improve patient care,  work with families, our communities and system partners. It is an opportunity for professional and personal development of staff. We hope you enjoy what is being offered.”</a:t>
            </a:r>
            <a:endParaRPr lang="en-GB" sz="1200">
              <a:latin typeface="Aptos" panose="020B0004020202020204" pitchFamily="34" charset="0"/>
            </a:endParaRPr>
          </a:p>
          <a:p>
            <a:pPr marL="0" indent="0">
              <a:spcBef>
                <a:spcPts val="600"/>
              </a:spcBef>
              <a:spcAft>
                <a:spcPts val="600"/>
              </a:spcAft>
              <a:buNone/>
            </a:pPr>
            <a:r>
              <a:rPr lang="en-GB" sz="1200" b="1">
                <a:latin typeface="Aptos" panose="020B0004020202020204" pitchFamily="34" charset="0"/>
              </a:rPr>
              <a:t>Dr Abimbola (Abi) </a:t>
            </a:r>
            <a:r>
              <a:rPr lang="en-GB" sz="1200" b="1" err="1">
                <a:latin typeface="Aptos" panose="020B0004020202020204" pitchFamily="34" charset="0"/>
              </a:rPr>
              <a:t>Fadipe</a:t>
            </a:r>
            <a:endParaRPr lang="en-GB" sz="1200">
              <a:latin typeface="Aptos" panose="020B0004020202020204" pitchFamily="34" charset="0"/>
            </a:endParaRPr>
          </a:p>
          <a:p>
            <a:pPr marL="0" indent="0">
              <a:spcBef>
                <a:spcPts val="600"/>
              </a:spcBef>
              <a:spcAft>
                <a:spcPts val="600"/>
              </a:spcAft>
              <a:buNone/>
            </a:pPr>
            <a:r>
              <a:rPr lang="en-GB" sz="1200">
                <a:latin typeface="Aptos" panose="020B0004020202020204" pitchFamily="34" charset="0"/>
              </a:rPr>
              <a:t>Chief Medical Officer</a:t>
            </a:r>
          </a:p>
        </p:txBody>
      </p:sp>
    </p:spTree>
    <p:extLst>
      <p:ext uri="{BB962C8B-B14F-4D97-AF65-F5344CB8AC3E}">
        <p14:creationId xmlns:p14="http://schemas.microsoft.com/office/powerpoint/2010/main" val="14152769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EA76F37-C5E5-879C-BAD0-065B0DC0B110}"/>
              </a:ext>
            </a:extLst>
          </p:cNvPr>
          <p:cNvSpPr>
            <a:spLocks noGrp="1"/>
          </p:cNvSpPr>
          <p:nvPr>
            <p:ph type="title"/>
          </p:nvPr>
        </p:nvSpPr>
        <p:spPr/>
        <p:txBody>
          <a:bodyPr>
            <a:normAutofit/>
          </a:bodyPr>
          <a:lstStyle/>
          <a:p>
            <a:r>
              <a:rPr lang="en-GB" sz="4800">
                <a:latin typeface="Aptos Display" panose="020B0004020202020204" pitchFamily="34" charset="0"/>
              </a:rPr>
              <a:t>Content Overview </a:t>
            </a:r>
          </a:p>
        </p:txBody>
      </p:sp>
      <p:graphicFrame>
        <p:nvGraphicFramePr>
          <p:cNvPr id="4" name="Table 3">
            <a:extLst>
              <a:ext uri="{FF2B5EF4-FFF2-40B4-BE49-F238E27FC236}">
                <a16:creationId xmlns:a16="http://schemas.microsoft.com/office/drawing/2014/main" id="{B3364062-2AAD-B966-469C-6652A22CC22A}"/>
              </a:ext>
            </a:extLst>
          </p:cNvPr>
          <p:cNvGraphicFramePr>
            <a:graphicFrameLocks noGrp="1"/>
          </p:cNvGraphicFramePr>
          <p:nvPr>
            <p:extLst>
              <p:ext uri="{D42A27DB-BD31-4B8C-83A1-F6EECF244321}">
                <p14:modId xmlns:p14="http://schemas.microsoft.com/office/powerpoint/2010/main" val="1489973801"/>
              </p:ext>
            </p:extLst>
          </p:nvPr>
        </p:nvGraphicFramePr>
        <p:xfrm>
          <a:off x="326176" y="2225842"/>
          <a:ext cx="11332425" cy="4078700"/>
        </p:xfrm>
        <a:graphic>
          <a:graphicData uri="http://schemas.openxmlformats.org/drawingml/2006/table">
            <a:tbl>
              <a:tblPr firstRow="1" firstCol="1" bandRow="1"/>
              <a:tblGrid>
                <a:gridCol w="1863592">
                  <a:extLst>
                    <a:ext uri="{9D8B030D-6E8A-4147-A177-3AD203B41FA5}">
                      <a16:colId xmlns:a16="http://schemas.microsoft.com/office/drawing/2014/main" val="3701374697"/>
                    </a:ext>
                  </a:extLst>
                </a:gridCol>
                <a:gridCol w="1942046">
                  <a:extLst>
                    <a:ext uri="{9D8B030D-6E8A-4147-A177-3AD203B41FA5}">
                      <a16:colId xmlns:a16="http://schemas.microsoft.com/office/drawing/2014/main" val="3624813006"/>
                    </a:ext>
                  </a:extLst>
                </a:gridCol>
                <a:gridCol w="1942046">
                  <a:extLst>
                    <a:ext uri="{9D8B030D-6E8A-4147-A177-3AD203B41FA5}">
                      <a16:colId xmlns:a16="http://schemas.microsoft.com/office/drawing/2014/main" val="2399388127"/>
                    </a:ext>
                  </a:extLst>
                </a:gridCol>
                <a:gridCol w="1859971">
                  <a:extLst>
                    <a:ext uri="{9D8B030D-6E8A-4147-A177-3AD203B41FA5}">
                      <a16:colId xmlns:a16="http://schemas.microsoft.com/office/drawing/2014/main" val="2297107270"/>
                    </a:ext>
                  </a:extLst>
                </a:gridCol>
                <a:gridCol w="1862385">
                  <a:extLst>
                    <a:ext uri="{9D8B030D-6E8A-4147-A177-3AD203B41FA5}">
                      <a16:colId xmlns:a16="http://schemas.microsoft.com/office/drawing/2014/main" val="1455344974"/>
                    </a:ext>
                  </a:extLst>
                </a:gridCol>
                <a:gridCol w="1862385">
                  <a:extLst>
                    <a:ext uri="{9D8B030D-6E8A-4147-A177-3AD203B41FA5}">
                      <a16:colId xmlns:a16="http://schemas.microsoft.com/office/drawing/2014/main" val="3215265769"/>
                    </a:ext>
                  </a:extLst>
                </a:gridCol>
              </a:tblGrid>
              <a:tr h="245781">
                <a:tc rowSpan="2">
                  <a:txBody>
                    <a:bodyPr/>
                    <a:lstStyle/>
                    <a:p>
                      <a:pPr algn="ctr">
                        <a:lnSpc>
                          <a:spcPct val="107000"/>
                        </a:lnSpc>
                        <a:spcBef>
                          <a:spcPts val="600"/>
                        </a:spcBef>
                        <a:spcAft>
                          <a:spcPts val="600"/>
                        </a:spcAft>
                        <a:buNone/>
                      </a:pPr>
                      <a:r>
                        <a:rPr lang="en-GB" sz="1200" b="1" kern="1200">
                          <a:solidFill>
                            <a:srgbClr val="FFFFFF"/>
                          </a:solidFill>
                          <a:effectLst/>
                          <a:latin typeface="Aptos" panose="020B0004020202020204" pitchFamily="34" charset="0"/>
                          <a:ea typeface="Times New Roman" panose="02020603050405020304" pitchFamily="18" charset="0"/>
                          <a:cs typeface="Arial" panose="020B0604020202020204" pitchFamily="34" charset="0"/>
                        </a:rPr>
                        <a:t>Programme Launch</a:t>
                      </a:r>
                      <a:endParaRPr lang="en-GB" sz="1200" kern="100">
                        <a:effectLst/>
                        <a:latin typeface="Aptos" panose="020B0004020202020204" pitchFamily="34" charset="0"/>
                        <a:ea typeface="Aptos" panose="020B0004020202020204" pitchFamily="34" charset="0"/>
                        <a:cs typeface="Arial" panose="020B0604020202020204" pitchFamily="34" charset="0"/>
                      </a:endParaRPr>
                    </a:p>
                  </a:txBody>
                  <a:tcPr marL="65434" marR="65434" marT="0" marB="0" anchor="ctr">
                    <a:lnL>
                      <a:noFill/>
                    </a:lnL>
                    <a:lnR w="76200" cap="flat" cmpd="sng" algn="ctr">
                      <a:solidFill>
                        <a:srgbClr val="FFFFFF"/>
                      </a:solidFill>
                      <a:prstDash val="solid"/>
                      <a:round/>
                      <a:headEnd type="none" w="med" len="med"/>
                      <a:tailEnd type="none" w="med" len="med"/>
                    </a:lnR>
                    <a:lnT>
                      <a:noFill/>
                    </a:lnT>
                    <a:lnB>
                      <a:noFill/>
                    </a:lnB>
                    <a:solidFill>
                      <a:srgbClr val="FF059A"/>
                    </a:solidFill>
                  </a:tcPr>
                </a:tc>
                <a:tc>
                  <a:txBody>
                    <a:bodyPr/>
                    <a:lstStyle/>
                    <a:p>
                      <a:pPr algn="ctr">
                        <a:lnSpc>
                          <a:spcPct val="107000"/>
                        </a:lnSpc>
                        <a:spcBef>
                          <a:spcPts val="600"/>
                        </a:spcBef>
                        <a:spcAft>
                          <a:spcPts val="600"/>
                        </a:spcAft>
                        <a:buNone/>
                      </a:pPr>
                      <a:r>
                        <a:rPr lang="en-GB" sz="1200" b="1" kern="1200">
                          <a:solidFill>
                            <a:srgbClr val="FFFFFF"/>
                          </a:solidFill>
                          <a:effectLst/>
                          <a:latin typeface="Aptos" panose="020B0004020202020204" pitchFamily="34" charset="0"/>
                          <a:ea typeface="Times New Roman" panose="02020603050405020304" pitchFamily="18" charset="0"/>
                          <a:cs typeface="Arial" panose="020B0604020202020204" pitchFamily="34" charset="0"/>
                        </a:rPr>
                        <a:t>Module 1</a:t>
                      </a:r>
                      <a:endParaRPr lang="en-GB" sz="1200" kern="100">
                        <a:effectLst/>
                        <a:latin typeface="Aptos" panose="020B0004020202020204" pitchFamily="34" charset="0"/>
                        <a:ea typeface="Aptos" panose="020B0004020202020204" pitchFamily="34" charset="0"/>
                        <a:cs typeface="Arial" panose="020B0604020202020204" pitchFamily="34" charset="0"/>
                      </a:endParaRPr>
                    </a:p>
                  </a:txBody>
                  <a:tcPr marL="65434" marR="65434" marT="0" marB="0" anchor="ctr">
                    <a:lnL w="76200" cap="flat" cmpd="sng" algn="ctr">
                      <a:solidFill>
                        <a:srgbClr val="FFFFFF"/>
                      </a:solidFill>
                      <a:prstDash val="solid"/>
                      <a:round/>
                      <a:headEnd type="none" w="med" len="med"/>
                      <a:tailEnd type="none" w="med" len="med"/>
                    </a:lnL>
                    <a:lnR w="76200" cap="flat" cmpd="sng" algn="ctr">
                      <a:solidFill>
                        <a:srgbClr val="FFFFFF"/>
                      </a:solidFill>
                      <a:prstDash val="solid"/>
                      <a:round/>
                      <a:headEnd type="none" w="med" len="med"/>
                      <a:tailEnd type="none" w="med" len="med"/>
                    </a:lnR>
                    <a:lnT>
                      <a:noFill/>
                    </a:lnT>
                    <a:lnB>
                      <a:noFill/>
                    </a:lnB>
                    <a:solidFill>
                      <a:srgbClr val="FF059A"/>
                    </a:solidFill>
                  </a:tcPr>
                </a:tc>
                <a:tc>
                  <a:txBody>
                    <a:bodyPr/>
                    <a:lstStyle/>
                    <a:p>
                      <a:pPr algn="ctr">
                        <a:lnSpc>
                          <a:spcPct val="107000"/>
                        </a:lnSpc>
                        <a:spcBef>
                          <a:spcPts val="600"/>
                        </a:spcBef>
                        <a:spcAft>
                          <a:spcPts val="600"/>
                        </a:spcAft>
                        <a:buNone/>
                      </a:pPr>
                      <a:r>
                        <a:rPr lang="en-GB" sz="1200" b="1" kern="1200">
                          <a:solidFill>
                            <a:srgbClr val="FFFFFF"/>
                          </a:solidFill>
                          <a:effectLst/>
                          <a:latin typeface="Aptos" panose="020B0004020202020204" pitchFamily="34" charset="0"/>
                          <a:ea typeface="Times New Roman" panose="02020603050405020304" pitchFamily="18" charset="0"/>
                          <a:cs typeface="Arial" panose="020B0604020202020204" pitchFamily="34" charset="0"/>
                        </a:rPr>
                        <a:t>Module 2</a:t>
                      </a:r>
                      <a:endParaRPr lang="en-GB" sz="1200" kern="100">
                        <a:effectLst/>
                        <a:latin typeface="Aptos" panose="020B0004020202020204" pitchFamily="34" charset="0"/>
                        <a:ea typeface="Aptos" panose="020B0004020202020204" pitchFamily="34" charset="0"/>
                        <a:cs typeface="Arial" panose="020B0604020202020204" pitchFamily="34" charset="0"/>
                      </a:endParaRPr>
                    </a:p>
                  </a:txBody>
                  <a:tcPr marL="65434" marR="65434" marT="0" marB="0" anchor="ctr">
                    <a:lnL w="76200" cap="flat" cmpd="sng" algn="ctr">
                      <a:solidFill>
                        <a:srgbClr val="FFFFFF"/>
                      </a:solidFill>
                      <a:prstDash val="solid"/>
                      <a:round/>
                      <a:headEnd type="none" w="med" len="med"/>
                      <a:tailEnd type="none" w="med" len="med"/>
                    </a:lnL>
                    <a:lnR w="76200" cap="flat" cmpd="sng" algn="ctr">
                      <a:solidFill>
                        <a:srgbClr val="FFFFFF"/>
                      </a:solidFill>
                      <a:prstDash val="solid"/>
                      <a:round/>
                      <a:headEnd type="none" w="med" len="med"/>
                      <a:tailEnd type="none" w="med" len="med"/>
                    </a:lnR>
                    <a:lnT>
                      <a:noFill/>
                    </a:lnT>
                    <a:lnB>
                      <a:noFill/>
                    </a:lnB>
                    <a:solidFill>
                      <a:srgbClr val="FF059A"/>
                    </a:solidFill>
                  </a:tcPr>
                </a:tc>
                <a:tc>
                  <a:txBody>
                    <a:bodyPr/>
                    <a:lstStyle/>
                    <a:p>
                      <a:pPr algn="ctr">
                        <a:lnSpc>
                          <a:spcPct val="107000"/>
                        </a:lnSpc>
                        <a:spcBef>
                          <a:spcPts val="600"/>
                        </a:spcBef>
                        <a:spcAft>
                          <a:spcPts val="600"/>
                        </a:spcAft>
                        <a:buNone/>
                      </a:pPr>
                      <a:r>
                        <a:rPr lang="en-GB" sz="1200" b="1" kern="1200">
                          <a:solidFill>
                            <a:srgbClr val="FFFFFF"/>
                          </a:solidFill>
                          <a:effectLst/>
                          <a:latin typeface="Aptos" panose="020B0004020202020204" pitchFamily="34" charset="0"/>
                          <a:ea typeface="Times New Roman" panose="02020603050405020304" pitchFamily="18" charset="0"/>
                          <a:cs typeface="Arial" panose="020B0604020202020204" pitchFamily="34" charset="0"/>
                        </a:rPr>
                        <a:t>Module 3</a:t>
                      </a:r>
                      <a:endParaRPr lang="en-GB" sz="1200" kern="100">
                        <a:effectLst/>
                        <a:latin typeface="Aptos" panose="020B0004020202020204" pitchFamily="34" charset="0"/>
                        <a:ea typeface="Aptos" panose="020B0004020202020204" pitchFamily="34" charset="0"/>
                        <a:cs typeface="Arial" panose="020B0604020202020204" pitchFamily="34" charset="0"/>
                      </a:endParaRPr>
                    </a:p>
                  </a:txBody>
                  <a:tcPr marL="65434" marR="65434" marT="0" marB="0" anchor="ctr">
                    <a:lnL w="76200" cap="flat" cmpd="sng" algn="ctr">
                      <a:solidFill>
                        <a:srgbClr val="FFFFFF"/>
                      </a:solidFill>
                      <a:prstDash val="solid"/>
                      <a:round/>
                      <a:headEnd type="none" w="med" len="med"/>
                      <a:tailEnd type="none" w="med" len="med"/>
                    </a:lnL>
                    <a:lnR w="76200" cap="flat" cmpd="sng" algn="ctr">
                      <a:solidFill>
                        <a:srgbClr val="FFFFFF"/>
                      </a:solidFill>
                      <a:prstDash val="solid"/>
                      <a:round/>
                      <a:headEnd type="none" w="med" len="med"/>
                      <a:tailEnd type="none" w="med" len="med"/>
                    </a:lnR>
                    <a:lnT>
                      <a:noFill/>
                    </a:lnT>
                    <a:lnB>
                      <a:noFill/>
                    </a:lnB>
                    <a:solidFill>
                      <a:srgbClr val="FF059A"/>
                    </a:solidFill>
                  </a:tcPr>
                </a:tc>
                <a:tc>
                  <a:txBody>
                    <a:bodyPr/>
                    <a:lstStyle/>
                    <a:p>
                      <a:pPr algn="ctr">
                        <a:lnSpc>
                          <a:spcPct val="107000"/>
                        </a:lnSpc>
                        <a:spcBef>
                          <a:spcPts val="600"/>
                        </a:spcBef>
                        <a:spcAft>
                          <a:spcPts val="600"/>
                        </a:spcAft>
                        <a:buNone/>
                      </a:pPr>
                      <a:r>
                        <a:rPr lang="en-GB" sz="1200" b="1" kern="1200">
                          <a:solidFill>
                            <a:srgbClr val="FFFFFF"/>
                          </a:solidFill>
                          <a:effectLst/>
                          <a:latin typeface="Aptos" panose="020B0004020202020204" pitchFamily="34" charset="0"/>
                          <a:ea typeface="Times New Roman" panose="02020603050405020304" pitchFamily="18" charset="0"/>
                          <a:cs typeface="Arial" panose="020B0604020202020204" pitchFamily="34" charset="0"/>
                        </a:rPr>
                        <a:t>Module 4</a:t>
                      </a:r>
                      <a:endParaRPr lang="en-GB" sz="1200" kern="100">
                        <a:effectLst/>
                        <a:latin typeface="Aptos" panose="020B0004020202020204" pitchFamily="34" charset="0"/>
                        <a:ea typeface="Aptos" panose="020B0004020202020204" pitchFamily="34" charset="0"/>
                        <a:cs typeface="Arial" panose="020B0604020202020204" pitchFamily="34" charset="0"/>
                      </a:endParaRPr>
                    </a:p>
                  </a:txBody>
                  <a:tcPr marL="65434" marR="65434" marT="0" marB="0" anchor="ctr">
                    <a:lnL w="76200" cap="flat" cmpd="sng" algn="ctr">
                      <a:solidFill>
                        <a:srgbClr val="FFFFFF"/>
                      </a:solidFill>
                      <a:prstDash val="solid"/>
                      <a:round/>
                      <a:headEnd type="none" w="med" len="med"/>
                      <a:tailEnd type="none" w="med" len="med"/>
                    </a:lnL>
                    <a:lnR w="76200" cap="flat" cmpd="sng" algn="ctr">
                      <a:solidFill>
                        <a:srgbClr val="FFFFFF"/>
                      </a:solidFill>
                      <a:prstDash val="solid"/>
                      <a:round/>
                      <a:headEnd type="none" w="med" len="med"/>
                      <a:tailEnd type="none" w="med" len="med"/>
                    </a:lnR>
                    <a:lnT>
                      <a:noFill/>
                    </a:lnT>
                    <a:lnB>
                      <a:noFill/>
                    </a:lnB>
                    <a:solidFill>
                      <a:srgbClr val="FF059A"/>
                    </a:solidFill>
                  </a:tcPr>
                </a:tc>
                <a:tc>
                  <a:txBody>
                    <a:bodyPr/>
                    <a:lstStyle/>
                    <a:p>
                      <a:pPr algn="ctr">
                        <a:lnSpc>
                          <a:spcPct val="107000"/>
                        </a:lnSpc>
                        <a:spcBef>
                          <a:spcPts val="600"/>
                        </a:spcBef>
                        <a:spcAft>
                          <a:spcPts val="600"/>
                        </a:spcAft>
                        <a:buNone/>
                      </a:pPr>
                      <a:r>
                        <a:rPr lang="en-GB" sz="1200" b="1" kern="1200">
                          <a:solidFill>
                            <a:srgbClr val="FFFFFF"/>
                          </a:solidFill>
                          <a:effectLst/>
                          <a:latin typeface="Aptos" panose="020B0004020202020204" pitchFamily="34" charset="0"/>
                          <a:ea typeface="Times New Roman" panose="02020603050405020304" pitchFamily="18" charset="0"/>
                          <a:cs typeface="Arial" panose="020B0604020202020204" pitchFamily="34" charset="0"/>
                        </a:rPr>
                        <a:t>Module 5</a:t>
                      </a:r>
                      <a:endParaRPr lang="en-GB" sz="1200" kern="100">
                        <a:effectLst/>
                        <a:latin typeface="Aptos" panose="020B0004020202020204" pitchFamily="34" charset="0"/>
                        <a:ea typeface="Aptos" panose="020B0004020202020204" pitchFamily="34" charset="0"/>
                        <a:cs typeface="Arial" panose="020B0604020202020204" pitchFamily="34" charset="0"/>
                      </a:endParaRPr>
                    </a:p>
                  </a:txBody>
                  <a:tcPr marL="65434" marR="65434" marT="0" marB="0" anchor="ctr">
                    <a:lnL w="76200" cap="flat" cmpd="sng" algn="ctr">
                      <a:solidFill>
                        <a:srgbClr val="FFFFFF"/>
                      </a:solidFill>
                      <a:prstDash val="solid"/>
                      <a:round/>
                      <a:headEnd type="none" w="med" len="med"/>
                      <a:tailEnd type="none" w="med" len="med"/>
                    </a:lnL>
                    <a:lnR>
                      <a:noFill/>
                    </a:lnR>
                    <a:lnT>
                      <a:noFill/>
                    </a:lnT>
                    <a:lnB>
                      <a:noFill/>
                    </a:lnB>
                    <a:solidFill>
                      <a:srgbClr val="FF059A"/>
                    </a:solidFill>
                  </a:tcPr>
                </a:tc>
                <a:extLst>
                  <a:ext uri="{0D108BD9-81ED-4DB2-BD59-A6C34878D82A}">
                    <a16:rowId xmlns:a16="http://schemas.microsoft.com/office/drawing/2014/main" val="3402700898"/>
                  </a:ext>
                </a:extLst>
              </a:tr>
              <a:tr h="618037">
                <a:tc vMerge="1">
                  <a:txBody>
                    <a:bodyPr/>
                    <a:lstStyle/>
                    <a:p>
                      <a:endParaRPr lang="en-GB"/>
                    </a:p>
                  </a:txBody>
                  <a:tcPr/>
                </a:tc>
                <a:tc>
                  <a:txBody>
                    <a:bodyPr/>
                    <a:lstStyle/>
                    <a:p>
                      <a:pPr algn="ctr">
                        <a:lnSpc>
                          <a:spcPct val="107000"/>
                        </a:lnSpc>
                        <a:spcBef>
                          <a:spcPts val="600"/>
                        </a:spcBef>
                        <a:spcAft>
                          <a:spcPts val="600"/>
                        </a:spcAft>
                        <a:buNone/>
                      </a:pPr>
                      <a:r>
                        <a:rPr lang="en-GB" sz="1200" kern="1200">
                          <a:solidFill>
                            <a:srgbClr val="FFFFFF"/>
                          </a:solidFill>
                          <a:effectLst/>
                          <a:latin typeface="Aptos" panose="020B0004020202020204" pitchFamily="34" charset="0"/>
                          <a:ea typeface="Times New Roman" panose="02020603050405020304" pitchFamily="18" charset="0"/>
                          <a:cs typeface="Arial" panose="020B0604020202020204" pitchFamily="34" charset="0"/>
                        </a:rPr>
                        <a:t>Me as a Leader</a:t>
                      </a:r>
                      <a:endParaRPr lang="en-GB" sz="1200" kern="100">
                        <a:effectLst/>
                        <a:latin typeface="Aptos" panose="020B0004020202020204" pitchFamily="34" charset="0"/>
                        <a:ea typeface="Aptos" panose="020B0004020202020204" pitchFamily="34" charset="0"/>
                        <a:cs typeface="Arial" panose="020B0604020202020204" pitchFamily="34" charset="0"/>
                      </a:endParaRPr>
                    </a:p>
                  </a:txBody>
                  <a:tcPr marL="65434" marR="65434" marT="0" marB="0" anchor="ctr">
                    <a:lnL w="76200" cap="flat" cmpd="sng" algn="ctr">
                      <a:solidFill>
                        <a:srgbClr val="FFFFFF"/>
                      </a:solidFill>
                      <a:prstDash val="solid"/>
                      <a:round/>
                      <a:headEnd type="none" w="med" len="med"/>
                      <a:tailEnd type="none" w="med" len="med"/>
                    </a:lnL>
                    <a:lnR w="76200" cap="flat" cmpd="sng" algn="ctr">
                      <a:solidFill>
                        <a:srgbClr val="FFFFFF"/>
                      </a:solidFill>
                      <a:prstDash val="solid"/>
                      <a:round/>
                      <a:headEnd type="none" w="med" len="med"/>
                      <a:tailEnd type="none" w="med" len="med"/>
                    </a:lnR>
                    <a:lnT>
                      <a:noFill/>
                    </a:lnT>
                    <a:lnB>
                      <a:noFill/>
                    </a:lnB>
                    <a:solidFill>
                      <a:srgbClr val="FF059A"/>
                    </a:solidFill>
                  </a:tcPr>
                </a:tc>
                <a:tc>
                  <a:txBody>
                    <a:bodyPr/>
                    <a:lstStyle/>
                    <a:p>
                      <a:pPr algn="ctr">
                        <a:lnSpc>
                          <a:spcPct val="107000"/>
                        </a:lnSpc>
                        <a:spcBef>
                          <a:spcPts val="600"/>
                        </a:spcBef>
                        <a:spcAft>
                          <a:spcPts val="600"/>
                        </a:spcAft>
                        <a:buNone/>
                      </a:pPr>
                      <a:r>
                        <a:rPr lang="en-GB" sz="1200" kern="1200">
                          <a:solidFill>
                            <a:srgbClr val="FFFFFF"/>
                          </a:solidFill>
                          <a:effectLst/>
                          <a:latin typeface="Aptos" panose="020B0004020202020204" pitchFamily="34" charset="0"/>
                          <a:ea typeface="Times New Roman" panose="02020603050405020304" pitchFamily="18" charset="0"/>
                          <a:cs typeface="Arial" panose="020B0604020202020204" pitchFamily="34" charset="0"/>
                        </a:rPr>
                        <a:t>Building Psychologically Safe, High Performing Teams</a:t>
                      </a:r>
                      <a:endParaRPr lang="en-GB" sz="1200" kern="100">
                        <a:effectLst/>
                        <a:latin typeface="Aptos" panose="020B0004020202020204" pitchFamily="34" charset="0"/>
                        <a:ea typeface="Aptos" panose="020B0004020202020204" pitchFamily="34" charset="0"/>
                        <a:cs typeface="Arial" panose="020B0604020202020204" pitchFamily="34" charset="0"/>
                      </a:endParaRPr>
                    </a:p>
                  </a:txBody>
                  <a:tcPr marL="65434" marR="65434" marT="0" marB="0" anchor="ctr">
                    <a:lnL w="76200" cap="flat" cmpd="sng" algn="ctr">
                      <a:solidFill>
                        <a:srgbClr val="FFFFFF"/>
                      </a:solidFill>
                      <a:prstDash val="solid"/>
                      <a:round/>
                      <a:headEnd type="none" w="med" len="med"/>
                      <a:tailEnd type="none" w="med" len="med"/>
                    </a:lnL>
                    <a:lnR w="76200" cap="flat" cmpd="sng" algn="ctr">
                      <a:solidFill>
                        <a:srgbClr val="FFFFFF"/>
                      </a:solidFill>
                      <a:prstDash val="solid"/>
                      <a:round/>
                      <a:headEnd type="none" w="med" len="med"/>
                      <a:tailEnd type="none" w="med" len="med"/>
                    </a:lnR>
                    <a:lnT>
                      <a:noFill/>
                    </a:lnT>
                    <a:lnB>
                      <a:noFill/>
                    </a:lnB>
                    <a:solidFill>
                      <a:srgbClr val="FF059A"/>
                    </a:solidFill>
                  </a:tcPr>
                </a:tc>
                <a:tc>
                  <a:txBody>
                    <a:bodyPr/>
                    <a:lstStyle/>
                    <a:p>
                      <a:pPr algn="ctr">
                        <a:lnSpc>
                          <a:spcPct val="107000"/>
                        </a:lnSpc>
                        <a:spcBef>
                          <a:spcPts val="600"/>
                        </a:spcBef>
                        <a:spcAft>
                          <a:spcPts val="600"/>
                        </a:spcAft>
                        <a:buNone/>
                      </a:pPr>
                      <a:r>
                        <a:rPr lang="en-GB" sz="1200" kern="1200">
                          <a:solidFill>
                            <a:srgbClr val="FFFFFF"/>
                          </a:solidFill>
                          <a:effectLst/>
                          <a:latin typeface="Aptos" panose="020B0004020202020204" pitchFamily="34" charset="0"/>
                          <a:ea typeface="Times New Roman" panose="02020603050405020304" pitchFamily="18" charset="0"/>
                          <a:cs typeface="Arial" panose="020B0604020202020204" pitchFamily="34" charset="0"/>
                        </a:rPr>
                        <a:t>Setting Direction and Delivering Through Others</a:t>
                      </a:r>
                      <a:endParaRPr lang="en-GB" sz="1200" kern="100">
                        <a:effectLst/>
                        <a:latin typeface="Aptos" panose="020B0004020202020204" pitchFamily="34" charset="0"/>
                        <a:ea typeface="Aptos" panose="020B0004020202020204" pitchFamily="34" charset="0"/>
                        <a:cs typeface="Arial" panose="020B0604020202020204" pitchFamily="34" charset="0"/>
                      </a:endParaRPr>
                    </a:p>
                  </a:txBody>
                  <a:tcPr marL="65434" marR="65434" marT="0" marB="0" anchor="ctr">
                    <a:lnL w="76200" cap="flat" cmpd="sng" algn="ctr">
                      <a:solidFill>
                        <a:srgbClr val="FFFFFF"/>
                      </a:solidFill>
                      <a:prstDash val="solid"/>
                      <a:round/>
                      <a:headEnd type="none" w="med" len="med"/>
                      <a:tailEnd type="none" w="med" len="med"/>
                    </a:lnL>
                    <a:lnR w="76200" cap="flat" cmpd="sng" algn="ctr">
                      <a:solidFill>
                        <a:srgbClr val="FFFFFF"/>
                      </a:solidFill>
                      <a:prstDash val="solid"/>
                      <a:round/>
                      <a:headEnd type="none" w="med" len="med"/>
                      <a:tailEnd type="none" w="med" len="med"/>
                    </a:lnR>
                    <a:lnT>
                      <a:noFill/>
                    </a:lnT>
                    <a:lnB>
                      <a:noFill/>
                    </a:lnB>
                    <a:solidFill>
                      <a:srgbClr val="FF059A"/>
                    </a:solidFill>
                  </a:tcPr>
                </a:tc>
                <a:tc>
                  <a:txBody>
                    <a:bodyPr/>
                    <a:lstStyle/>
                    <a:p>
                      <a:pPr algn="ctr">
                        <a:lnSpc>
                          <a:spcPct val="107000"/>
                        </a:lnSpc>
                        <a:spcBef>
                          <a:spcPts val="600"/>
                        </a:spcBef>
                        <a:spcAft>
                          <a:spcPts val="600"/>
                        </a:spcAft>
                        <a:buNone/>
                      </a:pPr>
                      <a:r>
                        <a:rPr lang="en-GB" sz="1200" kern="1200">
                          <a:solidFill>
                            <a:srgbClr val="FFFFFF"/>
                          </a:solidFill>
                          <a:effectLst/>
                          <a:latin typeface="Aptos" panose="020B0004020202020204" pitchFamily="34" charset="0"/>
                          <a:ea typeface="Times New Roman" panose="02020603050405020304" pitchFamily="18" charset="0"/>
                          <a:cs typeface="Arial" panose="020B0604020202020204" pitchFamily="34" charset="0"/>
                        </a:rPr>
                        <a:t>Inclusive Leadership &amp; Anti-Racism in Practice</a:t>
                      </a:r>
                      <a:endParaRPr lang="en-GB" sz="1200" kern="100">
                        <a:effectLst/>
                        <a:latin typeface="Aptos" panose="020B0004020202020204" pitchFamily="34" charset="0"/>
                        <a:ea typeface="Aptos" panose="020B0004020202020204" pitchFamily="34" charset="0"/>
                        <a:cs typeface="Arial" panose="020B0604020202020204" pitchFamily="34" charset="0"/>
                      </a:endParaRPr>
                    </a:p>
                  </a:txBody>
                  <a:tcPr marL="65434" marR="65434" marT="0" marB="0" anchor="ctr">
                    <a:lnL w="76200" cap="flat" cmpd="sng" algn="ctr">
                      <a:solidFill>
                        <a:srgbClr val="FFFFFF"/>
                      </a:solidFill>
                      <a:prstDash val="solid"/>
                      <a:round/>
                      <a:headEnd type="none" w="med" len="med"/>
                      <a:tailEnd type="none" w="med" len="med"/>
                    </a:lnL>
                    <a:lnR w="76200" cap="flat" cmpd="sng" algn="ctr">
                      <a:solidFill>
                        <a:srgbClr val="FFFFFF"/>
                      </a:solidFill>
                      <a:prstDash val="solid"/>
                      <a:round/>
                      <a:headEnd type="none" w="med" len="med"/>
                      <a:tailEnd type="none" w="med" len="med"/>
                    </a:lnR>
                    <a:lnT>
                      <a:noFill/>
                    </a:lnT>
                    <a:lnB>
                      <a:noFill/>
                    </a:lnB>
                    <a:solidFill>
                      <a:srgbClr val="FF059A"/>
                    </a:solidFill>
                  </a:tcPr>
                </a:tc>
                <a:tc>
                  <a:txBody>
                    <a:bodyPr/>
                    <a:lstStyle/>
                    <a:p>
                      <a:pPr algn="ctr">
                        <a:lnSpc>
                          <a:spcPct val="107000"/>
                        </a:lnSpc>
                        <a:spcBef>
                          <a:spcPts val="600"/>
                        </a:spcBef>
                        <a:spcAft>
                          <a:spcPts val="600"/>
                        </a:spcAft>
                        <a:buNone/>
                      </a:pPr>
                      <a:r>
                        <a:rPr lang="en-GB" sz="1200" kern="1200">
                          <a:solidFill>
                            <a:srgbClr val="FFFFFF"/>
                          </a:solidFill>
                          <a:effectLst/>
                          <a:latin typeface="Aptos" panose="020B0004020202020204" pitchFamily="34" charset="0"/>
                          <a:ea typeface="Times New Roman" panose="02020603050405020304" pitchFamily="18" charset="0"/>
                          <a:cs typeface="Arial" panose="020B0604020202020204" pitchFamily="34" charset="0"/>
                        </a:rPr>
                        <a:t>Integration and Executive Impact</a:t>
                      </a:r>
                      <a:endParaRPr lang="en-GB" sz="1200" kern="100">
                        <a:effectLst/>
                        <a:latin typeface="Aptos" panose="020B0004020202020204" pitchFamily="34" charset="0"/>
                        <a:ea typeface="Aptos" panose="020B0004020202020204" pitchFamily="34" charset="0"/>
                        <a:cs typeface="Arial" panose="020B0604020202020204" pitchFamily="34" charset="0"/>
                      </a:endParaRPr>
                    </a:p>
                  </a:txBody>
                  <a:tcPr marL="65434" marR="65434" marT="0" marB="0" anchor="ctr">
                    <a:lnL w="76200" cap="flat" cmpd="sng" algn="ctr">
                      <a:solidFill>
                        <a:srgbClr val="FFFFFF"/>
                      </a:solidFill>
                      <a:prstDash val="solid"/>
                      <a:round/>
                      <a:headEnd type="none" w="med" len="med"/>
                      <a:tailEnd type="none" w="med" len="med"/>
                    </a:lnL>
                    <a:lnR>
                      <a:noFill/>
                    </a:lnR>
                    <a:lnT>
                      <a:noFill/>
                    </a:lnT>
                    <a:lnB>
                      <a:noFill/>
                    </a:lnB>
                    <a:solidFill>
                      <a:srgbClr val="FF059A"/>
                    </a:solidFill>
                  </a:tcPr>
                </a:tc>
                <a:extLst>
                  <a:ext uri="{0D108BD9-81ED-4DB2-BD59-A6C34878D82A}">
                    <a16:rowId xmlns:a16="http://schemas.microsoft.com/office/drawing/2014/main" val="3797730018"/>
                  </a:ext>
                </a:extLst>
              </a:tr>
              <a:tr h="245781">
                <a:tc>
                  <a:txBody>
                    <a:bodyPr/>
                    <a:lstStyle/>
                    <a:p>
                      <a:pPr algn="ctr">
                        <a:lnSpc>
                          <a:spcPct val="107000"/>
                        </a:lnSpc>
                        <a:spcBef>
                          <a:spcPts val="600"/>
                        </a:spcBef>
                        <a:spcAft>
                          <a:spcPts val="600"/>
                        </a:spcAft>
                        <a:buNone/>
                      </a:pPr>
                      <a:r>
                        <a:rPr lang="en-GB" sz="1200" kern="1200">
                          <a:solidFill>
                            <a:srgbClr val="000000"/>
                          </a:solidFill>
                          <a:effectLst/>
                          <a:latin typeface="Aptos" panose="020B0004020202020204" pitchFamily="34" charset="0"/>
                          <a:ea typeface="Times New Roman" panose="02020603050405020304" pitchFamily="18" charset="0"/>
                          <a:cs typeface="Arial" panose="020B0604020202020204" pitchFamily="34" charset="0"/>
                        </a:rPr>
                        <a:t>1 day</a:t>
                      </a:r>
                      <a:endParaRPr lang="en-GB" sz="1200" kern="100">
                        <a:effectLst/>
                        <a:latin typeface="Aptos" panose="020B0004020202020204" pitchFamily="34" charset="0"/>
                        <a:ea typeface="Aptos" panose="020B0004020202020204" pitchFamily="34" charset="0"/>
                        <a:cs typeface="Arial" panose="020B0604020202020204" pitchFamily="34" charset="0"/>
                      </a:endParaRPr>
                    </a:p>
                  </a:txBody>
                  <a:tcPr marL="65434" marR="65434" marT="0" marB="0" anchor="ctr">
                    <a:lnL>
                      <a:noFill/>
                    </a:lnL>
                    <a:lnR w="76200" cap="flat" cmpd="sng" algn="ctr">
                      <a:solidFill>
                        <a:srgbClr val="FFFFFF"/>
                      </a:solidFill>
                      <a:prstDash val="solid"/>
                      <a:round/>
                      <a:headEnd type="none" w="med" len="med"/>
                      <a:tailEnd type="none" w="med" len="med"/>
                    </a:lnR>
                    <a:lnT>
                      <a:noFill/>
                    </a:lnT>
                    <a:lnB>
                      <a:noFill/>
                    </a:lnB>
                    <a:noFill/>
                  </a:tcPr>
                </a:tc>
                <a:tc>
                  <a:txBody>
                    <a:bodyPr/>
                    <a:lstStyle/>
                    <a:p>
                      <a:pPr algn="ctr">
                        <a:lnSpc>
                          <a:spcPct val="107000"/>
                        </a:lnSpc>
                        <a:spcBef>
                          <a:spcPts val="600"/>
                        </a:spcBef>
                        <a:spcAft>
                          <a:spcPts val="600"/>
                        </a:spcAft>
                        <a:buNone/>
                      </a:pPr>
                      <a:r>
                        <a:rPr lang="en-GB" sz="1200" kern="1200">
                          <a:solidFill>
                            <a:srgbClr val="000000"/>
                          </a:solidFill>
                          <a:effectLst/>
                          <a:latin typeface="Aptos" panose="020B0004020202020204" pitchFamily="34" charset="0"/>
                          <a:ea typeface="Times New Roman" panose="02020603050405020304" pitchFamily="18" charset="0"/>
                          <a:cs typeface="Arial" panose="020B0604020202020204" pitchFamily="34" charset="0"/>
                        </a:rPr>
                        <a:t>2 days</a:t>
                      </a:r>
                      <a:endParaRPr lang="en-GB" sz="1200" kern="100">
                        <a:effectLst/>
                        <a:latin typeface="Aptos" panose="020B0004020202020204" pitchFamily="34" charset="0"/>
                        <a:ea typeface="Aptos" panose="020B0004020202020204" pitchFamily="34" charset="0"/>
                        <a:cs typeface="Arial" panose="020B0604020202020204" pitchFamily="34" charset="0"/>
                      </a:endParaRPr>
                    </a:p>
                  </a:txBody>
                  <a:tcPr marL="65434" marR="65434" marT="0" marB="0" anchor="ctr">
                    <a:lnL w="76200" cap="flat" cmpd="sng" algn="ctr">
                      <a:solidFill>
                        <a:srgbClr val="FFFFFF"/>
                      </a:solidFill>
                      <a:prstDash val="solid"/>
                      <a:round/>
                      <a:headEnd type="none" w="med" len="med"/>
                      <a:tailEnd type="none" w="med" len="med"/>
                    </a:lnL>
                    <a:lnR w="76200" cap="flat" cmpd="sng" algn="ctr">
                      <a:solidFill>
                        <a:srgbClr val="FFFFFF"/>
                      </a:solidFill>
                      <a:prstDash val="solid"/>
                      <a:round/>
                      <a:headEnd type="none" w="med" len="med"/>
                      <a:tailEnd type="none" w="med" len="med"/>
                    </a:lnR>
                    <a:lnT>
                      <a:noFill/>
                    </a:lnT>
                    <a:lnB>
                      <a:noFill/>
                    </a:lnB>
                    <a:noFill/>
                  </a:tcPr>
                </a:tc>
                <a:tc>
                  <a:txBody>
                    <a:bodyPr/>
                    <a:lstStyle/>
                    <a:p>
                      <a:pPr algn="ctr">
                        <a:lnSpc>
                          <a:spcPct val="107000"/>
                        </a:lnSpc>
                        <a:spcBef>
                          <a:spcPts val="600"/>
                        </a:spcBef>
                        <a:spcAft>
                          <a:spcPts val="600"/>
                        </a:spcAft>
                        <a:buNone/>
                      </a:pPr>
                      <a:r>
                        <a:rPr lang="en-GB" sz="1200" kern="1200">
                          <a:solidFill>
                            <a:srgbClr val="000000"/>
                          </a:solidFill>
                          <a:effectLst/>
                          <a:latin typeface="Aptos" panose="020B0004020202020204" pitchFamily="34" charset="0"/>
                          <a:ea typeface="Times New Roman" panose="02020603050405020304" pitchFamily="18" charset="0"/>
                          <a:cs typeface="Arial" panose="020B0604020202020204" pitchFamily="34" charset="0"/>
                        </a:rPr>
                        <a:t>2 days</a:t>
                      </a:r>
                      <a:endParaRPr lang="en-GB" sz="1200" kern="100">
                        <a:effectLst/>
                        <a:latin typeface="Aptos" panose="020B0004020202020204" pitchFamily="34" charset="0"/>
                        <a:ea typeface="Aptos" panose="020B0004020202020204" pitchFamily="34" charset="0"/>
                        <a:cs typeface="Arial" panose="020B0604020202020204" pitchFamily="34" charset="0"/>
                      </a:endParaRPr>
                    </a:p>
                  </a:txBody>
                  <a:tcPr marL="65434" marR="65434" marT="0" marB="0" anchor="ctr">
                    <a:lnL w="76200" cap="flat" cmpd="sng" algn="ctr">
                      <a:solidFill>
                        <a:srgbClr val="FFFFFF"/>
                      </a:solidFill>
                      <a:prstDash val="solid"/>
                      <a:round/>
                      <a:headEnd type="none" w="med" len="med"/>
                      <a:tailEnd type="none" w="med" len="med"/>
                    </a:lnL>
                    <a:lnR w="76200" cap="flat" cmpd="sng" algn="ctr">
                      <a:solidFill>
                        <a:srgbClr val="FFFFFF"/>
                      </a:solidFill>
                      <a:prstDash val="solid"/>
                      <a:round/>
                      <a:headEnd type="none" w="med" len="med"/>
                      <a:tailEnd type="none" w="med" len="med"/>
                    </a:lnR>
                    <a:lnT>
                      <a:noFill/>
                    </a:lnT>
                    <a:lnB>
                      <a:noFill/>
                    </a:lnB>
                    <a:noFill/>
                  </a:tcPr>
                </a:tc>
                <a:tc>
                  <a:txBody>
                    <a:bodyPr/>
                    <a:lstStyle/>
                    <a:p>
                      <a:pPr algn="ctr">
                        <a:lnSpc>
                          <a:spcPct val="107000"/>
                        </a:lnSpc>
                        <a:spcBef>
                          <a:spcPts val="600"/>
                        </a:spcBef>
                        <a:spcAft>
                          <a:spcPts val="600"/>
                        </a:spcAft>
                        <a:buNone/>
                      </a:pPr>
                      <a:r>
                        <a:rPr lang="en-GB" sz="1200" kern="1200">
                          <a:solidFill>
                            <a:srgbClr val="000000"/>
                          </a:solidFill>
                          <a:effectLst/>
                          <a:latin typeface="Aptos" panose="020B0004020202020204" pitchFamily="34" charset="0"/>
                          <a:ea typeface="Times New Roman" panose="02020603050405020304" pitchFamily="18" charset="0"/>
                          <a:cs typeface="Arial" panose="020B0604020202020204" pitchFamily="34" charset="0"/>
                        </a:rPr>
                        <a:t>2 days</a:t>
                      </a:r>
                      <a:endParaRPr lang="en-GB" sz="1200" kern="100">
                        <a:effectLst/>
                        <a:latin typeface="Aptos" panose="020B0004020202020204" pitchFamily="34" charset="0"/>
                        <a:ea typeface="Aptos" panose="020B0004020202020204" pitchFamily="34" charset="0"/>
                        <a:cs typeface="Arial" panose="020B0604020202020204" pitchFamily="34" charset="0"/>
                      </a:endParaRPr>
                    </a:p>
                  </a:txBody>
                  <a:tcPr marL="65434" marR="65434" marT="0" marB="0" anchor="ctr">
                    <a:lnL w="76200" cap="flat" cmpd="sng" algn="ctr">
                      <a:solidFill>
                        <a:srgbClr val="FFFFFF"/>
                      </a:solidFill>
                      <a:prstDash val="solid"/>
                      <a:round/>
                      <a:headEnd type="none" w="med" len="med"/>
                      <a:tailEnd type="none" w="med" len="med"/>
                    </a:lnL>
                    <a:lnR w="76200" cap="flat" cmpd="sng" algn="ctr">
                      <a:solidFill>
                        <a:srgbClr val="FFFFFF"/>
                      </a:solidFill>
                      <a:prstDash val="solid"/>
                      <a:round/>
                      <a:headEnd type="none" w="med" len="med"/>
                      <a:tailEnd type="none" w="med" len="med"/>
                    </a:lnR>
                    <a:lnT>
                      <a:noFill/>
                    </a:lnT>
                    <a:lnB>
                      <a:noFill/>
                    </a:lnB>
                    <a:noFill/>
                  </a:tcPr>
                </a:tc>
                <a:tc>
                  <a:txBody>
                    <a:bodyPr/>
                    <a:lstStyle/>
                    <a:p>
                      <a:pPr algn="ctr">
                        <a:lnSpc>
                          <a:spcPct val="107000"/>
                        </a:lnSpc>
                        <a:spcBef>
                          <a:spcPts val="600"/>
                        </a:spcBef>
                        <a:spcAft>
                          <a:spcPts val="600"/>
                        </a:spcAft>
                        <a:buNone/>
                      </a:pPr>
                      <a:r>
                        <a:rPr lang="en-GB" sz="1200" kern="1200">
                          <a:solidFill>
                            <a:srgbClr val="000000"/>
                          </a:solidFill>
                          <a:effectLst/>
                          <a:latin typeface="Aptos" panose="020B0004020202020204" pitchFamily="34" charset="0"/>
                          <a:ea typeface="Times New Roman" panose="02020603050405020304" pitchFamily="18" charset="0"/>
                          <a:cs typeface="Arial" panose="020B0604020202020204" pitchFamily="34" charset="0"/>
                        </a:rPr>
                        <a:t>2 days</a:t>
                      </a:r>
                      <a:endParaRPr lang="en-GB" sz="1200" kern="100">
                        <a:effectLst/>
                        <a:latin typeface="Aptos" panose="020B0004020202020204" pitchFamily="34" charset="0"/>
                        <a:ea typeface="Aptos" panose="020B0004020202020204" pitchFamily="34" charset="0"/>
                        <a:cs typeface="Arial" panose="020B0604020202020204" pitchFamily="34" charset="0"/>
                      </a:endParaRPr>
                    </a:p>
                  </a:txBody>
                  <a:tcPr marL="65434" marR="65434" marT="0" marB="0" anchor="ctr">
                    <a:lnL w="76200" cap="flat" cmpd="sng" algn="ctr">
                      <a:solidFill>
                        <a:srgbClr val="FFFFFF"/>
                      </a:solidFill>
                      <a:prstDash val="solid"/>
                      <a:round/>
                      <a:headEnd type="none" w="med" len="med"/>
                      <a:tailEnd type="none" w="med" len="med"/>
                    </a:lnL>
                    <a:lnR w="76200" cap="flat" cmpd="sng" algn="ctr">
                      <a:solidFill>
                        <a:srgbClr val="FFFFFF"/>
                      </a:solidFill>
                      <a:prstDash val="solid"/>
                      <a:round/>
                      <a:headEnd type="none" w="med" len="med"/>
                      <a:tailEnd type="none" w="med" len="med"/>
                    </a:lnR>
                    <a:lnT>
                      <a:noFill/>
                    </a:lnT>
                    <a:lnB>
                      <a:noFill/>
                    </a:lnB>
                    <a:noFill/>
                  </a:tcPr>
                </a:tc>
                <a:tc>
                  <a:txBody>
                    <a:bodyPr/>
                    <a:lstStyle/>
                    <a:p>
                      <a:pPr algn="ctr">
                        <a:lnSpc>
                          <a:spcPct val="107000"/>
                        </a:lnSpc>
                        <a:spcBef>
                          <a:spcPts val="600"/>
                        </a:spcBef>
                        <a:spcAft>
                          <a:spcPts val="600"/>
                        </a:spcAft>
                        <a:buNone/>
                      </a:pPr>
                      <a:r>
                        <a:rPr lang="en-GB" sz="1200" kern="1200">
                          <a:solidFill>
                            <a:srgbClr val="000000"/>
                          </a:solidFill>
                          <a:effectLst/>
                          <a:latin typeface="Aptos" panose="020B0004020202020204" pitchFamily="34" charset="0"/>
                          <a:ea typeface="Times New Roman" panose="02020603050405020304" pitchFamily="18" charset="0"/>
                          <a:cs typeface="Arial" panose="020B0604020202020204" pitchFamily="34" charset="0"/>
                        </a:rPr>
                        <a:t>1 day</a:t>
                      </a:r>
                      <a:endParaRPr lang="en-GB" sz="1200" kern="100">
                        <a:effectLst/>
                        <a:latin typeface="Aptos" panose="020B0004020202020204" pitchFamily="34" charset="0"/>
                        <a:ea typeface="Aptos" panose="020B0004020202020204" pitchFamily="34" charset="0"/>
                        <a:cs typeface="Arial" panose="020B0604020202020204" pitchFamily="34" charset="0"/>
                      </a:endParaRPr>
                    </a:p>
                  </a:txBody>
                  <a:tcPr marL="65434" marR="65434" marT="0" marB="0" anchor="ctr">
                    <a:lnL w="76200" cap="flat" cmpd="sng" algn="ctr">
                      <a:solidFill>
                        <a:srgbClr val="FFFFFF"/>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712062986"/>
                  </a:ext>
                </a:extLst>
              </a:tr>
              <a:tr h="245781">
                <a:tc>
                  <a:txBody>
                    <a:bodyPr/>
                    <a:lstStyle/>
                    <a:p>
                      <a:pPr algn="ctr">
                        <a:lnSpc>
                          <a:spcPct val="107000"/>
                        </a:lnSpc>
                        <a:spcBef>
                          <a:spcPts val="600"/>
                        </a:spcBef>
                        <a:spcAft>
                          <a:spcPts val="600"/>
                        </a:spcAft>
                        <a:buNone/>
                      </a:pPr>
                      <a:r>
                        <a:rPr lang="en-GB" sz="1200" b="1" kern="1200">
                          <a:solidFill>
                            <a:srgbClr val="000000"/>
                          </a:solidFill>
                          <a:effectLst/>
                          <a:latin typeface="Aptos" panose="020B0004020202020204" pitchFamily="34" charset="0"/>
                          <a:ea typeface="Times New Roman" panose="02020603050405020304" pitchFamily="18" charset="0"/>
                          <a:cs typeface="Arial" panose="020B0604020202020204" pitchFamily="34" charset="0"/>
                        </a:rPr>
                        <a:t>Day 1</a:t>
                      </a:r>
                      <a:endParaRPr lang="en-GB" sz="1200" kern="100">
                        <a:effectLst/>
                        <a:latin typeface="Aptos" panose="020B0004020202020204" pitchFamily="34" charset="0"/>
                        <a:ea typeface="Aptos" panose="020B0004020202020204" pitchFamily="34" charset="0"/>
                        <a:cs typeface="Arial" panose="020B0604020202020204" pitchFamily="34" charset="0"/>
                      </a:endParaRPr>
                    </a:p>
                  </a:txBody>
                  <a:tcPr marL="65434" marR="65434" marT="0" marB="0" anchor="ctr">
                    <a:lnL>
                      <a:noFill/>
                    </a:lnL>
                    <a:lnR w="76200" cap="flat" cmpd="sng" algn="ctr">
                      <a:solidFill>
                        <a:srgbClr val="FFFFFF"/>
                      </a:solidFill>
                      <a:prstDash val="solid"/>
                      <a:round/>
                      <a:headEnd type="none" w="med" len="med"/>
                      <a:tailEnd type="none" w="med" len="med"/>
                    </a:lnR>
                    <a:lnT>
                      <a:noFill/>
                    </a:lnT>
                    <a:lnB>
                      <a:noFill/>
                    </a:lnB>
                    <a:solidFill>
                      <a:srgbClr val="46C788"/>
                    </a:solidFill>
                  </a:tcPr>
                </a:tc>
                <a:tc>
                  <a:txBody>
                    <a:bodyPr/>
                    <a:lstStyle/>
                    <a:p>
                      <a:pPr algn="ctr">
                        <a:lnSpc>
                          <a:spcPct val="107000"/>
                        </a:lnSpc>
                        <a:spcBef>
                          <a:spcPts val="600"/>
                        </a:spcBef>
                        <a:spcAft>
                          <a:spcPts val="600"/>
                        </a:spcAft>
                        <a:buNone/>
                      </a:pPr>
                      <a:r>
                        <a:rPr lang="en-GB" sz="1200" b="1" kern="1200">
                          <a:solidFill>
                            <a:srgbClr val="000000"/>
                          </a:solidFill>
                          <a:effectLst/>
                          <a:latin typeface="Aptos" panose="020B0004020202020204" pitchFamily="34" charset="0"/>
                          <a:ea typeface="Times New Roman" panose="02020603050405020304" pitchFamily="18" charset="0"/>
                          <a:cs typeface="Arial" panose="020B0604020202020204" pitchFamily="34" charset="0"/>
                        </a:rPr>
                        <a:t>Day 1</a:t>
                      </a:r>
                      <a:endParaRPr lang="en-GB" sz="1200" kern="100">
                        <a:effectLst/>
                        <a:latin typeface="Aptos" panose="020B0004020202020204" pitchFamily="34" charset="0"/>
                        <a:ea typeface="Aptos" panose="020B0004020202020204" pitchFamily="34" charset="0"/>
                        <a:cs typeface="Arial" panose="020B0604020202020204" pitchFamily="34" charset="0"/>
                      </a:endParaRPr>
                    </a:p>
                  </a:txBody>
                  <a:tcPr marL="65434" marR="65434" marT="0" marB="0" anchor="ctr">
                    <a:lnL w="76200" cap="flat" cmpd="sng" algn="ctr">
                      <a:solidFill>
                        <a:srgbClr val="FFFFFF"/>
                      </a:solidFill>
                      <a:prstDash val="solid"/>
                      <a:round/>
                      <a:headEnd type="none" w="med" len="med"/>
                      <a:tailEnd type="none" w="med" len="med"/>
                    </a:lnL>
                    <a:lnR w="76200" cap="flat" cmpd="sng" algn="ctr">
                      <a:solidFill>
                        <a:srgbClr val="FFFFFF"/>
                      </a:solidFill>
                      <a:prstDash val="solid"/>
                      <a:round/>
                      <a:headEnd type="none" w="med" len="med"/>
                      <a:tailEnd type="none" w="med" len="med"/>
                    </a:lnR>
                    <a:lnT>
                      <a:noFill/>
                    </a:lnT>
                    <a:lnB>
                      <a:noFill/>
                    </a:lnB>
                    <a:solidFill>
                      <a:srgbClr val="46C788"/>
                    </a:solidFill>
                  </a:tcPr>
                </a:tc>
                <a:tc>
                  <a:txBody>
                    <a:bodyPr/>
                    <a:lstStyle/>
                    <a:p>
                      <a:pPr algn="ctr">
                        <a:lnSpc>
                          <a:spcPct val="107000"/>
                        </a:lnSpc>
                        <a:spcBef>
                          <a:spcPts val="600"/>
                        </a:spcBef>
                        <a:spcAft>
                          <a:spcPts val="600"/>
                        </a:spcAft>
                        <a:buNone/>
                      </a:pPr>
                      <a:r>
                        <a:rPr lang="en-GB" sz="1200" b="1" kern="1200">
                          <a:solidFill>
                            <a:srgbClr val="000000"/>
                          </a:solidFill>
                          <a:effectLst/>
                          <a:latin typeface="Aptos" panose="020B0004020202020204" pitchFamily="34" charset="0"/>
                          <a:ea typeface="Times New Roman" panose="02020603050405020304" pitchFamily="18" charset="0"/>
                          <a:cs typeface="Arial" panose="020B0604020202020204" pitchFamily="34" charset="0"/>
                        </a:rPr>
                        <a:t>Day 1</a:t>
                      </a:r>
                      <a:endParaRPr lang="en-GB" sz="1200" kern="100">
                        <a:effectLst/>
                        <a:latin typeface="Aptos" panose="020B0004020202020204" pitchFamily="34" charset="0"/>
                        <a:ea typeface="Aptos" panose="020B0004020202020204" pitchFamily="34" charset="0"/>
                        <a:cs typeface="Arial" panose="020B0604020202020204" pitchFamily="34" charset="0"/>
                      </a:endParaRPr>
                    </a:p>
                  </a:txBody>
                  <a:tcPr marL="65434" marR="65434" marT="0" marB="0" anchor="ctr">
                    <a:lnL w="76200" cap="flat" cmpd="sng" algn="ctr">
                      <a:solidFill>
                        <a:srgbClr val="FFFFFF"/>
                      </a:solidFill>
                      <a:prstDash val="solid"/>
                      <a:round/>
                      <a:headEnd type="none" w="med" len="med"/>
                      <a:tailEnd type="none" w="med" len="med"/>
                    </a:lnL>
                    <a:lnR w="76200" cap="flat" cmpd="sng" algn="ctr">
                      <a:solidFill>
                        <a:srgbClr val="FFFFFF"/>
                      </a:solidFill>
                      <a:prstDash val="solid"/>
                      <a:round/>
                      <a:headEnd type="none" w="med" len="med"/>
                      <a:tailEnd type="none" w="med" len="med"/>
                    </a:lnR>
                    <a:lnT>
                      <a:noFill/>
                    </a:lnT>
                    <a:lnB>
                      <a:noFill/>
                    </a:lnB>
                    <a:solidFill>
                      <a:srgbClr val="46C788"/>
                    </a:solidFill>
                  </a:tcPr>
                </a:tc>
                <a:tc>
                  <a:txBody>
                    <a:bodyPr/>
                    <a:lstStyle/>
                    <a:p>
                      <a:pPr algn="ctr">
                        <a:lnSpc>
                          <a:spcPct val="107000"/>
                        </a:lnSpc>
                        <a:spcBef>
                          <a:spcPts val="600"/>
                        </a:spcBef>
                        <a:spcAft>
                          <a:spcPts val="600"/>
                        </a:spcAft>
                        <a:buNone/>
                      </a:pPr>
                      <a:r>
                        <a:rPr lang="en-GB" sz="1200" b="1" kern="1200">
                          <a:solidFill>
                            <a:srgbClr val="000000"/>
                          </a:solidFill>
                          <a:effectLst/>
                          <a:latin typeface="Aptos" panose="020B0004020202020204" pitchFamily="34" charset="0"/>
                          <a:ea typeface="Times New Roman" panose="02020603050405020304" pitchFamily="18" charset="0"/>
                          <a:cs typeface="Arial" panose="020B0604020202020204" pitchFamily="34" charset="0"/>
                        </a:rPr>
                        <a:t>Day 1</a:t>
                      </a:r>
                      <a:endParaRPr lang="en-GB" sz="1200" kern="100">
                        <a:effectLst/>
                        <a:latin typeface="Aptos" panose="020B0004020202020204" pitchFamily="34" charset="0"/>
                        <a:ea typeface="Aptos" panose="020B0004020202020204" pitchFamily="34" charset="0"/>
                        <a:cs typeface="Arial" panose="020B0604020202020204" pitchFamily="34" charset="0"/>
                      </a:endParaRPr>
                    </a:p>
                  </a:txBody>
                  <a:tcPr marL="65434" marR="65434" marT="0" marB="0" anchor="ctr">
                    <a:lnL w="76200" cap="flat" cmpd="sng" algn="ctr">
                      <a:solidFill>
                        <a:srgbClr val="FFFFFF"/>
                      </a:solidFill>
                      <a:prstDash val="solid"/>
                      <a:round/>
                      <a:headEnd type="none" w="med" len="med"/>
                      <a:tailEnd type="none" w="med" len="med"/>
                    </a:lnL>
                    <a:lnR w="76200" cap="flat" cmpd="sng" algn="ctr">
                      <a:solidFill>
                        <a:srgbClr val="FFFFFF"/>
                      </a:solidFill>
                      <a:prstDash val="solid"/>
                      <a:round/>
                      <a:headEnd type="none" w="med" len="med"/>
                      <a:tailEnd type="none" w="med" len="med"/>
                    </a:lnR>
                    <a:lnT>
                      <a:noFill/>
                    </a:lnT>
                    <a:lnB>
                      <a:noFill/>
                    </a:lnB>
                    <a:solidFill>
                      <a:srgbClr val="46C788"/>
                    </a:solidFill>
                  </a:tcPr>
                </a:tc>
                <a:tc>
                  <a:txBody>
                    <a:bodyPr/>
                    <a:lstStyle/>
                    <a:p>
                      <a:pPr algn="ctr">
                        <a:lnSpc>
                          <a:spcPct val="107000"/>
                        </a:lnSpc>
                        <a:spcBef>
                          <a:spcPts val="600"/>
                        </a:spcBef>
                        <a:spcAft>
                          <a:spcPts val="600"/>
                        </a:spcAft>
                        <a:buNone/>
                      </a:pPr>
                      <a:r>
                        <a:rPr lang="en-GB" sz="1200" b="1" kern="1200">
                          <a:solidFill>
                            <a:srgbClr val="000000"/>
                          </a:solidFill>
                          <a:effectLst/>
                          <a:latin typeface="Aptos" panose="020B0004020202020204" pitchFamily="34" charset="0"/>
                          <a:ea typeface="Times New Roman" panose="02020603050405020304" pitchFamily="18" charset="0"/>
                          <a:cs typeface="Arial" panose="020B0604020202020204" pitchFamily="34" charset="0"/>
                        </a:rPr>
                        <a:t>Day 1</a:t>
                      </a:r>
                      <a:endParaRPr lang="en-GB" sz="1200" kern="100">
                        <a:effectLst/>
                        <a:latin typeface="Aptos" panose="020B0004020202020204" pitchFamily="34" charset="0"/>
                        <a:ea typeface="Aptos" panose="020B0004020202020204" pitchFamily="34" charset="0"/>
                        <a:cs typeface="Arial" panose="020B0604020202020204" pitchFamily="34" charset="0"/>
                      </a:endParaRPr>
                    </a:p>
                  </a:txBody>
                  <a:tcPr marL="65434" marR="65434" marT="0" marB="0" anchor="ctr">
                    <a:lnL w="76200" cap="flat" cmpd="sng" algn="ctr">
                      <a:solidFill>
                        <a:srgbClr val="FFFFFF"/>
                      </a:solidFill>
                      <a:prstDash val="solid"/>
                      <a:round/>
                      <a:headEnd type="none" w="med" len="med"/>
                      <a:tailEnd type="none" w="med" len="med"/>
                    </a:lnL>
                    <a:lnR w="76200" cap="flat" cmpd="sng" algn="ctr">
                      <a:solidFill>
                        <a:srgbClr val="FFFFFF"/>
                      </a:solidFill>
                      <a:prstDash val="solid"/>
                      <a:round/>
                      <a:headEnd type="none" w="med" len="med"/>
                      <a:tailEnd type="none" w="med" len="med"/>
                    </a:lnR>
                    <a:lnT>
                      <a:noFill/>
                    </a:lnT>
                    <a:lnB>
                      <a:noFill/>
                    </a:lnB>
                    <a:solidFill>
                      <a:srgbClr val="FEDA24"/>
                    </a:solidFill>
                  </a:tcPr>
                </a:tc>
                <a:tc>
                  <a:txBody>
                    <a:bodyPr/>
                    <a:lstStyle/>
                    <a:p>
                      <a:pPr algn="ctr">
                        <a:lnSpc>
                          <a:spcPct val="107000"/>
                        </a:lnSpc>
                        <a:spcBef>
                          <a:spcPts val="600"/>
                        </a:spcBef>
                        <a:spcAft>
                          <a:spcPts val="600"/>
                        </a:spcAft>
                        <a:buNone/>
                      </a:pPr>
                      <a:r>
                        <a:rPr lang="en-GB" sz="1200" b="1" kern="1200">
                          <a:solidFill>
                            <a:srgbClr val="000000"/>
                          </a:solidFill>
                          <a:effectLst/>
                          <a:latin typeface="Aptos" panose="020B0004020202020204" pitchFamily="34" charset="0"/>
                          <a:ea typeface="Times New Roman" panose="02020603050405020304" pitchFamily="18" charset="0"/>
                          <a:cs typeface="Arial" panose="020B0604020202020204" pitchFamily="34" charset="0"/>
                        </a:rPr>
                        <a:t>Day 1</a:t>
                      </a:r>
                      <a:endParaRPr lang="en-GB" sz="1200" kern="100">
                        <a:effectLst/>
                        <a:latin typeface="Aptos" panose="020B0004020202020204" pitchFamily="34" charset="0"/>
                        <a:ea typeface="Aptos" panose="020B0004020202020204" pitchFamily="34" charset="0"/>
                        <a:cs typeface="Arial" panose="020B0604020202020204" pitchFamily="34" charset="0"/>
                      </a:endParaRPr>
                    </a:p>
                  </a:txBody>
                  <a:tcPr marL="65434" marR="65434" marT="0" marB="0" anchor="ctr">
                    <a:lnL w="76200" cap="flat" cmpd="sng" algn="ctr">
                      <a:solidFill>
                        <a:srgbClr val="FFFFFF"/>
                      </a:solidFill>
                      <a:prstDash val="solid"/>
                      <a:round/>
                      <a:headEnd type="none" w="med" len="med"/>
                      <a:tailEnd type="none" w="med" len="med"/>
                    </a:lnL>
                    <a:lnR>
                      <a:noFill/>
                    </a:lnR>
                    <a:lnT>
                      <a:noFill/>
                    </a:lnT>
                    <a:lnB>
                      <a:noFill/>
                    </a:lnB>
                    <a:solidFill>
                      <a:srgbClr val="46C788"/>
                    </a:solidFill>
                  </a:tcPr>
                </a:tc>
                <a:extLst>
                  <a:ext uri="{0D108BD9-81ED-4DB2-BD59-A6C34878D82A}">
                    <a16:rowId xmlns:a16="http://schemas.microsoft.com/office/drawing/2014/main" val="4037691042"/>
                  </a:ext>
                </a:extLst>
              </a:tr>
              <a:tr h="1115879">
                <a:tc>
                  <a:txBody>
                    <a:bodyPr/>
                    <a:lstStyle/>
                    <a:p>
                      <a:pPr algn="ctr">
                        <a:lnSpc>
                          <a:spcPct val="107000"/>
                        </a:lnSpc>
                        <a:spcBef>
                          <a:spcPts val="600"/>
                        </a:spcBef>
                        <a:spcAft>
                          <a:spcPts val="600"/>
                        </a:spcAft>
                        <a:buNone/>
                      </a:pPr>
                      <a:r>
                        <a:rPr lang="en-GB" sz="1200" kern="1200">
                          <a:solidFill>
                            <a:srgbClr val="000000"/>
                          </a:solidFill>
                          <a:effectLst/>
                          <a:latin typeface="Aptos" panose="020B0004020202020204" pitchFamily="34" charset="0"/>
                          <a:ea typeface="Times New Roman" panose="02020603050405020304" pitchFamily="18" charset="0"/>
                          <a:cs typeface="Arial" panose="020B0604020202020204" pitchFamily="34" charset="0"/>
                        </a:rPr>
                        <a:t>Getting to know others, your programme and starting your leadership journey</a:t>
                      </a:r>
                      <a:endParaRPr lang="en-GB" sz="1200" kern="100">
                        <a:effectLst/>
                        <a:latin typeface="Aptos" panose="020B0004020202020204" pitchFamily="34" charset="0"/>
                        <a:ea typeface="Aptos" panose="020B0004020202020204" pitchFamily="34" charset="0"/>
                        <a:cs typeface="Arial" panose="020B0604020202020204" pitchFamily="34" charset="0"/>
                      </a:endParaRPr>
                    </a:p>
                  </a:txBody>
                  <a:tcPr marL="65434" marR="65434" marT="0" marB="0" anchor="ctr">
                    <a:lnL>
                      <a:noFill/>
                    </a:lnL>
                    <a:lnR w="76200" cap="flat" cmpd="sng" algn="ctr">
                      <a:solidFill>
                        <a:srgbClr val="FFFFFF"/>
                      </a:solidFill>
                      <a:prstDash val="solid"/>
                      <a:round/>
                      <a:headEnd type="none" w="med" len="med"/>
                      <a:tailEnd type="none" w="med" len="med"/>
                    </a:lnR>
                    <a:lnT>
                      <a:noFill/>
                    </a:lnT>
                    <a:lnB w="76200" cap="flat" cmpd="sng" algn="ctr">
                      <a:solidFill>
                        <a:srgbClr val="FFFFFF"/>
                      </a:solidFill>
                      <a:prstDash val="solid"/>
                      <a:round/>
                      <a:headEnd type="none" w="med" len="med"/>
                      <a:tailEnd type="none" w="med" len="med"/>
                    </a:lnB>
                    <a:solidFill>
                      <a:srgbClr val="A9E5C7"/>
                    </a:solidFill>
                  </a:tcPr>
                </a:tc>
                <a:tc>
                  <a:txBody>
                    <a:bodyPr/>
                    <a:lstStyle/>
                    <a:p>
                      <a:pPr algn="ctr">
                        <a:lnSpc>
                          <a:spcPct val="107000"/>
                        </a:lnSpc>
                        <a:spcBef>
                          <a:spcPts val="600"/>
                        </a:spcBef>
                        <a:spcAft>
                          <a:spcPts val="600"/>
                        </a:spcAft>
                        <a:buNone/>
                      </a:pPr>
                      <a:r>
                        <a:rPr lang="en-GB" sz="1200" kern="1200">
                          <a:solidFill>
                            <a:srgbClr val="000000"/>
                          </a:solidFill>
                          <a:effectLst/>
                          <a:latin typeface="Aptos" panose="020B0004020202020204" pitchFamily="34" charset="0"/>
                          <a:ea typeface="Times New Roman" panose="02020603050405020304" pitchFamily="18" charset="0"/>
                          <a:cs typeface="Arial" panose="020B0604020202020204" pitchFamily="34" charset="0"/>
                        </a:rPr>
                        <a:t>Understanding who you are as a leader, and setting your leadership goals</a:t>
                      </a:r>
                      <a:endParaRPr lang="en-GB" sz="1200" kern="100">
                        <a:effectLst/>
                        <a:latin typeface="Aptos" panose="020B0004020202020204" pitchFamily="34" charset="0"/>
                        <a:ea typeface="Aptos" panose="020B0004020202020204" pitchFamily="34" charset="0"/>
                        <a:cs typeface="Arial" panose="020B0604020202020204" pitchFamily="34" charset="0"/>
                      </a:endParaRPr>
                    </a:p>
                  </a:txBody>
                  <a:tcPr marL="65434" marR="65434" marT="0" marB="0" anchor="ctr">
                    <a:lnL w="76200" cap="flat" cmpd="sng" algn="ctr">
                      <a:solidFill>
                        <a:srgbClr val="FFFFFF"/>
                      </a:solidFill>
                      <a:prstDash val="solid"/>
                      <a:round/>
                      <a:headEnd type="none" w="med" len="med"/>
                      <a:tailEnd type="none" w="med" len="med"/>
                    </a:lnL>
                    <a:lnR w="76200" cap="flat" cmpd="sng" algn="ctr">
                      <a:solidFill>
                        <a:srgbClr val="FFFFFF"/>
                      </a:solidFill>
                      <a:prstDash val="solid"/>
                      <a:round/>
                      <a:headEnd type="none" w="med" len="med"/>
                      <a:tailEnd type="none" w="med" len="med"/>
                    </a:lnR>
                    <a:lnT>
                      <a:noFill/>
                    </a:lnT>
                    <a:lnB w="76200" cap="flat" cmpd="sng" algn="ctr">
                      <a:solidFill>
                        <a:srgbClr val="FFFFFF"/>
                      </a:solidFill>
                      <a:prstDash val="solid"/>
                      <a:round/>
                      <a:headEnd type="none" w="med" len="med"/>
                      <a:tailEnd type="none" w="med" len="med"/>
                    </a:lnB>
                    <a:solidFill>
                      <a:srgbClr val="A9E5C7"/>
                    </a:solidFill>
                  </a:tcPr>
                </a:tc>
                <a:tc>
                  <a:txBody>
                    <a:bodyPr/>
                    <a:lstStyle/>
                    <a:p>
                      <a:pPr algn="ctr">
                        <a:lnSpc>
                          <a:spcPct val="107000"/>
                        </a:lnSpc>
                        <a:spcBef>
                          <a:spcPts val="600"/>
                        </a:spcBef>
                        <a:spcAft>
                          <a:spcPts val="600"/>
                        </a:spcAft>
                        <a:buNone/>
                      </a:pPr>
                      <a:r>
                        <a:rPr lang="en-GB" sz="1200" kern="1200">
                          <a:solidFill>
                            <a:srgbClr val="000000"/>
                          </a:solidFill>
                          <a:effectLst/>
                          <a:latin typeface="Aptos" panose="020B0004020202020204" pitchFamily="34" charset="0"/>
                          <a:ea typeface="Times New Roman" panose="02020603050405020304" pitchFamily="18" charset="0"/>
                          <a:cs typeface="Arial" panose="020B0604020202020204" pitchFamily="34" charset="0"/>
                        </a:rPr>
                        <a:t>Exploring how to create the conditions for high performing team and lead through complexity</a:t>
                      </a:r>
                      <a:endParaRPr lang="en-GB" sz="1200" kern="100">
                        <a:effectLst/>
                        <a:latin typeface="Aptos" panose="020B0004020202020204" pitchFamily="34" charset="0"/>
                        <a:ea typeface="Aptos" panose="020B0004020202020204" pitchFamily="34" charset="0"/>
                        <a:cs typeface="Arial" panose="020B0604020202020204" pitchFamily="34" charset="0"/>
                      </a:endParaRPr>
                    </a:p>
                  </a:txBody>
                  <a:tcPr marL="65434" marR="65434" marT="0" marB="0" anchor="ctr">
                    <a:lnL w="76200" cap="flat" cmpd="sng" algn="ctr">
                      <a:solidFill>
                        <a:srgbClr val="FFFFFF"/>
                      </a:solidFill>
                      <a:prstDash val="solid"/>
                      <a:round/>
                      <a:headEnd type="none" w="med" len="med"/>
                      <a:tailEnd type="none" w="med" len="med"/>
                    </a:lnL>
                    <a:lnR w="76200" cap="flat" cmpd="sng" algn="ctr">
                      <a:solidFill>
                        <a:srgbClr val="FFFFFF"/>
                      </a:solidFill>
                      <a:prstDash val="solid"/>
                      <a:round/>
                      <a:headEnd type="none" w="med" len="med"/>
                      <a:tailEnd type="none" w="med" len="med"/>
                    </a:lnR>
                    <a:lnT>
                      <a:noFill/>
                    </a:lnT>
                    <a:lnB w="76200" cap="flat" cmpd="sng" algn="ctr">
                      <a:solidFill>
                        <a:srgbClr val="FFFFFF"/>
                      </a:solidFill>
                      <a:prstDash val="solid"/>
                      <a:round/>
                      <a:headEnd type="none" w="med" len="med"/>
                      <a:tailEnd type="none" w="med" len="med"/>
                    </a:lnB>
                    <a:solidFill>
                      <a:srgbClr val="A9E5C7"/>
                    </a:solidFill>
                  </a:tcPr>
                </a:tc>
                <a:tc>
                  <a:txBody>
                    <a:bodyPr/>
                    <a:lstStyle/>
                    <a:p>
                      <a:pPr algn="ctr">
                        <a:lnSpc>
                          <a:spcPct val="107000"/>
                        </a:lnSpc>
                        <a:spcBef>
                          <a:spcPts val="600"/>
                        </a:spcBef>
                        <a:spcAft>
                          <a:spcPts val="600"/>
                        </a:spcAft>
                        <a:buNone/>
                      </a:pPr>
                      <a:r>
                        <a:rPr lang="en-GB" sz="1200" kern="1200">
                          <a:solidFill>
                            <a:srgbClr val="000000"/>
                          </a:solidFill>
                          <a:effectLst/>
                          <a:latin typeface="Aptos" panose="020B0004020202020204" pitchFamily="34" charset="0"/>
                          <a:ea typeface="Times New Roman" panose="02020603050405020304" pitchFamily="18" charset="0"/>
                          <a:cs typeface="Arial" panose="020B0604020202020204" pitchFamily="34" charset="0"/>
                        </a:rPr>
                        <a:t>Navigating priorities and goals, and how to set direction and deliver through others</a:t>
                      </a:r>
                      <a:endParaRPr lang="en-GB" sz="1200" kern="100">
                        <a:effectLst/>
                        <a:latin typeface="Aptos" panose="020B0004020202020204" pitchFamily="34" charset="0"/>
                        <a:ea typeface="Aptos" panose="020B0004020202020204" pitchFamily="34" charset="0"/>
                        <a:cs typeface="Arial" panose="020B0604020202020204" pitchFamily="34" charset="0"/>
                      </a:endParaRPr>
                    </a:p>
                  </a:txBody>
                  <a:tcPr marL="65434" marR="65434" marT="0" marB="0" anchor="ctr">
                    <a:lnL w="76200" cap="flat" cmpd="sng" algn="ctr">
                      <a:solidFill>
                        <a:srgbClr val="FFFFFF"/>
                      </a:solidFill>
                      <a:prstDash val="solid"/>
                      <a:round/>
                      <a:headEnd type="none" w="med" len="med"/>
                      <a:tailEnd type="none" w="med" len="med"/>
                    </a:lnL>
                    <a:lnR w="76200" cap="flat" cmpd="sng" algn="ctr">
                      <a:solidFill>
                        <a:srgbClr val="FFFFFF"/>
                      </a:solidFill>
                      <a:prstDash val="solid"/>
                      <a:round/>
                      <a:headEnd type="none" w="med" len="med"/>
                      <a:tailEnd type="none" w="med" len="med"/>
                    </a:lnR>
                    <a:lnT>
                      <a:noFill/>
                    </a:lnT>
                    <a:lnB w="76200" cap="flat" cmpd="sng" algn="ctr">
                      <a:solidFill>
                        <a:srgbClr val="FFFFFF"/>
                      </a:solidFill>
                      <a:prstDash val="solid"/>
                      <a:round/>
                      <a:headEnd type="none" w="med" len="med"/>
                      <a:tailEnd type="none" w="med" len="med"/>
                    </a:lnB>
                    <a:solidFill>
                      <a:srgbClr val="A9E5C7"/>
                    </a:solidFill>
                  </a:tcPr>
                </a:tc>
                <a:tc>
                  <a:txBody>
                    <a:bodyPr/>
                    <a:lstStyle/>
                    <a:p>
                      <a:pPr algn="ctr">
                        <a:lnSpc>
                          <a:spcPct val="107000"/>
                        </a:lnSpc>
                        <a:spcBef>
                          <a:spcPts val="600"/>
                        </a:spcBef>
                        <a:spcAft>
                          <a:spcPts val="600"/>
                        </a:spcAft>
                        <a:buNone/>
                      </a:pPr>
                      <a:r>
                        <a:rPr lang="en-GB" sz="1200" kern="1200">
                          <a:solidFill>
                            <a:srgbClr val="000000"/>
                          </a:solidFill>
                          <a:effectLst/>
                          <a:latin typeface="Aptos" panose="020B0004020202020204" pitchFamily="34" charset="0"/>
                          <a:ea typeface="Times New Roman" panose="02020603050405020304" pitchFamily="18" charset="0"/>
                          <a:cs typeface="Arial" panose="020B0604020202020204" pitchFamily="34" charset="0"/>
                        </a:rPr>
                        <a:t>Understanding how to lead inclusively in today’s context</a:t>
                      </a:r>
                      <a:endParaRPr lang="en-GB" sz="1200" kern="100">
                        <a:effectLst/>
                        <a:latin typeface="Aptos" panose="020B0004020202020204" pitchFamily="34" charset="0"/>
                        <a:ea typeface="Aptos" panose="020B0004020202020204" pitchFamily="34" charset="0"/>
                        <a:cs typeface="Arial" panose="020B0604020202020204" pitchFamily="34" charset="0"/>
                      </a:endParaRPr>
                    </a:p>
                  </a:txBody>
                  <a:tcPr marL="65434" marR="65434" marT="0" marB="0" anchor="ctr">
                    <a:lnL w="76200" cap="flat" cmpd="sng" algn="ctr">
                      <a:solidFill>
                        <a:srgbClr val="FFFFFF"/>
                      </a:solidFill>
                      <a:prstDash val="solid"/>
                      <a:round/>
                      <a:headEnd type="none" w="med" len="med"/>
                      <a:tailEnd type="none" w="med" len="med"/>
                    </a:lnL>
                    <a:lnR w="76200" cap="flat" cmpd="sng" algn="ctr">
                      <a:solidFill>
                        <a:srgbClr val="FFFFFF"/>
                      </a:solidFill>
                      <a:prstDash val="solid"/>
                      <a:round/>
                      <a:headEnd type="none" w="med" len="med"/>
                      <a:tailEnd type="none" w="med" len="med"/>
                    </a:lnR>
                    <a:lnT>
                      <a:noFill/>
                    </a:lnT>
                    <a:lnB w="76200" cap="flat" cmpd="sng" algn="ctr">
                      <a:solidFill>
                        <a:srgbClr val="FFFFFF"/>
                      </a:solidFill>
                      <a:prstDash val="solid"/>
                      <a:round/>
                      <a:headEnd type="none" w="med" len="med"/>
                      <a:tailEnd type="none" w="med" len="med"/>
                    </a:lnB>
                    <a:solidFill>
                      <a:srgbClr val="FFF0A3"/>
                    </a:solidFill>
                  </a:tcPr>
                </a:tc>
                <a:tc>
                  <a:txBody>
                    <a:bodyPr/>
                    <a:lstStyle/>
                    <a:p>
                      <a:pPr algn="ctr">
                        <a:lnSpc>
                          <a:spcPct val="107000"/>
                        </a:lnSpc>
                        <a:spcBef>
                          <a:spcPts val="600"/>
                        </a:spcBef>
                        <a:spcAft>
                          <a:spcPts val="600"/>
                        </a:spcAft>
                        <a:buNone/>
                      </a:pPr>
                      <a:r>
                        <a:rPr lang="en-GB" sz="1200" kern="1200">
                          <a:solidFill>
                            <a:srgbClr val="000000"/>
                          </a:solidFill>
                          <a:effectLst/>
                          <a:latin typeface="Aptos" panose="020B0004020202020204" pitchFamily="34" charset="0"/>
                          <a:ea typeface="Times New Roman" panose="02020603050405020304" pitchFamily="18" charset="0"/>
                          <a:cs typeface="Arial" panose="020B0604020202020204" pitchFamily="34" charset="0"/>
                        </a:rPr>
                        <a:t>Reflecting on your impact,  celebrating your leadership journey and how you will lead going forward</a:t>
                      </a:r>
                      <a:endParaRPr lang="en-GB" sz="1200" kern="100">
                        <a:effectLst/>
                        <a:latin typeface="Aptos" panose="020B0004020202020204" pitchFamily="34" charset="0"/>
                        <a:ea typeface="Aptos" panose="020B0004020202020204" pitchFamily="34" charset="0"/>
                        <a:cs typeface="Arial" panose="020B0604020202020204" pitchFamily="34" charset="0"/>
                      </a:endParaRPr>
                    </a:p>
                  </a:txBody>
                  <a:tcPr marL="65434" marR="65434" marT="0" marB="0" anchor="ctr">
                    <a:lnL w="76200" cap="flat" cmpd="sng" algn="ctr">
                      <a:solidFill>
                        <a:srgbClr val="FFFFFF"/>
                      </a:solidFill>
                      <a:prstDash val="solid"/>
                      <a:round/>
                      <a:headEnd type="none" w="med" len="med"/>
                      <a:tailEnd type="none" w="med" len="med"/>
                    </a:lnL>
                    <a:lnR>
                      <a:noFill/>
                    </a:lnR>
                    <a:lnT>
                      <a:noFill/>
                    </a:lnT>
                    <a:lnB w="76200" cap="flat" cmpd="sng" algn="ctr">
                      <a:solidFill>
                        <a:srgbClr val="FFFFFF"/>
                      </a:solidFill>
                      <a:prstDash val="solid"/>
                      <a:round/>
                      <a:headEnd type="none" w="med" len="med"/>
                      <a:tailEnd type="none" w="med" len="med"/>
                    </a:lnB>
                    <a:solidFill>
                      <a:srgbClr val="A9E5C7"/>
                    </a:solidFill>
                  </a:tcPr>
                </a:tc>
                <a:extLst>
                  <a:ext uri="{0D108BD9-81ED-4DB2-BD59-A6C34878D82A}">
                    <a16:rowId xmlns:a16="http://schemas.microsoft.com/office/drawing/2014/main" val="20151058"/>
                  </a:ext>
                </a:extLst>
              </a:tr>
              <a:tr h="245781">
                <a:tc>
                  <a:txBody>
                    <a:bodyPr/>
                    <a:lstStyle/>
                    <a:p>
                      <a:pPr algn="ctr">
                        <a:lnSpc>
                          <a:spcPct val="107000"/>
                        </a:lnSpc>
                        <a:spcBef>
                          <a:spcPts val="600"/>
                        </a:spcBef>
                        <a:spcAft>
                          <a:spcPts val="600"/>
                        </a:spcAft>
                        <a:buNone/>
                      </a:pPr>
                      <a:r>
                        <a:rPr lang="en-GB" sz="1200" kern="100">
                          <a:effectLst/>
                          <a:latin typeface="Aptos" panose="020B0004020202020204" pitchFamily="34" charset="0"/>
                          <a:ea typeface="Aptos" panose="020B0004020202020204" pitchFamily="34" charset="0"/>
                          <a:cs typeface="Arial" panose="020B0604020202020204" pitchFamily="34" charset="0"/>
                        </a:rPr>
                        <a:t> </a:t>
                      </a:r>
                    </a:p>
                  </a:txBody>
                  <a:tcPr marL="65434" marR="65434" marT="0" marB="0" anchor="ctr">
                    <a:lnL>
                      <a:noFill/>
                    </a:lnL>
                    <a:lnR w="76200" cap="flat" cmpd="sng" algn="ctr">
                      <a:solidFill>
                        <a:srgbClr val="FFFFFF"/>
                      </a:solidFill>
                      <a:prstDash val="solid"/>
                      <a:round/>
                      <a:headEnd type="none" w="med" len="med"/>
                      <a:tailEnd type="none" w="med" len="med"/>
                    </a:lnR>
                    <a:lnT w="76200" cap="flat" cmpd="sng" algn="ctr">
                      <a:solidFill>
                        <a:srgbClr val="FFFFFF"/>
                      </a:solidFill>
                      <a:prstDash val="solid"/>
                      <a:round/>
                      <a:headEnd type="none" w="med" len="med"/>
                      <a:tailEnd type="none" w="med" len="med"/>
                    </a:lnT>
                    <a:lnB>
                      <a:noFill/>
                    </a:lnB>
                    <a:noFill/>
                  </a:tcPr>
                </a:tc>
                <a:tc>
                  <a:txBody>
                    <a:bodyPr/>
                    <a:lstStyle/>
                    <a:p>
                      <a:pPr algn="ctr">
                        <a:lnSpc>
                          <a:spcPct val="107000"/>
                        </a:lnSpc>
                        <a:spcBef>
                          <a:spcPts val="600"/>
                        </a:spcBef>
                        <a:spcAft>
                          <a:spcPts val="600"/>
                        </a:spcAft>
                        <a:buNone/>
                      </a:pPr>
                      <a:r>
                        <a:rPr lang="en-GB" sz="1200" b="1" kern="1200">
                          <a:solidFill>
                            <a:srgbClr val="000000"/>
                          </a:solidFill>
                          <a:effectLst/>
                          <a:latin typeface="Aptos" panose="020B0004020202020204" pitchFamily="34" charset="0"/>
                          <a:ea typeface="Times New Roman" panose="02020603050405020304" pitchFamily="18" charset="0"/>
                          <a:cs typeface="Arial" panose="020B0604020202020204" pitchFamily="34" charset="0"/>
                        </a:rPr>
                        <a:t>Day 2</a:t>
                      </a:r>
                      <a:endParaRPr lang="en-GB" sz="1200" kern="100">
                        <a:effectLst/>
                        <a:latin typeface="Aptos" panose="020B0004020202020204" pitchFamily="34" charset="0"/>
                        <a:ea typeface="Aptos" panose="020B0004020202020204" pitchFamily="34" charset="0"/>
                        <a:cs typeface="Arial" panose="020B0604020202020204" pitchFamily="34" charset="0"/>
                      </a:endParaRPr>
                    </a:p>
                  </a:txBody>
                  <a:tcPr marL="65434" marR="65434" marT="0" marB="0" anchor="ctr">
                    <a:lnL w="76200" cap="flat" cmpd="sng" algn="ctr">
                      <a:solidFill>
                        <a:srgbClr val="FFFFFF"/>
                      </a:solidFill>
                      <a:prstDash val="solid"/>
                      <a:round/>
                      <a:headEnd type="none" w="med" len="med"/>
                      <a:tailEnd type="none" w="med" len="med"/>
                    </a:lnL>
                    <a:lnR w="76200" cap="flat" cmpd="sng" algn="ctr">
                      <a:solidFill>
                        <a:srgbClr val="FFFFFF"/>
                      </a:solidFill>
                      <a:prstDash val="solid"/>
                      <a:round/>
                      <a:headEnd type="none" w="med" len="med"/>
                      <a:tailEnd type="none" w="med" len="med"/>
                    </a:lnR>
                    <a:lnT w="76200" cap="flat" cmpd="sng" algn="ctr">
                      <a:solidFill>
                        <a:srgbClr val="FFFFFF"/>
                      </a:solidFill>
                      <a:prstDash val="solid"/>
                      <a:round/>
                      <a:headEnd type="none" w="med" len="med"/>
                      <a:tailEnd type="none" w="med" len="med"/>
                    </a:lnT>
                    <a:lnB>
                      <a:noFill/>
                    </a:lnB>
                    <a:solidFill>
                      <a:srgbClr val="02E0CA"/>
                    </a:solidFill>
                  </a:tcPr>
                </a:tc>
                <a:tc>
                  <a:txBody>
                    <a:bodyPr/>
                    <a:lstStyle/>
                    <a:p>
                      <a:pPr algn="ctr">
                        <a:lnSpc>
                          <a:spcPct val="107000"/>
                        </a:lnSpc>
                        <a:spcBef>
                          <a:spcPts val="600"/>
                        </a:spcBef>
                        <a:spcAft>
                          <a:spcPts val="600"/>
                        </a:spcAft>
                        <a:buNone/>
                      </a:pPr>
                      <a:r>
                        <a:rPr lang="en-GB" sz="1200" b="1" kern="1200">
                          <a:solidFill>
                            <a:srgbClr val="000000"/>
                          </a:solidFill>
                          <a:effectLst/>
                          <a:latin typeface="Aptos" panose="020B0004020202020204" pitchFamily="34" charset="0"/>
                          <a:ea typeface="Times New Roman" panose="02020603050405020304" pitchFamily="18" charset="0"/>
                          <a:cs typeface="Arial" panose="020B0604020202020204" pitchFamily="34" charset="0"/>
                        </a:rPr>
                        <a:t>Day 2</a:t>
                      </a:r>
                      <a:endParaRPr lang="en-GB" sz="1200" kern="100">
                        <a:effectLst/>
                        <a:latin typeface="Aptos" panose="020B0004020202020204" pitchFamily="34" charset="0"/>
                        <a:ea typeface="Aptos" panose="020B0004020202020204" pitchFamily="34" charset="0"/>
                        <a:cs typeface="Arial" panose="020B0604020202020204" pitchFamily="34" charset="0"/>
                      </a:endParaRPr>
                    </a:p>
                  </a:txBody>
                  <a:tcPr marL="65434" marR="65434" marT="0" marB="0" anchor="ctr">
                    <a:lnL w="76200" cap="flat" cmpd="sng" algn="ctr">
                      <a:solidFill>
                        <a:srgbClr val="FFFFFF"/>
                      </a:solidFill>
                      <a:prstDash val="solid"/>
                      <a:round/>
                      <a:headEnd type="none" w="med" len="med"/>
                      <a:tailEnd type="none" w="med" len="med"/>
                    </a:lnL>
                    <a:lnR w="76200" cap="flat" cmpd="sng" algn="ctr">
                      <a:solidFill>
                        <a:srgbClr val="FFFFFF"/>
                      </a:solidFill>
                      <a:prstDash val="solid"/>
                      <a:round/>
                      <a:headEnd type="none" w="med" len="med"/>
                      <a:tailEnd type="none" w="med" len="med"/>
                    </a:lnR>
                    <a:lnT w="76200" cap="flat" cmpd="sng" algn="ctr">
                      <a:solidFill>
                        <a:srgbClr val="FFFFFF"/>
                      </a:solidFill>
                      <a:prstDash val="solid"/>
                      <a:round/>
                      <a:headEnd type="none" w="med" len="med"/>
                      <a:tailEnd type="none" w="med" len="med"/>
                    </a:lnT>
                    <a:lnB>
                      <a:noFill/>
                    </a:lnB>
                    <a:solidFill>
                      <a:srgbClr val="02E0CA"/>
                    </a:solidFill>
                  </a:tcPr>
                </a:tc>
                <a:tc>
                  <a:txBody>
                    <a:bodyPr/>
                    <a:lstStyle/>
                    <a:p>
                      <a:pPr algn="ctr">
                        <a:lnSpc>
                          <a:spcPct val="107000"/>
                        </a:lnSpc>
                        <a:spcBef>
                          <a:spcPts val="600"/>
                        </a:spcBef>
                        <a:spcAft>
                          <a:spcPts val="600"/>
                        </a:spcAft>
                        <a:buNone/>
                      </a:pPr>
                      <a:r>
                        <a:rPr lang="en-GB" sz="1200" b="1" kern="1200">
                          <a:solidFill>
                            <a:srgbClr val="000000"/>
                          </a:solidFill>
                          <a:effectLst/>
                          <a:latin typeface="Aptos" panose="020B0004020202020204" pitchFamily="34" charset="0"/>
                          <a:ea typeface="Times New Roman" panose="02020603050405020304" pitchFamily="18" charset="0"/>
                          <a:cs typeface="Arial" panose="020B0604020202020204" pitchFamily="34" charset="0"/>
                        </a:rPr>
                        <a:t>Day 2</a:t>
                      </a:r>
                      <a:endParaRPr lang="en-GB" sz="1200" kern="100">
                        <a:effectLst/>
                        <a:latin typeface="Aptos" panose="020B0004020202020204" pitchFamily="34" charset="0"/>
                        <a:ea typeface="Aptos" panose="020B0004020202020204" pitchFamily="34" charset="0"/>
                        <a:cs typeface="Arial" panose="020B0604020202020204" pitchFamily="34" charset="0"/>
                      </a:endParaRPr>
                    </a:p>
                  </a:txBody>
                  <a:tcPr marL="65434" marR="65434" marT="0" marB="0" anchor="ctr">
                    <a:lnL w="76200" cap="flat" cmpd="sng" algn="ctr">
                      <a:solidFill>
                        <a:srgbClr val="FFFFFF"/>
                      </a:solidFill>
                      <a:prstDash val="solid"/>
                      <a:round/>
                      <a:headEnd type="none" w="med" len="med"/>
                      <a:tailEnd type="none" w="med" len="med"/>
                    </a:lnL>
                    <a:lnR w="76200" cap="flat" cmpd="sng" algn="ctr">
                      <a:solidFill>
                        <a:srgbClr val="FFFFFF"/>
                      </a:solidFill>
                      <a:prstDash val="solid"/>
                      <a:round/>
                      <a:headEnd type="none" w="med" len="med"/>
                      <a:tailEnd type="none" w="med" len="med"/>
                    </a:lnR>
                    <a:lnT w="76200" cap="flat" cmpd="sng" algn="ctr">
                      <a:solidFill>
                        <a:srgbClr val="FFFFFF"/>
                      </a:solidFill>
                      <a:prstDash val="solid"/>
                      <a:round/>
                      <a:headEnd type="none" w="med" len="med"/>
                      <a:tailEnd type="none" w="med" len="med"/>
                    </a:lnT>
                    <a:lnB>
                      <a:noFill/>
                    </a:lnB>
                    <a:solidFill>
                      <a:srgbClr val="02E0CA"/>
                    </a:solidFill>
                  </a:tcPr>
                </a:tc>
                <a:tc>
                  <a:txBody>
                    <a:bodyPr/>
                    <a:lstStyle/>
                    <a:p>
                      <a:pPr algn="ctr">
                        <a:lnSpc>
                          <a:spcPct val="107000"/>
                        </a:lnSpc>
                        <a:spcBef>
                          <a:spcPts val="600"/>
                        </a:spcBef>
                        <a:spcAft>
                          <a:spcPts val="600"/>
                        </a:spcAft>
                        <a:buNone/>
                      </a:pPr>
                      <a:r>
                        <a:rPr lang="en-GB" sz="1200" b="1" kern="1200">
                          <a:solidFill>
                            <a:srgbClr val="000000"/>
                          </a:solidFill>
                          <a:effectLst/>
                          <a:latin typeface="Aptos" panose="020B0004020202020204" pitchFamily="34" charset="0"/>
                          <a:ea typeface="Times New Roman" panose="02020603050405020304" pitchFamily="18" charset="0"/>
                          <a:cs typeface="Arial" panose="020B0604020202020204" pitchFamily="34" charset="0"/>
                        </a:rPr>
                        <a:t>Day 2</a:t>
                      </a:r>
                      <a:endParaRPr lang="en-GB" sz="1200" kern="100">
                        <a:effectLst/>
                        <a:latin typeface="Aptos" panose="020B0004020202020204" pitchFamily="34" charset="0"/>
                        <a:ea typeface="Aptos" panose="020B0004020202020204" pitchFamily="34" charset="0"/>
                        <a:cs typeface="Arial" panose="020B0604020202020204" pitchFamily="34" charset="0"/>
                      </a:endParaRPr>
                    </a:p>
                  </a:txBody>
                  <a:tcPr marL="65434" marR="65434" marT="0" marB="0" anchor="ctr">
                    <a:lnL w="76200" cap="flat" cmpd="sng" algn="ctr">
                      <a:solidFill>
                        <a:srgbClr val="FFFFFF"/>
                      </a:solidFill>
                      <a:prstDash val="solid"/>
                      <a:round/>
                      <a:headEnd type="none" w="med" len="med"/>
                      <a:tailEnd type="none" w="med" len="med"/>
                    </a:lnL>
                    <a:lnR w="76200" cap="flat" cmpd="sng" algn="ctr">
                      <a:solidFill>
                        <a:srgbClr val="FFFFFF"/>
                      </a:solidFill>
                      <a:prstDash val="solid"/>
                      <a:round/>
                      <a:headEnd type="none" w="med" len="med"/>
                      <a:tailEnd type="none" w="med" len="med"/>
                    </a:lnR>
                    <a:lnT w="76200" cap="flat" cmpd="sng" algn="ctr">
                      <a:solidFill>
                        <a:srgbClr val="FFFFFF"/>
                      </a:solidFill>
                      <a:prstDash val="solid"/>
                      <a:round/>
                      <a:headEnd type="none" w="med" len="med"/>
                      <a:tailEnd type="none" w="med" len="med"/>
                    </a:lnT>
                    <a:lnB>
                      <a:noFill/>
                    </a:lnB>
                    <a:solidFill>
                      <a:srgbClr val="02E0CA"/>
                    </a:solidFill>
                  </a:tcPr>
                </a:tc>
                <a:tc>
                  <a:txBody>
                    <a:bodyPr/>
                    <a:lstStyle/>
                    <a:p>
                      <a:pPr algn="ctr">
                        <a:lnSpc>
                          <a:spcPct val="107000"/>
                        </a:lnSpc>
                        <a:spcBef>
                          <a:spcPts val="600"/>
                        </a:spcBef>
                        <a:spcAft>
                          <a:spcPts val="600"/>
                        </a:spcAft>
                        <a:buNone/>
                      </a:pPr>
                      <a:r>
                        <a:rPr lang="en-GB" sz="1200" kern="100">
                          <a:effectLst/>
                          <a:latin typeface="Aptos" panose="020B0004020202020204" pitchFamily="34" charset="0"/>
                          <a:ea typeface="Aptos" panose="020B0004020202020204" pitchFamily="34" charset="0"/>
                          <a:cs typeface="Arial" panose="020B0604020202020204" pitchFamily="34" charset="0"/>
                        </a:rPr>
                        <a:t> </a:t>
                      </a:r>
                    </a:p>
                  </a:txBody>
                  <a:tcPr marL="65434" marR="65434" marT="0" marB="0" anchor="ctr">
                    <a:lnL w="76200" cap="flat" cmpd="sng" algn="ctr">
                      <a:solidFill>
                        <a:srgbClr val="FFFFFF"/>
                      </a:solidFill>
                      <a:prstDash val="solid"/>
                      <a:round/>
                      <a:headEnd type="none" w="med" len="med"/>
                      <a:tailEnd type="none" w="med" len="med"/>
                    </a:lnL>
                    <a:lnR>
                      <a:noFill/>
                    </a:lnR>
                    <a:lnT w="76200" cap="flat" cmpd="sng" algn="ctr">
                      <a:solidFill>
                        <a:srgbClr val="FFFFFF"/>
                      </a:solidFill>
                      <a:prstDash val="solid"/>
                      <a:round/>
                      <a:headEnd type="none" w="med" len="med"/>
                      <a:tailEnd type="none" w="med" len="med"/>
                    </a:lnT>
                    <a:lnB>
                      <a:noFill/>
                    </a:lnB>
                    <a:noFill/>
                  </a:tcPr>
                </a:tc>
                <a:extLst>
                  <a:ext uri="{0D108BD9-81ED-4DB2-BD59-A6C34878D82A}">
                    <a16:rowId xmlns:a16="http://schemas.microsoft.com/office/drawing/2014/main" val="173512151"/>
                  </a:ext>
                </a:extLst>
              </a:tr>
              <a:tr h="1115879">
                <a:tc>
                  <a:txBody>
                    <a:bodyPr/>
                    <a:lstStyle/>
                    <a:p>
                      <a:pPr algn="ctr">
                        <a:lnSpc>
                          <a:spcPct val="107000"/>
                        </a:lnSpc>
                        <a:spcBef>
                          <a:spcPts val="600"/>
                        </a:spcBef>
                        <a:spcAft>
                          <a:spcPts val="600"/>
                        </a:spcAft>
                        <a:buNone/>
                      </a:pPr>
                      <a:r>
                        <a:rPr lang="en-GB" sz="1200" kern="100">
                          <a:effectLst/>
                          <a:latin typeface="Aptos" panose="020B0004020202020204" pitchFamily="34" charset="0"/>
                          <a:ea typeface="Aptos" panose="020B0004020202020204" pitchFamily="34" charset="0"/>
                          <a:cs typeface="Arial" panose="020B0604020202020204" pitchFamily="34" charset="0"/>
                        </a:rPr>
                        <a:t> </a:t>
                      </a:r>
                    </a:p>
                  </a:txBody>
                  <a:tcPr marL="65434" marR="65434" marT="0" marB="0" anchor="ctr">
                    <a:lnL>
                      <a:noFill/>
                    </a:lnL>
                    <a:lnR w="76200" cap="flat" cmpd="sng" algn="ctr">
                      <a:solidFill>
                        <a:srgbClr val="FFFFFF"/>
                      </a:solidFill>
                      <a:prstDash val="solid"/>
                      <a:round/>
                      <a:headEnd type="none" w="med" len="med"/>
                      <a:tailEnd type="none" w="med" len="med"/>
                    </a:lnR>
                    <a:lnT>
                      <a:noFill/>
                    </a:lnT>
                    <a:lnB>
                      <a:noFill/>
                    </a:lnB>
                    <a:noFill/>
                  </a:tcPr>
                </a:tc>
                <a:tc>
                  <a:txBody>
                    <a:bodyPr/>
                    <a:lstStyle/>
                    <a:p>
                      <a:pPr algn="ctr">
                        <a:lnSpc>
                          <a:spcPct val="107000"/>
                        </a:lnSpc>
                        <a:spcBef>
                          <a:spcPts val="600"/>
                        </a:spcBef>
                        <a:spcAft>
                          <a:spcPts val="600"/>
                        </a:spcAft>
                        <a:buNone/>
                      </a:pPr>
                      <a:r>
                        <a:rPr lang="en-GB" sz="1200" kern="1200">
                          <a:solidFill>
                            <a:srgbClr val="000000"/>
                          </a:solidFill>
                          <a:effectLst/>
                          <a:latin typeface="Aptos" panose="020B0004020202020204" pitchFamily="34" charset="0"/>
                          <a:ea typeface="Times New Roman" panose="02020603050405020304" pitchFamily="18" charset="0"/>
                          <a:cs typeface="Arial" panose="020B0604020202020204" pitchFamily="34" charset="0"/>
                        </a:rPr>
                        <a:t>Understanding the impact you have as a leader and where you are heading</a:t>
                      </a:r>
                      <a:endParaRPr lang="en-GB" sz="1200" kern="100">
                        <a:effectLst/>
                        <a:latin typeface="Aptos" panose="020B0004020202020204" pitchFamily="34" charset="0"/>
                        <a:ea typeface="Aptos" panose="020B0004020202020204" pitchFamily="34" charset="0"/>
                        <a:cs typeface="Arial" panose="020B0604020202020204" pitchFamily="34" charset="0"/>
                      </a:endParaRPr>
                    </a:p>
                  </a:txBody>
                  <a:tcPr marL="65434" marR="65434" marT="0" marB="0" anchor="ctr">
                    <a:lnL w="76200" cap="flat" cmpd="sng" algn="ctr">
                      <a:solidFill>
                        <a:srgbClr val="FFFFFF"/>
                      </a:solidFill>
                      <a:prstDash val="solid"/>
                      <a:round/>
                      <a:headEnd type="none" w="med" len="med"/>
                      <a:tailEnd type="none" w="med" len="med"/>
                    </a:lnL>
                    <a:lnR w="76200" cap="flat" cmpd="sng" algn="ctr">
                      <a:solidFill>
                        <a:srgbClr val="FFFFFF"/>
                      </a:solidFill>
                      <a:prstDash val="solid"/>
                      <a:round/>
                      <a:headEnd type="none" w="med" len="med"/>
                      <a:tailEnd type="none" w="med" len="med"/>
                    </a:lnR>
                    <a:lnT>
                      <a:noFill/>
                    </a:lnT>
                    <a:lnB w="76200" cap="flat" cmpd="sng" algn="ctr">
                      <a:solidFill>
                        <a:srgbClr val="FFFFFF"/>
                      </a:solidFill>
                      <a:prstDash val="solid"/>
                      <a:round/>
                      <a:headEnd type="none" w="med" len="med"/>
                      <a:tailEnd type="none" w="med" len="med"/>
                    </a:lnB>
                    <a:solidFill>
                      <a:srgbClr val="86FEF3"/>
                    </a:solidFill>
                  </a:tcPr>
                </a:tc>
                <a:tc>
                  <a:txBody>
                    <a:bodyPr/>
                    <a:lstStyle/>
                    <a:p>
                      <a:pPr algn="ctr">
                        <a:lnSpc>
                          <a:spcPct val="107000"/>
                        </a:lnSpc>
                        <a:spcBef>
                          <a:spcPts val="600"/>
                        </a:spcBef>
                        <a:spcAft>
                          <a:spcPts val="600"/>
                        </a:spcAft>
                        <a:buNone/>
                      </a:pPr>
                      <a:r>
                        <a:rPr lang="en-GB" sz="1200" kern="1200">
                          <a:solidFill>
                            <a:srgbClr val="000000"/>
                          </a:solidFill>
                          <a:effectLst/>
                          <a:latin typeface="Aptos" panose="020B0004020202020204" pitchFamily="34" charset="0"/>
                          <a:ea typeface="Times New Roman" panose="02020603050405020304" pitchFamily="18" charset="0"/>
                          <a:cs typeface="Arial" panose="020B0604020202020204" pitchFamily="34" charset="0"/>
                        </a:rPr>
                        <a:t>Developing your presence and impact, and how to communicate and respond effectively in different situations</a:t>
                      </a:r>
                      <a:endParaRPr lang="en-GB" sz="1200" kern="100">
                        <a:effectLst/>
                        <a:latin typeface="Aptos" panose="020B0004020202020204" pitchFamily="34" charset="0"/>
                        <a:ea typeface="Aptos" panose="020B0004020202020204" pitchFamily="34" charset="0"/>
                        <a:cs typeface="Arial" panose="020B0604020202020204" pitchFamily="34" charset="0"/>
                      </a:endParaRPr>
                    </a:p>
                  </a:txBody>
                  <a:tcPr marL="65434" marR="65434" marT="0" marB="0" anchor="ctr">
                    <a:lnL w="76200" cap="flat" cmpd="sng" algn="ctr">
                      <a:solidFill>
                        <a:srgbClr val="FFFFFF"/>
                      </a:solidFill>
                      <a:prstDash val="solid"/>
                      <a:round/>
                      <a:headEnd type="none" w="med" len="med"/>
                      <a:tailEnd type="none" w="med" len="med"/>
                    </a:lnL>
                    <a:lnR w="76200" cap="flat" cmpd="sng" algn="ctr">
                      <a:solidFill>
                        <a:srgbClr val="FFFFFF"/>
                      </a:solidFill>
                      <a:prstDash val="solid"/>
                      <a:round/>
                      <a:headEnd type="none" w="med" len="med"/>
                      <a:tailEnd type="none" w="med" len="med"/>
                    </a:lnR>
                    <a:lnT>
                      <a:noFill/>
                    </a:lnT>
                    <a:lnB w="76200" cap="flat" cmpd="sng" algn="ctr">
                      <a:solidFill>
                        <a:srgbClr val="FFFFFF"/>
                      </a:solidFill>
                      <a:prstDash val="solid"/>
                      <a:round/>
                      <a:headEnd type="none" w="med" len="med"/>
                      <a:tailEnd type="none" w="med" len="med"/>
                    </a:lnB>
                    <a:solidFill>
                      <a:srgbClr val="86FEF3"/>
                    </a:solidFill>
                  </a:tcPr>
                </a:tc>
                <a:tc>
                  <a:txBody>
                    <a:bodyPr/>
                    <a:lstStyle/>
                    <a:p>
                      <a:pPr algn="ctr">
                        <a:lnSpc>
                          <a:spcPct val="107000"/>
                        </a:lnSpc>
                        <a:spcBef>
                          <a:spcPts val="600"/>
                        </a:spcBef>
                        <a:spcAft>
                          <a:spcPts val="600"/>
                        </a:spcAft>
                        <a:buNone/>
                      </a:pPr>
                      <a:r>
                        <a:rPr lang="en-GB" sz="1200" kern="1200">
                          <a:solidFill>
                            <a:srgbClr val="000000"/>
                          </a:solidFill>
                          <a:effectLst/>
                          <a:latin typeface="Aptos" panose="020B0004020202020204" pitchFamily="34" charset="0"/>
                          <a:ea typeface="Times New Roman" panose="02020603050405020304" pitchFamily="18" charset="0"/>
                          <a:cs typeface="Arial" panose="020B0604020202020204" pitchFamily="34" charset="0"/>
                        </a:rPr>
                        <a:t>Exploring personal ambition, and how to use coaching to support others to succeed</a:t>
                      </a:r>
                      <a:endParaRPr lang="en-GB" sz="1200" kern="100">
                        <a:effectLst/>
                        <a:latin typeface="Aptos" panose="020B0004020202020204" pitchFamily="34" charset="0"/>
                        <a:ea typeface="Aptos" panose="020B0004020202020204" pitchFamily="34" charset="0"/>
                        <a:cs typeface="Arial" panose="020B0604020202020204" pitchFamily="34" charset="0"/>
                      </a:endParaRPr>
                    </a:p>
                  </a:txBody>
                  <a:tcPr marL="65434" marR="65434" marT="0" marB="0" anchor="ctr">
                    <a:lnL w="76200" cap="flat" cmpd="sng" algn="ctr">
                      <a:solidFill>
                        <a:srgbClr val="FFFFFF"/>
                      </a:solidFill>
                      <a:prstDash val="solid"/>
                      <a:round/>
                      <a:headEnd type="none" w="med" len="med"/>
                      <a:tailEnd type="none" w="med" len="med"/>
                    </a:lnL>
                    <a:lnR w="76200" cap="flat" cmpd="sng" algn="ctr">
                      <a:solidFill>
                        <a:srgbClr val="FFFFFF"/>
                      </a:solidFill>
                      <a:prstDash val="solid"/>
                      <a:round/>
                      <a:headEnd type="none" w="med" len="med"/>
                      <a:tailEnd type="none" w="med" len="med"/>
                    </a:lnR>
                    <a:lnT>
                      <a:noFill/>
                    </a:lnT>
                    <a:lnB w="76200" cap="flat" cmpd="sng" algn="ctr">
                      <a:solidFill>
                        <a:srgbClr val="FFFFFF"/>
                      </a:solidFill>
                      <a:prstDash val="solid"/>
                      <a:round/>
                      <a:headEnd type="none" w="med" len="med"/>
                      <a:tailEnd type="none" w="med" len="med"/>
                    </a:lnB>
                    <a:solidFill>
                      <a:srgbClr val="86FEF3"/>
                    </a:solidFill>
                  </a:tcPr>
                </a:tc>
                <a:tc>
                  <a:txBody>
                    <a:bodyPr/>
                    <a:lstStyle/>
                    <a:p>
                      <a:pPr algn="ctr">
                        <a:lnSpc>
                          <a:spcPct val="107000"/>
                        </a:lnSpc>
                        <a:spcBef>
                          <a:spcPts val="600"/>
                        </a:spcBef>
                        <a:spcAft>
                          <a:spcPts val="600"/>
                        </a:spcAft>
                        <a:buNone/>
                      </a:pPr>
                      <a:r>
                        <a:rPr lang="en-GB" sz="1200" kern="100">
                          <a:effectLst/>
                          <a:latin typeface="Aptos" panose="020B0004020202020204" pitchFamily="34" charset="0"/>
                          <a:ea typeface="Aptos" panose="020B0004020202020204" pitchFamily="34" charset="0"/>
                          <a:cs typeface="Arial" panose="020B0604020202020204" pitchFamily="34" charset="0"/>
                        </a:rPr>
                        <a:t> </a:t>
                      </a:r>
                    </a:p>
                  </a:txBody>
                  <a:tcPr marL="65434" marR="65434" marT="0" marB="0" anchor="ctr">
                    <a:lnL w="76200" cap="flat" cmpd="sng" algn="ctr">
                      <a:solidFill>
                        <a:srgbClr val="FFFFFF"/>
                      </a:solidFill>
                      <a:prstDash val="solid"/>
                      <a:round/>
                      <a:headEnd type="none" w="med" len="med"/>
                      <a:tailEnd type="none" w="med" len="med"/>
                    </a:lnL>
                    <a:lnR w="76200" cap="flat" cmpd="sng" algn="ctr">
                      <a:solidFill>
                        <a:srgbClr val="FFFFFF"/>
                      </a:solidFill>
                      <a:prstDash val="solid"/>
                      <a:round/>
                      <a:headEnd type="none" w="med" len="med"/>
                      <a:tailEnd type="none" w="med" len="med"/>
                    </a:lnR>
                    <a:lnT>
                      <a:noFill/>
                    </a:lnT>
                    <a:lnB w="76200" cap="flat" cmpd="sng" algn="ctr">
                      <a:solidFill>
                        <a:srgbClr val="FFFFFF"/>
                      </a:solidFill>
                      <a:prstDash val="solid"/>
                      <a:round/>
                      <a:headEnd type="none" w="med" len="med"/>
                      <a:tailEnd type="none" w="med" len="med"/>
                    </a:lnB>
                    <a:solidFill>
                      <a:srgbClr val="86FEF3"/>
                    </a:solidFill>
                  </a:tcPr>
                </a:tc>
                <a:tc>
                  <a:txBody>
                    <a:bodyPr/>
                    <a:lstStyle/>
                    <a:p>
                      <a:pPr algn="ctr">
                        <a:lnSpc>
                          <a:spcPct val="107000"/>
                        </a:lnSpc>
                        <a:spcBef>
                          <a:spcPts val="600"/>
                        </a:spcBef>
                        <a:spcAft>
                          <a:spcPts val="600"/>
                        </a:spcAft>
                        <a:buNone/>
                      </a:pPr>
                      <a:r>
                        <a:rPr lang="en-GB" sz="1200" kern="100">
                          <a:effectLst/>
                          <a:latin typeface="Aptos" panose="020B0004020202020204" pitchFamily="34" charset="0"/>
                          <a:ea typeface="Aptos" panose="020B0004020202020204" pitchFamily="34" charset="0"/>
                          <a:cs typeface="Arial" panose="020B0604020202020204" pitchFamily="34" charset="0"/>
                        </a:rPr>
                        <a:t> </a:t>
                      </a:r>
                    </a:p>
                  </a:txBody>
                  <a:tcPr marL="65434" marR="65434" marT="0" marB="0" anchor="ctr">
                    <a:lnL w="76200" cap="flat" cmpd="sng" algn="ctr">
                      <a:solidFill>
                        <a:srgbClr val="FFFFFF"/>
                      </a:solidFill>
                      <a:prstDash val="solid"/>
                      <a:round/>
                      <a:headEnd type="none" w="med" len="med"/>
                      <a:tailEnd type="none" w="med" len="med"/>
                    </a:lnL>
                    <a:lnR>
                      <a:noFill/>
                    </a:lnR>
                    <a:lnT>
                      <a:noFill/>
                    </a:lnT>
                    <a:lnB w="7620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3247754484"/>
                  </a:ext>
                </a:extLst>
              </a:tr>
              <a:tr h="245781">
                <a:tc>
                  <a:txBody>
                    <a:bodyPr/>
                    <a:lstStyle/>
                    <a:p>
                      <a:pPr algn="ctr">
                        <a:lnSpc>
                          <a:spcPct val="107000"/>
                        </a:lnSpc>
                        <a:spcBef>
                          <a:spcPts val="600"/>
                        </a:spcBef>
                        <a:spcAft>
                          <a:spcPts val="600"/>
                        </a:spcAft>
                        <a:buNone/>
                      </a:pPr>
                      <a:r>
                        <a:rPr lang="en-GB" sz="1200" kern="100">
                          <a:effectLst/>
                          <a:latin typeface="Aptos" panose="020B0004020202020204" pitchFamily="34" charset="0"/>
                          <a:ea typeface="Aptos" panose="020B0004020202020204" pitchFamily="34" charset="0"/>
                          <a:cs typeface="Arial" panose="020B0604020202020204" pitchFamily="34" charset="0"/>
                        </a:rPr>
                        <a:t> </a:t>
                      </a:r>
                    </a:p>
                  </a:txBody>
                  <a:tcPr marL="65434" marR="65434" marT="0" marB="0" anchor="ctr">
                    <a:lnL>
                      <a:noFill/>
                    </a:lnL>
                    <a:lnR w="76200" cap="flat" cmpd="sng" algn="ctr">
                      <a:solidFill>
                        <a:srgbClr val="FFFFFF"/>
                      </a:solidFill>
                      <a:prstDash val="solid"/>
                      <a:round/>
                      <a:headEnd type="none" w="med" len="med"/>
                      <a:tailEnd type="none" w="med" len="med"/>
                    </a:lnR>
                    <a:lnT>
                      <a:noFill/>
                    </a:lnT>
                    <a:lnB>
                      <a:noFill/>
                    </a:lnB>
                    <a:noFill/>
                  </a:tcPr>
                </a:tc>
                <a:tc gridSpan="5">
                  <a:txBody>
                    <a:bodyPr/>
                    <a:lstStyle/>
                    <a:p>
                      <a:pPr algn="ctr">
                        <a:lnSpc>
                          <a:spcPct val="107000"/>
                        </a:lnSpc>
                        <a:spcBef>
                          <a:spcPts val="600"/>
                        </a:spcBef>
                        <a:spcAft>
                          <a:spcPts val="600"/>
                        </a:spcAft>
                        <a:buNone/>
                      </a:pPr>
                      <a:r>
                        <a:rPr lang="en-GB" sz="1200" b="1" kern="1200">
                          <a:solidFill>
                            <a:srgbClr val="000000"/>
                          </a:solidFill>
                          <a:effectLst/>
                          <a:latin typeface="Aptos" panose="020B0004020202020204" pitchFamily="34" charset="0"/>
                          <a:ea typeface="Times New Roman" panose="02020603050405020304" pitchFamily="18" charset="0"/>
                          <a:cs typeface="Arial" panose="020B0604020202020204" pitchFamily="34" charset="0"/>
                        </a:rPr>
                        <a:t>3 x coaching sessions (Virtual) with Tricordant faculty</a:t>
                      </a:r>
                      <a:endParaRPr lang="en-GB" sz="1200" kern="100">
                        <a:effectLst/>
                        <a:latin typeface="Aptos" panose="020B0004020202020204" pitchFamily="34" charset="0"/>
                        <a:ea typeface="Aptos" panose="020B0004020202020204" pitchFamily="34" charset="0"/>
                        <a:cs typeface="Arial" panose="020B0604020202020204" pitchFamily="34" charset="0"/>
                      </a:endParaRPr>
                    </a:p>
                  </a:txBody>
                  <a:tcPr marL="65434" marR="65434" marT="0" marB="0" anchor="ctr">
                    <a:lnL w="76200" cap="flat" cmpd="sng" algn="ctr">
                      <a:solidFill>
                        <a:srgbClr val="FFFFFF"/>
                      </a:solidFill>
                      <a:prstDash val="solid"/>
                      <a:round/>
                      <a:headEnd type="none" w="med" len="med"/>
                      <a:tailEnd type="none" w="med" len="med"/>
                    </a:lnL>
                    <a:lnR>
                      <a:noFill/>
                    </a:lnR>
                    <a:lnT w="76200" cap="flat" cmpd="sng" algn="ctr">
                      <a:solidFill>
                        <a:srgbClr val="FFFFFF"/>
                      </a:solidFill>
                      <a:prstDash val="solid"/>
                      <a:round/>
                      <a:headEnd type="none" w="med" len="med"/>
                      <a:tailEnd type="none" w="med" len="med"/>
                    </a:lnT>
                    <a:lnB>
                      <a:noFill/>
                    </a:lnB>
                    <a:solidFill>
                      <a:srgbClr val="46C788"/>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536301079"/>
                  </a:ext>
                </a:extLst>
              </a:tr>
            </a:tbl>
          </a:graphicData>
        </a:graphic>
      </p:graphicFrame>
      <p:pic>
        <p:nvPicPr>
          <p:cNvPr id="5" name="Picture 4">
            <a:extLst>
              <a:ext uri="{FF2B5EF4-FFF2-40B4-BE49-F238E27FC236}">
                <a16:creationId xmlns:a16="http://schemas.microsoft.com/office/drawing/2014/main" id="{0ED9D3AB-54E9-3DAB-520B-8EA30BC9980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85125" y="1022916"/>
            <a:ext cx="3180700" cy="697599"/>
          </a:xfrm>
          <a:prstGeom prst="rect">
            <a:avLst/>
          </a:prstGeom>
        </p:spPr>
      </p:pic>
      <p:sp>
        <p:nvSpPr>
          <p:cNvPr id="7" name="TextBox 6">
            <a:extLst>
              <a:ext uri="{FF2B5EF4-FFF2-40B4-BE49-F238E27FC236}">
                <a16:creationId xmlns:a16="http://schemas.microsoft.com/office/drawing/2014/main" id="{1C5C4FDC-2435-AAA9-1491-8FE23E882DE6}"/>
              </a:ext>
            </a:extLst>
          </p:cNvPr>
          <p:cNvSpPr txBox="1"/>
          <p:nvPr/>
        </p:nvSpPr>
        <p:spPr>
          <a:xfrm>
            <a:off x="326175" y="1270592"/>
            <a:ext cx="8180150" cy="830997"/>
          </a:xfrm>
          <a:prstGeom prst="rect">
            <a:avLst/>
          </a:prstGeom>
          <a:noFill/>
        </p:spPr>
        <p:txBody>
          <a:bodyPr wrap="square">
            <a:spAutoFit/>
          </a:bodyPr>
          <a:lstStyle/>
          <a:p>
            <a:r>
              <a:rPr lang="en-GB" sz="1600">
                <a:latin typeface="Aptos" panose="020B0004020202020204" pitchFamily="34" charset="0"/>
              </a:rPr>
              <a:t>The programme is a total of 10 days face to face learning, over a 6-month period, delivered by the partnership of Tricordant, Florence Nightingale Foundation and BRAP. Prior to Programme Launch, </a:t>
            </a:r>
            <a:r>
              <a:rPr lang="en-GB" sz="1600" err="1">
                <a:latin typeface="Aptos" panose="020B0004020202020204" pitchFamily="34" charset="0"/>
              </a:rPr>
              <a:t>Oxleas</a:t>
            </a:r>
            <a:r>
              <a:rPr lang="en-GB" sz="1600">
                <a:latin typeface="Aptos" panose="020B0004020202020204" pitchFamily="34" charset="0"/>
              </a:rPr>
              <a:t> will hold a Readiness Session with participants Line Managers</a:t>
            </a:r>
          </a:p>
        </p:txBody>
      </p:sp>
    </p:spTree>
    <p:extLst>
      <p:ext uri="{BB962C8B-B14F-4D97-AF65-F5344CB8AC3E}">
        <p14:creationId xmlns:p14="http://schemas.microsoft.com/office/powerpoint/2010/main" val="522171423"/>
      </p:ext>
    </p:extLst>
  </p:cSld>
  <p:clrMapOvr>
    <a:masterClrMapping/>
  </p:clrMapOvr>
  <p:extLst>
    <p:ext uri="{6950BFC3-D8DA-4A85-94F7-54DA5524770B}">
      <p188:commentRel xmlns:p188="http://schemas.microsoft.com/office/powerpoint/2018/8/main" r:id="rId2"/>
    </p:ext>
  </p:extLs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6B98C7A-4356-6042-9D4D-F99ACA49963D}"/>
              </a:ext>
            </a:extLst>
          </p:cNvPr>
          <p:cNvSpPr>
            <a:spLocks noGrp="1"/>
          </p:cNvSpPr>
          <p:nvPr>
            <p:ph type="title"/>
          </p:nvPr>
        </p:nvSpPr>
        <p:spPr/>
        <p:txBody>
          <a:bodyPr>
            <a:normAutofit/>
          </a:bodyPr>
          <a:lstStyle/>
          <a:p>
            <a:r>
              <a:rPr lang="en-GB" sz="4400">
                <a:latin typeface="Aptos Display" panose="020B0004020202020204" pitchFamily="34" charset="0"/>
              </a:rPr>
              <a:t>Programme Dates </a:t>
            </a:r>
          </a:p>
        </p:txBody>
      </p:sp>
      <p:graphicFrame>
        <p:nvGraphicFramePr>
          <p:cNvPr id="4" name="Table 3">
            <a:extLst>
              <a:ext uri="{FF2B5EF4-FFF2-40B4-BE49-F238E27FC236}">
                <a16:creationId xmlns:a16="http://schemas.microsoft.com/office/drawing/2014/main" id="{00C4F730-E826-F505-5D6F-6C365F9DE015}"/>
              </a:ext>
            </a:extLst>
          </p:cNvPr>
          <p:cNvGraphicFramePr>
            <a:graphicFrameLocks noGrp="1"/>
          </p:cNvGraphicFramePr>
          <p:nvPr>
            <p:extLst>
              <p:ext uri="{D42A27DB-BD31-4B8C-83A1-F6EECF244321}">
                <p14:modId xmlns:p14="http://schemas.microsoft.com/office/powerpoint/2010/main" val="79977437"/>
              </p:ext>
            </p:extLst>
          </p:nvPr>
        </p:nvGraphicFramePr>
        <p:xfrm>
          <a:off x="212652" y="1474477"/>
          <a:ext cx="11610753" cy="3795680"/>
        </p:xfrm>
        <a:graphic>
          <a:graphicData uri="http://schemas.openxmlformats.org/drawingml/2006/table">
            <a:tbl>
              <a:tblPr firstRow="1" bandRow="1">
                <a:tableStyleId>{5940675A-B579-460E-94D1-54222C63F5DA}</a:tableStyleId>
              </a:tblPr>
              <a:tblGrid>
                <a:gridCol w="919793">
                  <a:extLst>
                    <a:ext uri="{9D8B030D-6E8A-4147-A177-3AD203B41FA5}">
                      <a16:colId xmlns:a16="http://schemas.microsoft.com/office/drawing/2014/main" val="3401661634"/>
                    </a:ext>
                  </a:extLst>
                </a:gridCol>
                <a:gridCol w="1527280">
                  <a:extLst>
                    <a:ext uri="{9D8B030D-6E8A-4147-A177-3AD203B41FA5}">
                      <a16:colId xmlns:a16="http://schemas.microsoft.com/office/drawing/2014/main" val="295919739"/>
                    </a:ext>
                  </a:extLst>
                </a:gridCol>
                <a:gridCol w="1527280">
                  <a:extLst>
                    <a:ext uri="{9D8B030D-6E8A-4147-A177-3AD203B41FA5}">
                      <a16:colId xmlns:a16="http://schemas.microsoft.com/office/drawing/2014/main" val="16309912"/>
                    </a:ext>
                  </a:extLst>
                </a:gridCol>
                <a:gridCol w="1341925">
                  <a:extLst>
                    <a:ext uri="{9D8B030D-6E8A-4147-A177-3AD203B41FA5}">
                      <a16:colId xmlns:a16="http://schemas.microsoft.com/office/drawing/2014/main" val="3562704648"/>
                    </a:ext>
                  </a:extLst>
                </a:gridCol>
                <a:gridCol w="1509823">
                  <a:extLst>
                    <a:ext uri="{9D8B030D-6E8A-4147-A177-3AD203B41FA5}">
                      <a16:colId xmlns:a16="http://schemas.microsoft.com/office/drawing/2014/main" val="3394337648"/>
                    </a:ext>
                  </a:extLst>
                </a:gridCol>
                <a:gridCol w="1552354">
                  <a:extLst>
                    <a:ext uri="{9D8B030D-6E8A-4147-A177-3AD203B41FA5}">
                      <a16:colId xmlns:a16="http://schemas.microsoft.com/office/drawing/2014/main" val="1895172618"/>
                    </a:ext>
                  </a:extLst>
                </a:gridCol>
                <a:gridCol w="1701209">
                  <a:extLst>
                    <a:ext uri="{9D8B030D-6E8A-4147-A177-3AD203B41FA5}">
                      <a16:colId xmlns:a16="http://schemas.microsoft.com/office/drawing/2014/main" val="2770841871"/>
                    </a:ext>
                  </a:extLst>
                </a:gridCol>
                <a:gridCol w="1531089">
                  <a:extLst>
                    <a:ext uri="{9D8B030D-6E8A-4147-A177-3AD203B41FA5}">
                      <a16:colId xmlns:a16="http://schemas.microsoft.com/office/drawing/2014/main" val="1654857867"/>
                    </a:ext>
                  </a:extLst>
                </a:gridCol>
              </a:tblGrid>
              <a:tr h="451135">
                <a:tc rowSpan="2">
                  <a:txBody>
                    <a:bodyPr/>
                    <a:lstStyle/>
                    <a:p>
                      <a:pPr algn="ctr">
                        <a:spcBef>
                          <a:spcPts val="0"/>
                        </a:spcBef>
                        <a:spcAft>
                          <a:spcPts val="0"/>
                        </a:spcAft>
                      </a:pPr>
                      <a:endParaRPr lang="en-GB" sz="1400" b="1">
                        <a:solidFill>
                          <a:schemeClr val="bg1"/>
                        </a:solidFill>
                        <a:latin typeface="Aptos" panose="020B0004020202020204" pitchFamily="34" charset="0"/>
                      </a:endParaRPr>
                    </a:p>
                  </a:txBody>
                  <a:tcPr anchor="ctr">
                    <a:lnL w="12700" cmpd="sng">
                      <a:noFill/>
                    </a:lnL>
                    <a:lnR w="38100" cap="flat" cmpd="sng" algn="ctr">
                      <a:solidFill>
                        <a:schemeClr val="bg1"/>
                      </a:solidFill>
                      <a:prstDash val="solid"/>
                      <a:round/>
                      <a:headEnd type="none" w="med" len="med"/>
                      <a:tailEnd type="none" w="med" len="med"/>
                    </a:lnR>
                    <a:lnT w="12700" cmpd="sng">
                      <a:noFill/>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algn="ctr">
                        <a:spcBef>
                          <a:spcPts val="0"/>
                        </a:spcBef>
                        <a:spcAft>
                          <a:spcPts val="0"/>
                        </a:spcAft>
                      </a:pPr>
                      <a:r>
                        <a:rPr lang="en-GB" sz="1400" b="1">
                          <a:solidFill>
                            <a:schemeClr val="bg1"/>
                          </a:solidFill>
                          <a:latin typeface="Aptos" panose="020B0004020202020204" pitchFamily="34" charset="0"/>
                        </a:rPr>
                        <a:t>Readiness Session </a:t>
                      </a:r>
                    </a:p>
                    <a:p>
                      <a:pPr algn="ctr">
                        <a:spcBef>
                          <a:spcPts val="0"/>
                        </a:spcBef>
                        <a:spcAft>
                          <a:spcPts val="0"/>
                        </a:spcAft>
                      </a:pPr>
                      <a:endParaRPr lang="en-GB" sz="1400" b="1">
                        <a:solidFill>
                          <a:schemeClr val="bg1"/>
                        </a:solidFill>
                        <a:latin typeface="Aptos" panose="020B0004020202020204" pitchFamily="34" charset="0"/>
                      </a:endParaRPr>
                    </a:p>
                    <a:p>
                      <a:pPr algn="ctr">
                        <a:spcBef>
                          <a:spcPts val="0"/>
                        </a:spcBef>
                        <a:spcAft>
                          <a:spcPts val="0"/>
                        </a:spcAft>
                      </a:pPr>
                      <a:r>
                        <a:rPr lang="en-GB" sz="1400" b="1">
                          <a:solidFill>
                            <a:schemeClr val="bg1"/>
                          </a:solidFill>
                          <a:latin typeface="Aptos" panose="020B0004020202020204" pitchFamily="34" charset="0"/>
                        </a:rPr>
                        <a:t>(Line Managers) </a:t>
                      </a: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mpd="sng">
                      <a:noFill/>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C2393"/>
                    </a:solidFill>
                  </a:tcPr>
                </a:tc>
                <a:tc rowSpan="2">
                  <a:txBody>
                    <a:bodyPr/>
                    <a:lstStyle/>
                    <a:p>
                      <a:pPr algn="ctr">
                        <a:spcBef>
                          <a:spcPts val="0"/>
                        </a:spcBef>
                        <a:spcAft>
                          <a:spcPts val="0"/>
                        </a:spcAft>
                      </a:pPr>
                      <a:r>
                        <a:rPr lang="en-GB" sz="1400" b="1">
                          <a:solidFill>
                            <a:schemeClr val="bg1"/>
                          </a:solidFill>
                          <a:latin typeface="Aptos" panose="020B0004020202020204" pitchFamily="34" charset="0"/>
                        </a:rPr>
                        <a:t>Programme Launch </a:t>
                      </a: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mpd="sng">
                      <a:noFill/>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C2393"/>
                    </a:solidFill>
                  </a:tcPr>
                </a:tc>
                <a:tc>
                  <a:txBody>
                    <a:bodyPr/>
                    <a:lstStyle/>
                    <a:p>
                      <a:pPr algn="ctr">
                        <a:spcBef>
                          <a:spcPts val="0"/>
                        </a:spcBef>
                        <a:spcAft>
                          <a:spcPts val="0"/>
                        </a:spcAft>
                      </a:pPr>
                      <a:r>
                        <a:rPr lang="en-GB" sz="1400" b="1">
                          <a:solidFill>
                            <a:schemeClr val="bg1"/>
                          </a:solidFill>
                          <a:latin typeface="Aptos" panose="020B0004020202020204" pitchFamily="34" charset="0"/>
                        </a:rPr>
                        <a:t>Module 1</a:t>
                      </a: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C2393"/>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1400" b="1">
                          <a:solidFill>
                            <a:schemeClr val="bg1"/>
                          </a:solidFill>
                          <a:latin typeface="Aptos" panose="020B0004020202020204" pitchFamily="34" charset="0"/>
                        </a:rPr>
                        <a:t>Module 2</a:t>
                      </a: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C2393"/>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1400" b="1" kern="1200">
                          <a:solidFill>
                            <a:schemeClr val="bg1"/>
                          </a:solidFill>
                          <a:latin typeface="Aptos" panose="020B0004020202020204" pitchFamily="34" charset="0"/>
                        </a:rPr>
                        <a:t>Module 3</a:t>
                      </a:r>
                      <a:endParaRPr lang="en-GB" sz="1400" b="1" kern="1200">
                        <a:solidFill>
                          <a:schemeClr val="bg1"/>
                        </a:solidFill>
                        <a:latin typeface="Aptos" panose="020B0004020202020204" pitchFamily="34" charset="0"/>
                        <a:ea typeface="+mn-ea"/>
                        <a:cs typeface="+mn-cs"/>
                      </a:endParaRP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C2393"/>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1400" b="1" kern="1200">
                          <a:solidFill>
                            <a:schemeClr val="bg1"/>
                          </a:solidFill>
                          <a:latin typeface="Aptos" panose="020B0004020202020204" pitchFamily="34" charset="0"/>
                        </a:rPr>
                        <a:t>Module 4</a:t>
                      </a:r>
                      <a:endParaRPr lang="en-GB" sz="1400" b="1" kern="1200">
                        <a:solidFill>
                          <a:schemeClr val="bg1"/>
                        </a:solidFill>
                        <a:latin typeface="Aptos" panose="020B0004020202020204" pitchFamily="34" charset="0"/>
                        <a:ea typeface="+mn-ea"/>
                        <a:cs typeface="+mn-cs"/>
                      </a:endParaRP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C2393"/>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1400" b="1">
                          <a:solidFill>
                            <a:schemeClr val="bg1"/>
                          </a:solidFill>
                          <a:latin typeface="Aptos" panose="020B0004020202020204" pitchFamily="34" charset="0"/>
                        </a:rPr>
                        <a:t>Module 5</a:t>
                      </a:r>
                    </a:p>
                  </a:txBody>
                  <a:tcPr anchor="ctr">
                    <a:lnL w="38100" cap="flat" cmpd="sng" algn="ctr">
                      <a:solidFill>
                        <a:schemeClr val="bg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EC2393"/>
                    </a:solidFill>
                  </a:tcPr>
                </a:tc>
                <a:extLst>
                  <a:ext uri="{0D108BD9-81ED-4DB2-BD59-A6C34878D82A}">
                    <a16:rowId xmlns:a16="http://schemas.microsoft.com/office/drawing/2014/main" val="2018549529"/>
                  </a:ext>
                </a:extLst>
              </a:tr>
              <a:tr h="1179095">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algn="ctr">
                        <a:spcBef>
                          <a:spcPts val="0"/>
                        </a:spcBef>
                        <a:spcAft>
                          <a:spcPts val="0"/>
                        </a:spcAft>
                      </a:pPr>
                      <a:r>
                        <a:rPr lang="en-GB" sz="1400" b="1">
                          <a:solidFill>
                            <a:sysClr val="windowText" lastClr="000000"/>
                          </a:solidFill>
                          <a:latin typeface="Aptos" panose="020B0004020202020204" pitchFamily="34" charset="0"/>
                        </a:rPr>
                        <a:t>Me as a Leader </a:t>
                      </a: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mpd="sng">
                      <a:noFill/>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C2393"/>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1400" b="1" kern="1200" noProof="0">
                          <a:solidFill>
                            <a:sysClr val="windowText" lastClr="000000"/>
                          </a:solidFill>
                          <a:latin typeface="Aptos" panose="020B0004020202020204" pitchFamily="34" charset="0"/>
                        </a:rPr>
                        <a:t>Building Psychologically Safe, High Performing Teams</a:t>
                      </a:r>
                      <a:endParaRPr lang="en-GB" sz="1400" b="1" kern="1200">
                        <a:solidFill>
                          <a:sysClr val="windowText" lastClr="000000"/>
                        </a:solidFill>
                        <a:latin typeface="Aptos" panose="020B0004020202020204" pitchFamily="34" charset="0"/>
                        <a:ea typeface="+mn-ea"/>
                        <a:cs typeface="+mn-cs"/>
                      </a:endParaRP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mpd="sng">
                      <a:noFill/>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C2393"/>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400" b="1" u="none" strike="noStrike" kern="1200" cap="none" spc="0" normalizeH="0" baseline="0" noProof="0">
                          <a:ln>
                            <a:noFill/>
                          </a:ln>
                          <a:solidFill>
                            <a:sysClr val="windowText" lastClr="000000"/>
                          </a:solidFill>
                          <a:effectLst/>
                          <a:uLnTx/>
                          <a:uFillTx/>
                          <a:latin typeface="Aptos" panose="020B0004020202020204" pitchFamily="34" charset="0"/>
                        </a:rPr>
                        <a:t>Setting Direction and Delivering Through Others</a:t>
                      </a:r>
                      <a:endParaRPr lang="en-GB" sz="1400" b="1">
                        <a:solidFill>
                          <a:sysClr val="windowText" lastClr="000000"/>
                        </a:solidFill>
                        <a:latin typeface="Aptos" panose="020B0004020202020204" pitchFamily="34" charset="0"/>
                      </a:endParaRP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mpd="sng">
                      <a:noFill/>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C2393"/>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1400" b="1" kern="1200" noProof="0">
                          <a:solidFill>
                            <a:sysClr val="windowText" lastClr="000000"/>
                          </a:solidFill>
                          <a:latin typeface="Aptos" panose="020B0004020202020204" pitchFamily="34" charset="0"/>
                        </a:rPr>
                        <a:t>Inclusive Leadership &amp; Anti-Racism in Practice </a:t>
                      </a:r>
                      <a:endParaRPr lang="en-GB" sz="1400" b="1" kern="1200" noProof="0">
                        <a:solidFill>
                          <a:sysClr val="windowText" lastClr="000000"/>
                        </a:solidFill>
                        <a:latin typeface="Aptos" panose="020B0004020202020204" pitchFamily="34" charset="0"/>
                        <a:ea typeface="+mn-ea"/>
                        <a:cs typeface="+mn-cs"/>
                      </a:endParaRP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2700" cmpd="sng">
                      <a:noFill/>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C2393"/>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400" b="1" u="none" strike="noStrike" kern="1200" cap="none" spc="0" normalizeH="0" baseline="0" noProof="0">
                          <a:ln>
                            <a:noFill/>
                          </a:ln>
                          <a:solidFill>
                            <a:sysClr val="windowText" lastClr="000000"/>
                          </a:solidFill>
                          <a:effectLst/>
                          <a:uLnTx/>
                          <a:uFillTx/>
                          <a:latin typeface="Aptos" panose="020B0004020202020204" pitchFamily="34" charset="0"/>
                        </a:rPr>
                        <a:t>Integration and Executive Impact </a:t>
                      </a:r>
                      <a:endParaRPr lang="en-GB" sz="1400" b="1">
                        <a:solidFill>
                          <a:sysClr val="windowText" lastClr="000000"/>
                        </a:solidFill>
                        <a:latin typeface="Aptos" panose="020B0004020202020204" pitchFamily="34" charset="0"/>
                      </a:endParaRPr>
                    </a:p>
                  </a:txBody>
                  <a:tcPr anchor="ctr">
                    <a:lnL w="38100" cap="flat" cmpd="sng" algn="ctr">
                      <a:solidFill>
                        <a:schemeClr val="bg1"/>
                      </a:solidFill>
                      <a:prstDash val="solid"/>
                      <a:round/>
                      <a:headEnd type="none" w="med" len="med"/>
                      <a:tailEnd type="none" w="med" len="med"/>
                    </a:lnL>
                    <a:lnR w="12700" cmpd="sng">
                      <a:noFill/>
                    </a:lnR>
                    <a:lnT w="12700" cmpd="sng">
                      <a:noFill/>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C2393"/>
                    </a:solidFill>
                  </a:tcPr>
                </a:tc>
                <a:extLst>
                  <a:ext uri="{0D108BD9-81ED-4DB2-BD59-A6C34878D82A}">
                    <a16:rowId xmlns:a16="http://schemas.microsoft.com/office/drawing/2014/main" val="2991650"/>
                  </a:ext>
                </a:extLst>
              </a:tr>
              <a:tr h="1082725">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1400" b="1">
                          <a:solidFill>
                            <a:schemeClr val="bg1"/>
                          </a:solidFill>
                          <a:latin typeface="Aptos" panose="020B0004020202020204" pitchFamily="34" charset="0"/>
                        </a:rPr>
                        <a:t>Day 1 </a:t>
                      </a:r>
                    </a:p>
                  </a:txBody>
                  <a:tcPr anchor="ctr">
                    <a:lnL w="12700" cmpd="sng">
                      <a:noFill/>
                    </a:lnL>
                    <a:lnR w="3810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C2393"/>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1200">
                          <a:latin typeface="Aptos" panose="020B0004020202020204" pitchFamily="34" charset="0"/>
                        </a:rPr>
                        <a:t>1</a:t>
                      </a:r>
                      <a:r>
                        <a:rPr lang="en-GB" sz="1200" baseline="30000">
                          <a:latin typeface="Aptos" panose="020B0004020202020204" pitchFamily="34" charset="0"/>
                        </a:rPr>
                        <a:t>st</a:t>
                      </a:r>
                      <a:r>
                        <a:rPr lang="en-GB" sz="1200">
                          <a:latin typeface="Aptos" panose="020B0004020202020204" pitchFamily="34" charset="0"/>
                        </a:rPr>
                        <a:t> June 2026</a:t>
                      </a:r>
                    </a:p>
                    <a:p>
                      <a:pPr marL="0" marR="0" lvl="0" indent="0" algn="ctr" defTabSz="457200" rtl="0" eaLnBrk="1" fontAlgn="auto" latinLnBrk="0" hangingPunct="1">
                        <a:lnSpc>
                          <a:spcPct val="100000"/>
                        </a:lnSpc>
                        <a:spcBef>
                          <a:spcPts val="0"/>
                        </a:spcBef>
                        <a:spcAft>
                          <a:spcPts val="0"/>
                        </a:spcAft>
                        <a:buClrTx/>
                        <a:buSzTx/>
                        <a:buFontTx/>
                        <a:buNone/>
                        <a:tabLst/>
                        <a:defRPr/>
                      </a:pPr>
                      <a:r>
                        <a:rPr lang="en-GB" sz="1200">
                          <a:latin typeface="Aptos" panose="020B0004020202020204" pitchFamily="34" charset="0"/>
                        </a:rPr>
                        <a:t>12:30 – 1:30pm</a:t>
                      </a: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81CC">
                        <a:alpha val="30196"/>
                      </a:srgbClr>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1200" kern="1200">
                          <a:solidFill>
                            <a:schemeClr val="tx1"/>
                          </a:solidFill>
                          <a:latin typeface="Aptos" panose="020B0004020202020204" pitchFamily="34" charset="0"/>
                          <a:ea typeface="+mn-ea"/>
                          <a:cs typeface="+mn-cs"/>
                        </a:rPr>
                        <a:t>17th June 2026, 09:30 – 16:30 </a:t>
                      </a: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46C788">
                        <a:alpha val="30196"/>
                      </a:srgbClr>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1200" kern="1200">
                          <a:solidFill>
                            <a:schemeClr val="tx1"/>
                          </a:solidFill>
                          <a:latin typeface="Aptos" panose="020B0004020202020204" pitchFamily="34" charset="0"/>
                          <a:ea typeface="+mn-ea"/>
                          <a:cs typeface="+mn-cs"/>
                        </a:rPr>
                        <a:t>21st July 2026, 09:30 – 16:30 </a:t>
                      </a: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46C788">
                        <a:alpha val="30196"/>
                      </a:srgbClr>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1200" kern="1200" noProof="0">
                          <a:solidFill>
                            <a:schemeClr val="tx1"/>
                          </a:solidFill>
                          <a:latin typeface="Aptos" panose="020B0004020202020204" pitchFamily="34" charset="0"/>
                          <a:ea typeface="+mn-ea"/>
                          <a:cs typeface="+mn-cs"/>
                        </a:rPr>
                        <a:t>23rd September 2026</a:t>
                      </a:r>
                    </a:p>
                    <a:p>
                      <a:pPr marL="0" marR="0" lvl="0" indent="0" algn="ctr" defTabSz="457200" rtl="0" eaLnBrk="1" fontAlgn="auto" latinLnBrk="0" hangingPunct="1">
                        <a:lnSpc>
                          <a:spcPct val="100000"/>
                        </a:lnSpc>
                        <a:spcBef>
                          <a:spcPts val="0"/>
                        </a:spcBef>
                        <a:spcAft>
                          <a:spcPts val="0"/>
                        </a:spcAft>
                        <a:buClrTx/>
                        <a:buSzTx/>
                        <a:buFontTx/>
                        <a:buNone/>
                        <a:tabLst/>
                        <a:defRPr/>
                      </a:pPr>
                      <a:r>
                        <a:rPr lang="en-GB" sz="1200" kern="1200">
                          <a:solidFill>
                            <a:schemeClr val="tx1"/>
                          </a:solidFill>
                          <a:latin typeface="Aptos" panose="020B0004020202020204" pitchFamily="34" charset="0"/>
                          <a:ea typeface="+mn-ea"/>
                          <a:cs typeface="+mn-cs"/>
                        </a:rPr>
                        <a:t>09:30 – 16:30 </a:t>
                      </a:r>
                      <a:endParaRPr lang="en-GB" sz="1200" kern="1200" noProof="0">
                        <a:solidFill>
                          <a:schemeClr val="tx1"/>
                        </a:solidFill>
                        <a:latin typeface="Aptos" panose="020B0004020202020204" pitchFamily="34" charset="0"/>
                        <a:ea typeface="+mn-ea"/>
                        <a:cs typeface="+mn-cs"/>
                      </a:endParaRP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46C788">
                        <a:alpha val="30196"/>
                      </a:srgbClr>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1200" kern="1200" noProof="0">
                          <a:solidFill>
                            <a:schemeClr val="tx1"/>
                          </a:solidFill>
                          <a:latin typeface="Aptos" panose="020B0004020202020204" pitchFamily="34" charset="0"/>
                          <a:ea typeface="+mn-ea"/>
                          <a:cs typeface="+mn-cs"/>
                        </a:rPr>
                        <a:t>20th October 2026</a:t>
                      </a:r>
                    </a:p>
                    <a:p>
                      <a:pPr marL="0" marR="0" lvl="0" indent="0" algn="ctr" defTabSz="457200" rtl="0" eaLnBrk="1" fontAlgn="auto" latinLnBrk="0" hangingPunct="1">
                        <a:lnSpc>
                          <a:spcPct val="100000"/>
                        </a:lnSpc>
                        <a:spcBef>
                          <a:spcPts val="0"/>
                        </a:spcBef>
                        <a:spcAft>
                          <a:spcPts val="0"/>
                        </a:spcAft>
                        <a:buClrTx/>
                        <a:buSzTx/>
                        <a:buFontTx/>
                        <a:buNone/>
                        <a:tabLst/>
                        <a:defRPr/>
                      </a:pPr>
                      <a:r>
                        <a:rPr lang="en-GB" sz="1200" kern="1200">
                          <a:solidFill>
                            <a:schemeClr val="tx1"/>
                          </a:solidFill>
                          <a:latin typeface="Aptos" panose="020B0004020202020204" pitchFamily="34" charset="0"/>
                          <a:ea typeface="+mn-ea"/>
                          <a:cs typeface="+mn-cs"/>
                        </a:rPr>
                        <a:t>09:30 – 16:30 </a:t>
                      </a:r>
                      <a:endParaRPr lang="en-GB" sz="1200" kern="1200" noProof="0">
                        <a:solidFill>
                          <a:schemeClr val="tx1"/>
                        </a:solidFill>
                        <a:latin typeface="Aptos" panose="020B0004020202020204" pitchFamily="34" charset="0"/>
                        <a:ea typeface="+mn-ea"/>
                        <a:cs typeface="+mn-cs"/>
                      </a:endParaRP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46C788">
                        <a:alpha val="30196"/>
                      </a:srgbClr>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1200" kern="1200" noProof="0">
                          <a:solidFill>
                            <a:schemeClr val="tx1"/>
                          </a:solidFill>
                          <a:latin typeface="Aptos" panose="020B0004020202020204" pitchFamily="34" charset="0"/>
                          <a:ea typeface="+mn-ea"/>
                          <a:cs typeface="+mn-cs"/>
                        </a:rPr>
                        <a:t>24th November 2026</a:t>
                      </a:r>
                    </a:p>
                    <a:p>
                      <a:pPr marL="0" marR="0" lvl="0" indent="0" algn="ctr" defTabSz="457200" rtl="0" eaLnBrk="1" fontAlgn="auto" latinLnBrk="0" hangingPunct="1">
                        <a:lnSpc>
                          <a:spcPct val="100000"/>
                        </a:lnSpc>
                        <a:spcBef>
                          <a:spcPts val="0"/>
                        </a:spcBef>
                        <a:spcAft>
                          <a:spcPts val="0"/>
                        </a:spcAft>
                        <a:buClrTx/>
                        <a:buSzTx/>
                        <a:buFontTx/>
                        <a:buNone/>
                        <a:tabLst/>
                        <a:defRPr/>
                      </a:pPr>
                      <a:r>
                        <a:rPr lang="en-GB" sz="1200" kern="1200">
                          <a:solidFill>
                            <a:schemeClr val="tx1"/>
                          </a:solidFill>
                          <a:latin typeface="Aptos" panose="020B0004020202020204" pitchFamily="34" charset="0"/>
                          <a:ea typeface="+mn-ea"/>
                          <a:cs typeface="+mn-cs"/>
                        </a:rPr>
                        <a:t>09:30 – 16:30 </a:t>
                      </a:r>
                      <a:endParaRPr lang="en-GB" sz="1200" kern="1200" noProof="0">
                        <a:solidFill>
                          <a:schemeClr val="tx1"/>
                        </a:solidFill>
                        <a:latin typeface="Aptos" panose="020B0004020202020204" pitchFamily="34" charset="0"/>
                        <a:ea typeface="+mn-ea"/>
                        <a:cs typeface="+mn-cs"/>
                      </a:endParaRP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EDA24">
                        <a:alpha val="30196"/>
                      </a:srgbClr>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1200">
                          <a:latin typeface="Aptos" panose="020B0004020202020204" pitchFamily="34" charset="0"/>
                        </a:rPr>
                        <a:t>16</a:t>
                      </a:r>
                      <a:r>
                        <a:rPr lang="en-GB" sz="1200" baseline="30000">
                          <a:latin typeface="Aptos" panose="020B0004020202020204" pitchFamily="34" charset="0"/>
                        </a:rPr>
                        <a:t>th</a:t>
                      </a:r>
                      <a:r>
                        <a:rPr lang="en-GB" sz="1200">
                          <a:latin typeface="Aptos" panose="020B0004020202020204" pitchFamily="34" charset="0"/>
                        </a:rPr>
                        <a:t> December 2026</a:t>
                      </a:r>
                    </a:p>
                    <a:p>
                      <a:pPr marL="0" marR="0" lvl="0" indent="0" algn="ctr" defTabSz="457200" rtl="0" eaLnBrk="1" fontAlgn="auto" latinLnBrk="0" hangingPunct="1">
                        <a:lnSpc>
                          <a:spcPct val="100000"/>
                        </a:lnSpc>
                        <a:spcBef>
                          <a:spcPts val="0"/>
                        </a:spcBef>
                        <a:spcAft>
                          <a:spcPts val="0"/>
                        </a:spcAft>
                        <a:buClrTx/>
                        <a:buSzTx/>
                        <a:buFontTx/>
                        <a:buNone/>
                        <a:tabLst/>
                        <a:defRPr/>
                      </a:pPr>
                      <a:r>
                        <a:rPr lang="en-GB" sz="1200" kern="1200">
                          <a:solidFill>
                            <a:schemeClr val="tx1"/>
                          </a:solidFill>
                          <a:latin typeface="Aptos" panose="020B0004020202020204" pitchFamily="34" charset="0"/>
                          <a:ea typeface="+mn-ea"/>
                          <a:cs typeface="+mn-cs"/>
                        </a:rPr>
                        <a:t>09:30 – 16:30 </a:t>
                      </a:r>
                    </a:p>
                  </a:txBody>
                  <a:tcPr anchor="ctr">
                    <a:lnL w="38100" cap="flat" cmpd="sng" algn="ctr">
                      <a:solidFill>
                        <a:schemeClr val="bg1"/>
                      </a:solidFill>
                      <a:prstDash val="solid"/>
                      <a:round/>
                      <a:headEnd type="none" w="med" len="med"/>
                      <a:tailEnd type="none" w="med" len="med"/>
                    </a:lnL>
                    <a:lnR w="12700" cmpd="sng">
                      <a:noFill/>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46C788">
                        <a:alpha val="30196"/>
                      </a:srgbClr>
                    </a:solidFill>
                  </a:tcPr>
                </a:tc>
                <a:extLst>
                  <a:ext uri="{0D108BD9-81ED-4DB2-BD59-A6C34878D82A}">
                    <a16:rowId xmlns:a16="http://schemas.microsoft.com/office/drawing/2014/main" val="3491483758"/>
                  </a:ext>
                </a:extLst>
              </a:tr>
              <a:tr h="1082725">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1400" b="1">
                          <a:solidFill>
                            <a:schemeClr val="bg1"/>
                          </a:solidFill>
                          <a:latin typeface="Aptos" panose="020B0004020202020204" pitchFamily="34" charset="0"/>
                        </a:rPr>
                        <a:t>Day 2 </a:t>
                      </a:r>
                    </a:p>
                  </a:txBody>
                  <a:tcPr anchor="ctr">
                    <a:lnL w="12700" cmpd="sng">
                      <a:noFill/>
                    </a:lnL>
                    <a:lnR w="3810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C2393"/>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GB" sz="1200">
                        <a:latin typeface="Aptos" panose="020B0004020202020204" pitchFamily="34" charset="0"/>
                      </a:endParaRP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GB" sz="1200" kern="1200">
                        <a:solidFill>
                          <a:schemeClr val="tx1"/>
                        </a:solidFill>
                        <a:latin typeface="Aptos" panose="020B0004020202020204" pitchFamily="34" charset="0"/>
                        <a:ea typeface="+mn-ea"/>
                        <a:cs typeface="+mn-cs"/>
                      </a:endParaRP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1200" kern="1200">
                          <a:solidFill>
                            <a:schemeClr val="tx1"/>
                          </a:solidFill>
                          <a:latin typeface="Aptos" panose="020B0004020202020204" pitchFamily="34" charset="0"/>
                          <a:ea typeface="+mn-ea"/>
                          <a:cs typeface="+mn-cs"/>
                        </a:rPr>
                        <a:t>22nd July 2026, 09:30 – 16:30 </a:t>
                      </a: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B4F6EF"/>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1200" kern="1200" noProof="0">
                          <a:solidFill>
                            <a:schemeClr val="tx1"/>
                          </a:solidFill>
                          <a:latin typeface="Aptos" panose="020B0004020202020204" pitchFamily="34" charset="0"/>
                          <a:ea typeface="+mn-ea"/>
                          <a:cs typeface="+mn-cs"/>
                        </a:rPr>
                        <a:t>24th September 2026</a:t>
                      </a:r>
                    </a:p>
                    <a:p>
                      <a:pPr marL="0" marR="0" lvl="0" indent="0" algn="ctr" defTabSz="457200" rtl="0" eaLnBrk="1" fontAlgn="auto" latinLnBrk="0" hangingPunct="1">
                        <a:lnSpc>
                          <a:spcPct val="100000"/>
                        </a:lnSpc>
                        <a:spcBef>
                          <a:spcPts val="0"/>
                        </a:spcBef>
                        <a:spcAft>
                          <a:spcPts val="0"/>
                        </a:spcAft>
                        <a:buClrTx/>
                        <a:buSzTx/>
                        <a:buFontTx/>
                        <a:buNone/>
                        <a:tabLst/>
                        <a:defRPr/>
                      </a:pPr>
                      <a:r>
                        <a:rPr lang="en-GB" sz="1200" kern="1200">
                          <a:solidFill>
                            <a:schemeClr val="tx1"/>
                          </a:solidFill>
                          <a:latin typeface="Aptos" panose="020B0004020202020204" pitchFamily="34" charset="0"/>
                          <a:ea typeface="+mn-ea"/>
                          <a:cs typeface="+mn-cs"/>
                        </a:rPr>
                        <a:t>09:30 – 16:30 </a:t>
                      </a:r>
                      <a:endParaRPr lang="en-GB" sz="1200" kern="1200" noProof="0">
                        <a:solidFill>
                          <a:schemeClr val="tx1"/>
                        </a:solidFill>
                        <a:latin typeface="Aptos" panose="020B0004020202020204" pitchFamily="34" charset="0"/>
                        <a:ea typeface="+mn-ea"/>
                        <a:cs typeface="+mn-cs"/>
                      </a:endParaRP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B4F6EF"/>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1200" kern="1200" noProof="0">
                          <a:solidFill>
                            <a:schemeClr val="tx1"/>
                          </a:solidFill>
                          <a:latin typeface="Aptos" panose="020B0004020202020204" pitchFamily="34" charset="0"/>
                          <a:ea typeface="+mn-ea"/>
                          <a:cs typeface="+mn-cs"/>
                        </a:rPr>
                        <a:t>21st October 2026</a:t>
                      </a:r>
                    </a:p>
                    <a:p>
                      <a:pPr marL="0" marR="0" lvl="0" indent="0" algn="ctr" defTabSz="457200" rtl="0" eaLnBrk="1" fontAlgn="auto" latinLnBrk="0" hangingPunct="1">
                        <a:lnSpc>
                          <a:spcPct val="100000"/>
                        </a:lnSpc>
                        <a:spcBef>
                          <a:spcPts val="0"/>
                        </a:spcBef>
                        <a:spcAft>
                          <a:spcPts val="0"/>
                        </a:spcAft>
                        <a:buClrTx/>
                        <a:buSzTx/>
                        <a:buFontTx/>
                        <a:buNone/>
                        <a:tabLst/>
                        <a:defRPr/>
                      </a:pPr>
                      <a:r>
                        <a:rPr lang="en-GB" sz="1200" kern="1200">
                          <a:solidFill>
                            <a:schemeClr val="tx1"/>
                          </a:solidFill>
                          <a:latin typeface="Aptos" panose="020B0004020202020204" pitchFamily="34" charset="0"/>
                          <a:ea typeface="+mn-ea"/>
                          <a:cs typeface="+mn-cs"/>
                        </a:rPr>
                        <a:t>09:30 – 16:30 </a:t>
                      </a:r>
                      <a:endParaRPr lang="en-GB" sz="1200" kern="1200" noProof="0">
                        <a:solidFill>
                          <a:schemeClr val="tx1"/>
                        </a:solidFill>
                        <a:latin typeface="Aptos" panose="020B0004020202020204" pitchFamily="34" charset="0"/>
                        <a:ea typeface="+mn-ea"/>
                        <a:cs typeface="+mn-cs"/>
                      </a:endParaRP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B4F6EF"/>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1200" kern="1200" noProof="0">
                          <a:solidFill>
                            <a:schemeClr val="tx1"/>
                          </a:solidFill>
                          <a:latin typeface="Aptos" panose="020B0004020202020204" pitchFamily="34" charset="0"/>
                          <a:ea typeface="+mn-ea"/>
                          <a:cs typeface="+mn-cs"/>
                        </a:rPr>
                        <a:t>25th November 2026</a:t>
                      </a:r>
                    </a:p>
                    <a:p>
                      <a:pPr marL="0" marR="0" lvl="0" indent="0" algn="ctr" defTabSz="457200" rtl="0" eaLnBrk="1" fontAlgn="auto" latinLnBrk="0" hangingPunct="1">
                        <a:lnSpc>
                          <a:spcPct val="100000"/>
                        </a:lnSpc>
                        <a:spcBef>
                          <a:spcPts val="0"/>
                        </a:spcBef>
                        <a:spcAft>
                          <a:spcPts val="0"/>
                        </a:spcAft>
                        <a:buClrTx/>
                        <a:buSzTx/>
                        <a:buFontTx/>
                        <a:buNone/>
                        <a:tabLst/>
                        <a:defRPr/>
                      </a:pPr>
                      <a:r>
                        <a:rPr lang="en-GB" sz="1200" kern="1200">
                          <a:solidFill>
                            <a:schemeClr val="tx1"/>
                          </a:solidFill>
                          <a:latin typeface="Aptos" panose="020B0004020202020204" pitchFamily="34" charset="0"/>
                          <a:ea typeface="+mn-ea"/>
                          <a:cs typeface="+mn-cs"/>
                        </a:rPr>
                        <a:t>09:30 – 16:30 </a:t>
                      </a:r>
                      <a:endParaRPr lang="en-GB" sz="1200" kern="1200" noProof="0">
                        <a:solidFill>
                          <a:schemeClr val="tx1"/>
                        </a:solidFill>
                        <a:latin typeface="Aptos" panose="020B0004020202020204" pitchFamily="34" charset="0"/>
                        <a:ea typeface="+mn-ea"/>
                        <a:cs typeface="+mn-cs"/>
                      </a:endParaRPr>
                    </a:p>
                  </a:txBody>
                  <a:tcPr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B4F6EF"/>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GB" sz="1200" kern="1200">
                        <a:solidFill>
                          <a:schemeClr val="tx1"/>
                        </a:solidFill>
                        <a:latin typeface="Aptos" panose="020B0004020202020204" pitchFamily="34" charset="0"/>
                        <a:ea typeface="+mn-ea"/>
                        <a:cs typeface="+mn-cs"/>
                      </a:endParaRPr>
                    </a:p>
                  </a:txBody>
                  <a:tcPr anchor="ctr">
                    <a:lnL w="38100" cap="flat" cmpd="sng" algn="ctr">
                      <a:solidFill>
                        <a:schemeClr val="bg1"/>
                      </a:solidFill>
                      <a:prstDash val="solid"/>
                      <a:round/>
                      <a:headEnd type="none" w="med" len="med"/>
                      <a:tailEnd type="none" w="med" len="med"/>
                    </a:lnL>
                    <a:lnR w="12700" cmpd="sng">
                      <a:noFill/>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49860836"/>
                  </a:ext>
                </a:extLst>
              </a:tr>
            </a:tbl>
          </a:graphicData>
        </a:graphic>
      </p:graphicFrame>
    </p:spTree>
    <p:extLst>
      <p:ext uri="{BB962C8B-B14F-4D97-AF65-F5344CB8AC3E}">
        <p14:creationId xmlns:p14="http://schemas.microsoft.com/office/powerpoint/2010/main" val="2321689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E872E5-673C-91BF-9162-18A80AD8CDD4}"/>
              </a:ext>
            </a:extLst>
          </p:cNvPr>
          <p:cNvSpPr>
            <a:spLocks noGrp="1"/>
          </p:cNvSpPr>
          <p:nvPr>
            <p:ph type="ctrTitle"/>
          </p:nvPr>
        </p:nvSpPr>
        <p:spPr>
          <a:xfrm>
            <a:off x="414467" y="2035175"/>
            <a:ext cx="5579712" cy="2387600"/>
          </a:xfrm>
        </p:spPr>
        <p:txBody>
          <a:bodyPr>
            <a:normAutofit/>
          </a:bodyPr>
          <a:lstStyle/>
          <a:p>
            <a:pPr algn="l"/>
            <a:r>
              <a:rPr lang="en-GB" sz="7200">
                <a:solidFill>
                  <a:srgbClr val="084846"/>
                </a:solidFill>
              </a:rPr>
              <a:t>Programme Launch </a:t>
            </a:r>
          </a:p>
        </p:txBody>
      </p:sp>
      <p:pic>
        <p:nvPicPr>
          <p:cNvPr id="5" name="Graphic 4">
            <a:extLst>
              <a:ext uri="{FF2B5EF4-FFF2-40B4-BE49-F238E27FC236}">
                <a16:creationId xmlns:a16="http://schemas.microsoft.com/office/drawing/2014/main" id="{1F0713AC-426D-A6BF-7F9E-383DE5668D1D}"/>
              </a:ext>
            </a:extLst>
          </p:cNvPr>
          <p:cNvPicPr>
            <a:picLocks noChangeAspect="1"/>
          </p:cNvPicPr>
          <p:nvPr/>
        </p:nvPicPr>
        <p:blipFill rotWithShape="1">
          <a:blip>
            <a:extLst>
              <a:ext uri="{96DAC541-7B7A-43D3-8B79-37D633B846F1}">
                <asvg:svgBlip xmlns:asvg="http://schemas.microsoft.com/office/drawing/2016/SVG/main" r:embed="rId2"/>
              </a:ext>
            </a:extLst>
          </a:blip>
          <a:srcRect l="-2999" t="4136" r="35686" b="7508"/>
          <a:stretch>
            <a:fillRect/>
          </a:stretch>
        </p:blipFill>
        <p:spPr>
          <a:xfrm>
            <a:off x="5923492" y="0"/>
            <a:ext cx="6268508" cy="6858000"/>
          </a:xfrm>
          <a:prstGeom prst="rect">
            <a:avLst/>
          </a:prstGeom>
        </p:spPr>
      </p:pic>
      <p:grpSp>
        <p:nvGrpSpPr>
          <p:cNvPr id="7" name="Group 6">
            <a:extLst>
              <a:ext uri="{FF2B5EF4-FFF2-40B4-BE49-F238E27FC236}">
                <a16:creationId xmlns:a16="http://schemas.microsoft.com/office/drawing/2014/main" id="{BFAE2BDD-1A15-71FC-11CA-18BE9AAD7387}"/>
              </a:ext>
            </a:extLst>
          </p:cNvPr>
          <p:cNvGrpSpPr/>
          <p:nvPr/>
        </p:nvGrpSpPr>
        <p:grpSpPr>
          <a:xfrm>
            <a:off x="414467" y="327813"/>
            <a:ext cx="3160226" cy="620343"/>
            <a:chOff x="8888289" y="257509"/>
            <a:chExt cx="2961875" cy="581408"/>
          </a:xfrm>
        </p:grpSpPr>
        <p:pic>
          <p:nvPicPr>
            <p:cNvPr id="8" name="Picture 7">
              <a:extLst>
                <a:ext uri="{FF2B5EF4-FFF2-40B4-BE49-F238E27FC236}">
                  <a16:creationId xmlns:a16="http://schemas.microsoft.com/office/drawing/2014/main" id="{2F00AD41-A1E1-E814-BC00-5EF442F48054}"/>
                </a:ext>
              </a:extLst>
            </p:cNvPr>
            <p:cNvPicPr>
              <a:picLocks noChangeAspect="1"/>
            </p:cNvPicPr>
            <p:nvPr userDrawn="1"/>
          </p:nvPicPr>
          <p:blipFill>
            <a:blip r:embed="rId3"/>
            <a:stretch>
              <a:fillRect/>
            </a:stretch>
          </p:blipFill>
          <p:spPr>
            <a:xfrm>
              <a:off x="8888289" y="272533"/>
              <a:ext cx="1809129" cy="566384"/>
            </a:xfrm>
            <a:prstGeom prst="rect">
              <a:avLst/>
            </a:prstGeom>
          </p:spPr>
        </p:pic>
        <p:pic>
          <p:nvPicPr>
            <p:cNvPr id="9" name="Picture 8">
              <a:extLst>
                <a:ext uri="{FF2B5EF4-FFF2-40B4-BE49-F238E27FC236}">
                  <a16:creationId xmlns:a16="http://schemas.microsoft.com/office/drawing/2014/main" id="{11FE3292-E5B9-AB35-AF4E-8C61752BCE0F}"/>
                </a:ext>
              </a:extLst>
            </p:cNvPr>
            <p:cNvPicPr>
              <a:picLocks noChangeAspect="1"/>
            </p:cNvPicPr>
            <p:nvPr userDrawn="1"/>
          </p:nvPicPr>
          <p:blipFill>
            <a:blip r:embed="rId4"/>
            <a:stretch>
              <a:fillRect/>
            </a:stretch>
          </p:blipFill>
          <p:spPr>
            <a:xfrm>
              <a:off x="10857437" y="257509"/>
              <a:ext cx="992727" cy="501941"/>
            </a:xfrm>
            <a:prstGeom prst="rect">
              <a:avLst/>
            </a:prstGeom>
          </p:spPr>
        </p:pic>
      </p:grpSp>
    </p:spTree>
    <p:extLst>
      <p:ext uri="{BB962C8B-B14F-4D97-AF65-F5344CB8AC3E}">
        <p14:creationId xmlns:p14="http://schemas.microsoft.com/office/powerpoint/2010/main" val="32719773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532B2C-4AAE-5B09-5555-634CE5DFD26E}"/>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141FEAD1-4EB6-F456-364F-452133CAC821}"/>
              </a:ext>
            </a:extLst>
          </p:cNvPr>
          <p:cNvSpPr/>
          <p:nvPr/>
        </p:nvSpPr>
        <p:spPr>
          <a:xfrm>
            <a:off x="0" y="1390650"/>
            <a:ext cx="7515225" cy="5140158"/>
          </a:xfrm>
          <a:prstGeom prst="rect">
            <a:avLst/>
          </a:prstGeom>
          <a:solidFill>
            <a:srgbClr val="CBEBE6">
              <a:alpha val="29804"/>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3" name="Title 2">
            <a:extLst>
              <a:ext uri="{FF2B5EF4-FFF2-40B4-BE49-F238E27FC236}">
                <a16:creationId xmlns:a16="http://schemas.microsoft.com/office/drawing/2014/main" id="{D4D5ECC3-8A3B-54C1-3D9A-E90363B93045}"/>
              </a:ext>
            </a:extLst>
          </p:cNvPr>
          <p:cNvSpPr>
            <a:spLocks noGrp="1"/>
          </p:cNvSpPr>
          <p:nvPr>
            <p:ph type="title"/>
          </p:nvPr>
        </p:nvSpPr>
        <p:spPr/>
        <p:txBody>
          <a:bodyPr>
            <a:normAutofit/>
          </a:bodyPr>
          <a:lstStyle/>
          <a:p>
            <a:r>
              <a:rPr lang="en-GB" sz="4400">
                <a:latin typeface="Aptos Display" panose="020B0004020202020204" pitchFamily="34" charset="0"/>
              </a:rPr>
              <a:t>Programme Launch Overview  </a:t>
            </a:r>
          </a:p>
        </p:txBody>
      </p:sp>
      <p:sp>
        <p:nvSpPr>
          <p:cNvPr id="4" name="Content Placeholder 3">
            <a:extLst>
              <a:ext uri="{FF2B5EF4-FFF2-40B4-BE49-F238E27FC236}">
                <a16:creationId xmlns:a16="http://schemas.microsoft.com/office/drawing/2014/main" id="{3E90EFC1-522B-CCA4-A283-AED9B235A93B}"/>
              </a:ext>
            </a:extLst>
          </p:cNvPr>
          <p:cNvSpPr>
            <a:spLocks noGrp="1"/>
          </p:cNvSpPr>
          <p:nvPr>
            <p:ph idx="1"/>
          </p:nvPr>
        </p:nvSpPr>
        <p:spPr>
          <a:xfrm>
            <a:off x="326175" y="1546392"/>
            <a:ext cx="6903300" cy="5140158"/>
          </a:xfrm>
        </p:spPr>
        <p:txBody>
          <a:bodyPr>
            <a:noAutofit/>
          </a:bodyPr>
          <a:lstStyle/>
          <a:p>
            <a:pPr marL="0" indent="0">
              <a:lnSpc>
                <a:spcPct val="110000"/>
              </a:lnSpc>
              <a:spcBef>
                <a:spcPts val="1200"/>
              </a:spcBef>
              <a:spcAft>
                <a:spcPts val="1200"/>
              </a:spcAft>
              <a:buNone/>
            </a:pPr>
            <a:r>
              <a:rPr lang="en-GB" sz="1400"/>
              <a:t>The programme launch marks the start of your leadership journey, where you will build a safe learning environment with your peers, understand the arc of the programme and the context you are working in, and begin to shape your leadership journey.</a:t>
            </a:r>
          </a:p>
          <a:p>
            <a:pPr marL="0" indent="0">
              <a:lnSpc>
                <a:spcPct val="110000"/>
              </a:lnSpc>
              <a:spcBef>
                <a:spcPts val="1200"/>
              </a:spcBef>
              <a:spcAft>
                <a:spcPts val="1200"/>
              </a:spcAft>
              <a:buNone/>
            </a:pPr>
            <a:r>
              <a:rPr lang="en-GB" sz="1400"/>
              <a:t>You will connect with your peers and build relationships that support open, honest learning and reflection. Through shared discussion, you will gain insight into yourself and others, developing a deeper understanding of different values, perspectives and how these influence leadership and impact.</a:t>
            </a:r>
          </a:p>
          <a:p>
            <a:pPr marL="0" indent="0">
              <a:lnSpc>
                <a:spcPct val="110000"/>
              </a:lnSpc>
              <a:spcBef>
                <a:spcPts val="1200"/>
              </a:spcBef>
              <a:spcAft>
                <a:spcPts val="1200"/>
              </a:spcAft>
              <a:buNone/>
            </a:pPr>
            <a:r>
              <a:rPr lang="en-GB" sz="1400"/>
              <a:t>The day provides a clear overview of the programme and the key themes that will run throughout your leadership journey, from what has shaped your leadership so far to how this continues to evolve and how you see yourself as a leader over time.</a:t>
            </a:r>
          </a:p>
          <a:p>
            <a:pPr marL="0" indent="0">
              <a:lnSpc>
                <a:spcPct val="110000"/>
              </a:lnSpc>
              <a:spcBef>
                <a:spcPts val="1200"/>
              </a:spcBef>
              <a:spcAft>
                <a:spcPts val="1200"/>
              </a:spcAft>
              <a:buNone/>
            </a:pPr>
            <a:r>
              <a:rPr lang="en-GB" sz="1400"/>
              <a:t>You will explore the key frameworks that underpin leadership within </a:t>
            </a:r>
            <a:r>
              <a:rPr lang="en-GB" sz="1400" err="1"/>
              <a:t>Oxleas</a:t>
            </a:r>
            <a:r>
              <a:rPr lang="en-GB" sz="1400"/>
              <a:t>, alongside the wider system and organisational context you are working in, helping you understand how your role connects to broader priorities.</a:t>
            </a:r>
          </a:p>
          <a:p>
            <a:pPr marL="0" indent="0">
              <a:lnSpc>
                <a:spcPct val="110000"/>
              </a:lnSpc>
              <a:spcBef>
                <a:spcPts val="1200"/>
              </a:spcBef>
              <a:spcAft>
                <a:spcPts val="1200"/>
              </a:spcAft>
              <a:buNone/>
            </a:pPr>
            <a:r>
              <a:rPr lang="en-GB" sz="1400"/>
              <a:t>You will begin to shape your leadership journey by identifying areas you want to focus on and starting to think about your leadership goals.</a:t>
            </a:r>
          </a:p>
        </p:txBody>
      </p:sp>
      <p:sp>
        <p:nvSpPr>
          <p:cNvPr id="5" name="Content Placeholder 1">
            <a:extLst>
              <a:ext uri="{FF2B5EF4-FFF2-40B4-BE49-F238E27FC236}">
                <a16:creationId xmlns:a16="http://schemas.microsoft.com/office/drawing/2014/main" id="{47590D19-AA81-2FB5-35BE-DA5486A34149}"/>
              </a:ext>
            </a:extLst>
          </p:cNvPr>
          <p:cNvSpPr txBox="1">
            <a:spLocks/>
          </p:cNvSpPr>
          <p:nvPr/>
        </p:nvSpPr>
        <p:spPr>
          <a:xfrm>
            <a:off x="7800976" y="1546392"/>
            <a:ext cx="4064849" cy="4733177"/>
          </a:xfrm>
          <a:prstGeom prst="rect">
            <a:avLst/>
          </a:prstGeom>
        </p:spPr>
        <p:txBody>
          <a:bodyPr>
            <a:noAutofit/>
          </a:bodyPr>
          <a:lstStyle>
            <a:lvl1pPr marL="228600" indent="-228600" algn="l" defTabSz="457200" rtl="0" eaLnBrk="1" latinLnBrk="0" hangingPunct="1">
              <a:spcBef>
                <a:spcPct val="20000"/>
              </a:spcBef>
              <a:buFont typeface="Arial" panose="020B0604020202020204" pitchFamily="34" charset="0"/>
              <a:buChar char="•"/>
              <a:defRPr sz="2000" kern="1200">
                <a:solidFill>
                  <a:schemeClr val="tx1"/>
                </a:solidFill>
                <a:latin typeface="Aptos" panose="020B0004020202020204" pitchFamily="34" charset="0"/>
                <a:ea typeface="Source Sans Pro" panose="020B0503030403020204" pitchFamily="34" charset="0"/>
                <a:cs typeface="+mn-cs"/>
              </a:defRPr>
            </a:lvl1pPr>
            <a:lvl2pPr marL="685800" indent="-228600" algn="l" defTabSz="457200" rtl="0" eaLnBrk="1" latinLnBrk="0" hangingPunct="1">
              <a:spcBef>
                <a:spcPct val="20000"/>
              </a:spcBef>
              <a:buFont typeface="Courier New" panose="02070309020205020404" pitchFamily="49" charset="0"/>
              <a:buChar char="o"/>
              <a:defRPr sz="1800" kern="1200">
                <a:solidFill>
                  <a:schemeClr val="tx1"/>
                </a:solidFill>
                <a:latin typeface="Aptos" panose="020B0004020202020204" pitchFamily="34" charset="0"/>
                <a:ea typeface="Source Sans Pro" panose="020B0503030403020204" pitchFamily="34" charset="0"/>
                <a:cs typeface="+mn-cs"/>
              </a:defRPr>
            </a:lvl2pPr>
            <a:lvl3pPr marL="1143000" indent="-228600" algn="l" defTabSz="457200" rtl="0" eaLnBrk="1" latinLnBrk="0" hangingPunct="1">
              <a:spcBef>
                <a:spcPct val="20000"/>
              </a:spcBef>
              <a:buFont typeface="Arial" panose="020B0604020202020204" pitchFamily="34" charset="0"/>
              <a:buChar char="•"/>
              <a:defRPr sz="1600" kern="1200">
                <a:solidFill>
                  <a:schemeClr val="tx1"/>
                </a:solidFill>
                <a:latin typeface="Aptos" panose="020B0004020202020204" pitchFamily="34" charset="0"/>
                <a:ea typeface="Source Sans Pro" panose="020B0503030403020204" pitchFamily="34" charset="0"/>
                <a:cs typeface="+mn-cs"/>
              </a:defRPr>
            </a:lvl3pPr>
            <a:lvl4pPr marL="1600200" indent="-228600" algn="l" defTabSz="457200" rtl="0" eaLnBrk="1" latinLnBrk="0" hangingPunct="1">
              <a:spcBef>
                <a:spcPct val="20000"/>
              </a:spcBef>
              <a:buFont typeface="Arial" panose="020B0604020202020204" pitchFamily="34" charset="0"/>
              <a:buChar char="•"/>
              <a:defRPr sz="1400" kern="1200">
                <a:solidFill>
                  <a:schemeClr val="tx1"/>
                </a:solidFill>
                <a:latin typeface="Aptos" panose="020B0004020202020204" pitchFamily="34" charset="0"/>
                <a:ea typeface="Source Sans Pro" panose="020B0503030403020204" pitchFamily="34" charset="0"/>
                <a:cs typeface="+mn-cs"/>
              </a:defRPr>
            </a:lvl4pPr>
            <a:lvl5pPr marL="2057400" indent="-228600" algn="l" defTabSz="457200" rtl="0" eaLnBrk="1" latinLnBrk="0" hangingPunct="1">
              <a:spcBef>
                <a:spcPct val="20000"/>
              </a:spcBef>
              <a:buFont typeface="Arial" panose="020B0604020202020204" pitchFamily="34" charset="0"/>
              <a:buChar char="•"/>
              <a:defRPr sz="1400" kern="1200">
                <a:solidFill>
                  <a:schemeClr val="tx1"/>
                </a:solidFill>
                <a:latin typeface="Aptos" panose="020B0004020202020204" pitchFamily="34" charset="0"/>
                <a:ea typeface="Source Sans Pro" panose="020B0503030403020204" pitchFamily="34"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10000"/>
              </a:lnSpc>
              <a:spcBef>
                <a:spcPts val="1200"/>
              </a:spcBef>
              <a:spcAft>
                <a:spcPts val="1200"/>
              </a:spcAft>
              <a:buFont typeface="Arial" panose="020B0604020202020204" pitchFamily="34" charset="0"/>
              <a:buNone/>
            </a:pPr>
            <a:r>
              <a:rPr lang="en-GB" sz="1400"/>
              <a:t>By the end of this module, you will:</a:t>
            </a:r>
          </a:p>
          <a:p>
            <a:pPr>
              <a:lnSpc>
                <a:spcPct val="110000"/>
              </a:lnSpc>
              <a:spcBef>
                <a:spcPts val="1200"/>
              </a:spcBef>
              <a:spcAft>
                <a:spcPts val="1200"/>
              </a:spcAft>
              <a:buFont typeface="Wingdings" panose="05000000000000000000" pitchFamily="2" charset="2"/>
              <a:buChar char="ü"/>
            </a:pPr>
            <a:r>
              <a:rPr lang="en-GB" sz="1400"/>
              <a:t>Get to know your peers and build a safe learning environment with them </a:t>
            </a:r>
          </a:p>
          <a:p>
            <a:pPr>
              <a:lnSpc>
                <a:spcPct val="110000"/>
              </a:lnSpc>
              <a:spcBef>
                <a:spcPts val="1200"/>
              </a:spcBef>
              <a:spcAft>
                <a:spcPts val="1200"/>
              </a:spcAft>
              <a:buFont typeface="Wingdings" panose="05000000000000000000" pitchFamily="2" charset="2"/>
              <a:buChar char="ü"/>
            </a:pPr>
            <a:r>
              <a:rPr lang="en-GB" sz="1400"/>
              <a:t>Have a full understanding of the programme </a:t>
            </a:r>
          </a:p>
          <a:p>
            <a:pPr>
              <a:lnSpc>
                <a:spcPct val="110000"/>
              </a:lnSpc>
              <a:spcBef>
                <a:spcPts val="1200"/>
              </a:spcBef>
              <a:spcAft>
                <a:spcPts val="1200"/>
              </a:spcAft>
              <a:buFont typeface="Wingdings" panose="05000000000000000000" pitchFamily="2" charset="2"/>
              <a:buChar char="ü"/>
            </a:pPr>
            <a:r>
              <a:rPr lang="en-GB" sz="1400"/>
              <a:t>Be familiar with the key frameworks, such as NHS  Leadership Framework </a:t>
            </a:r>
          </a:p>
          <a:p>
            <a:pPr>
              <a:lnSpc>
                <a:spcPct val="110000"/>
              </a:lnSpc>
              <a:spcBef>
                <a:spcPts val="1200"/>
              </a:spcBef>
              <a:spcAft>
                <a:spcPts val="1200"/>
              </a:spcAft>
              <a:buFont typeface="Wingdings" panose="05000000000000000000" pitchFamily="2" charset="2"/>
              <a:buChar char="ü"/>
            </a:pPr>
            <a:r>
              <a:rPr lang="en-GB" sz="1400"/>
              <a:t>Understand the system you are working in</a:t>
            </a:r>
          </a:p>
          <a:p>
            <a:pPr>
              <a:lnSpc>
                <a:spcPct val="110000"/>
              </a:lnSpc>
              <a:spcBef>
                <a:spcPts val="1200"/>
              </a:spcBef>
              <a:spcAft>
                <a:spcPts val="1200"/>
              </a:spcAft>
              <a:buFont typeface="Wingdings" panose="05000000000000000000" pitchFamily="2" charset="2"/>
              <a:buChar char="ü"/>
            </a:pPr>
            <a:r>
              <a:rPr lang="en-GB" sz="1400"/>
              <a:t>Know you need to identify your leadership goal(s) and start to think about this </a:t>
            </a:r>
          </a:p>
          <a:p>
            <a:pPr>
              <a:lnSpc>
                <a:spcPct val="110000"/>
              </a:lnSpc>
              <a:spcBef>
                <a:spcPts val="1200"/>
              </a:spcBef>
              <a:spcAft>
                <a:spcPts val="1200"/>
              </a:spcAft>
              <a:buFont typeface="Wingdings" panose="05000000000000000000" pitchFamily="2" charset="2"/>
              <a:buChar char="ü"/>
            </a:pPr>
            <a:r>
              <a:rPr lang="en-GB" sz="1400"/>
              <a:t>Learn from your peers to have a greater insight into self, others, value differences and considering impacts</a:t>
            </a:r>
          </a:p>
        </p:txBody>
      </p:sp>
    </p:spTree>
    <p:extLst>
      <p:ext uri="{BB962C8B-B14F-4D97-AF65-F5344CB8AC3E}">
        <p14:creationId xmlns:p14="http://schemas.microsoft.com/office/powerpoint/2010/main" val="19827543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FC78F8-F784-8667-BF7B-44AD6289F9EC}"/>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D2BFA86-72E8-B7A9-348C-1AA613C8D612}"/>
              </a:ext>
            </a:extLst>
          </p:cNvPr>
          <p:cNvSpPr>
            <a:spLocks noGrp="1"/>
          </p:cNvSpPr>
          <p:nvPr>
            <p:ph type="title"/>
          </p:nvPr>
        </p:nvSpPr>
        <p:spPr/>
        <p:txBody>
          <a:bodyPr>
            <a:normAutofit/>
          </a:bodyPr>
          <a:lstStyle/>
          <a:p>
            <a:r>
              <a:rPr lang="en-GB" sz="4400">
                <a:latin typeface="Aptos Display" panose="020B0004020202020204" pitchFamily="34" charset="0"/>
              </a:rPr>
              <a:t>Agenda </a:t>
            </a:r>
          </a:p>
        </p:txBody>
      </p:sp>
      <p:graphicFrame>
        <p:nvGraphicFramePr>
          <p:cNvPr id="10" name="Table 9">
            <a:extLst>
              <a:ext uri="{FF2B5EF4-FFF2-40B4-BE49-F238E27FC236}">
                <a16:creationId xmlns:a16="http://schemas.microsoft.com/office/drawing/2014/main" id="{DBC60352-99C0-00A7-DA85-AD7F2F35164B}"/>
              </a:ext>
            </a:extLst>
          </p:cNvPr>
          <p:cNvGraphicFramePr>
            <a:graphicFrameLocks noGrp="1"/>
          </p:cNvGraphicFramePr>
          <p:nvPr>
            <p:extLst>
              <p:ext uri="{D42A27DB-BD31-4B8C-83A1-F6EECF244321}">
                <p14:modId xmlns:p14="http://schemas.microsoft.com/office/powerpoint/2010/main" val="3383506760"/>
              </p:ext>
            </p:extLst>
          </p:nvPr>
        </p:nvGraphicFramePr>
        <p:xfrm>
          <a:off x="326176" y="1361693"/>
          <a:ext cx="11294325" cy="4762884"/>
        </p:xfrm>
        <a:graphic>
          <a:graphicData uri="http://schemas.openxmlformats.org/drawingml/2006/table">
            <a:tbl>
              <a:tblPr firstRow="1" bandRow="1">
                <a:tableStyleId>{5940675A-B579-460E-94D1-54222C63F5DA}</a:tableStyleId>
              </a:tblPr>
              <a:tblGrid>
                <a:gridCol w="3131399">
                  <a:extLst>
                    <a:ext uri="{9D8B030D-6E8A-4147-A177-3AD203B41FA5}">
                      <a16:colId xmlns:a16="http://schemas.microsoft.com/office/drawing/2014/main" val="1981194021"/>
                    </a:ext>
                  </a:extLst>
                </a:gridCol>
                <a:gridCol w="1066800">
                  <a:extLst>
                    <a:ext uri="{9D8B030D-6E8A-4147-A177-3AD203B41FA5}">
                      <a16:colId xmlns:a16="http://schemas.microsoft.com/office/drawing/2014/main" val="312567472"/>
                    </a:ext>
                  </a:extLst>
                </a:gridCol>
                <a:gridCol w="7096126">
                  <a:extLst>
                    <a:ext uri="{9D8B030D-6E8A-4147-A177-3AD203B41FA5}">
                      <a16:colId xmlns:a16="http://schemas.microsoft.com/office/drawing/2014/main" val="1488432791"/>
                    </a:ext>
                  </a:extLst>
                </a:gridCol>
              </a:tblGrid>
              <a:tr h="340206">
                <a:tc>
                  <a:txBody>
                    <a:bodyPr/>
                    <a:lstStyle/>
                    <a:p>
                      <a:pPr>
                        <a:spcBef>
                          <a:spcPts val="600"/>
                        </a:spcBef>
                        <a:spcAft>
                          <a:spcPts val="600"/>
                        </a:spcAft>
                      </a:pPr>
                      <a:r>
                        <a:rPr lang="en-GB" sz="1400" b="1">
                          <a:solidFill>
                            <a:schemeClr val="bg1"/>
                          </a:solidFill>
                          <a:latin typeface="Aptos" panose="020B0004020202020204" pitchFamily="34" charset="0"/>
                        </a:rPr>
                        <a:t>Topic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2FAB"/>
                    </a:solidFill>
                  </a:tcPr>
                </a:tc>
                <a:tc gridSpan="2">
                  <a:txBody>
                    <a:bodyPr/>
                    <a:lstStyle/>
                    <a:p>
                      <a:pPr>
                        <a:spcBef>
                          <a:spcPts val="600"/>
                        </a:spcBef>
                        <a:spcAft>
                          <a:spcPts val="600"/>
                        </a:spcAft>
                      </a:pPr>
                      <a:r>
                        <a:rPr lang="en-GB" sz="1400" b="1">
                          <a:solidFill>
                            <a:schemeClr val="bg1"/>
                          </a:solidFill>
                          <a:latin typeface="Aptos" panose="020B0004020202020204" pitchFamily="34" charset="0"/>
                        </a:rPr>
                        <a:t>Agenda Items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2FAB"/>
                    </a:solidFill>
                  </a:tcPr>
                </a:tc>
                <a:tc hMerge="1">
                  <a:txBody>
                    <a:bodyPr/>
                    <a:lstStyle/>
                    <a:p>
                      <a:endParaRPr lang="en-GB">
                        <a:latin typeface="Aptos" panose="020B0004020202020204" pitchFamily="34" charset="0"/>
                      </a:endParaRPr>
                    </a:p>
                  </a:txBody>
                  <a:tcPr>
                    <a:solidFill>
                      <a:srgbClr val="FF81CC"/>
                    </a:solidFill>
                  </a:tcPr>
                </a:tc>
                <a:extLst>
                  <a:ext uri="{0D108BD9-81ED-4DB2-BD59-A6C34878D82A}">
                    <a16:rowId xmlns:a16="http://schemas.microsoft.com/office/drawing/2014/main" val="1466867371"/>
                  </a:ext>
                </a:extLst>
              </a:tr>
              <a:tr h="340206">
                <a:tc>
                  <a:txBody>
                    <a:bodyPr/>
                    <a:lstStyle/>
                    <a:p>
                      <a:pPr marL="0" marR="0" lvl="0" indent="0" algn="l" defTabSz="457200" rtl="0" eaLnBrk="1" fontAlgn="auto" latinLnBrk="0" hangingPunct="1">
                        <a:lnSpc>
                          <a:spcPct val="100000"/>
                        </a:lnSpc>
                        <a:spcBef>
                          <a:spcPts val="600"/>
                        </a:spcBef>
                        <a:spcAft>
                          <a:spcPts val="600"/>
                        </a:spcAft>
                        <a:buClrTx/>
                        <a:buSzTx/>
                        <a:buFontTx/>
                        <a:buNone/>
                        <a:tabLst/>
                        <a:defRPr/>
                      </a:pPr>
                      <a:r>
                        <a:rPr lang="en-GB" sz="1200" b="1">
                          <a:solidFill>
                            <a:schemeClr val="bg1"/>
                          </a:solidFill>
                          <a:latin typeface="Aptos" panose="020B0004020202020204" pitchFamily="34" charset="0"/>
                        </a:rPr>
                        <a:t>Start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D7371"/>
                    </a:solidFill>
                  </a:tcPr>
                </a:tc>
                <a:tc>
                  <a:txBody>
                    <a:bodyPr/>
                    <a:lstStyle/>
                    <a:p>
                      <a:pPr>
                        <a:spcBef>
                          <a:spcPts val="600"/>
                        </a:spcBef>
                        <a:spcAft>
                          <a:spcPts val="600"/>
                        </a:spcAft>
                      </a:pPr>
                      <a:r>
                        <a:rPr lang="en-GB" sz="1200" b="1">
                          <a:solidFill>
                            <a:schemeClr val="bg1"/>
                          </a:solidFill>
                          <a:latin typeface="Aptos" panose="020B0004020202020204" pitchFamily="34" charset="0"/>
                        </a:rPr>
                        <a:t>09:30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D7371"/>
                    </a:solidFill>
                  </a:tcPr>
                </a:tc>
                <a:tc>
                  <a:txBody>
                    <a:bodyPr/>
                    <a:lstStyle/>
                    <a:p>
                      <a:pPr>
                        <a:spcBef>
                          <a:spcPts val="600"/>
                        </a:spcBef>
                        <a:spcAft>
                          <a:spcPts val="600"/>
                        </a:spcAft>
                      </a:pPr>
                      <a:r>
                        <a:rPr lang="en-GB" sz="1200" b="0">
                          <a:solidFill>
                            <a:schemeClr val="bg1"/>
                          </a:solidFill>
                          <a:latin typeface="Aptos" panose="020B0004020202020204" pitchFamily="34" charset="0"/>
                        </a:rPr>
                        <a:t>Welcome and start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D7371"/>
                    </a:solidFill>
                  </a:tcPr>
                </a:tc>
                <a:extLst>
                  <a:ext uri="{0D108BD9-81ED-4DB2-BD59-A6C34878D82A}">
                    <a16:rowId xmlns:a16="http://schemas.microsoft.com/office/drawing/2014/main" val="892435654"/>
                  </a:ext>
                </a:extLst>
              </a:tr>
              <a:tr h="340206">
                <a:tc>
                  <a:txBody>
                    <a:bodyPr/>
                    <a:lstStyle/>
                    <a:p>
                      <a:pPr marL="0" marR="0" lvl="0" indent="0" algn="l" defTabSz="457200" rtl="0" eaLnBrk="1" fontAlgn="auto" latinLnBrk="0" hangingPunct="1">
                        <a:lnSpc>
                          <a:spcPct val="100000"/>
                        </a:lnSpc>
                        <a:spcBef>
                          <a:spcPts val="600"/>
                        </a:spcBef>
                        <a:spcAft>
                          <a:spcPts val="600"/>
                        </a:spcAft>
                        <a:buClrTx/>
                        <a:buSzTx/>
                        <a:buFontTx/>
                        <a:buNone/>
                        <a:tabLst/>
                        <a:defRPr/>
                      </a:pPr>
                      <a:r>
                        <a:rPr lang="en-GB" sz="1200" b="1">
                          <a:latin typeface="Aptos" panose="020B0004020202020204" pitchFamily="34" charset="0"/>
                        </a:rPr>
                        <a:t>Welcome and Introductions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a:spcBef>
                          <a:spcPts val="600"/>
                        </a:spcBef>
                        <a:spcAft>
                          <a:spcPts val="600"/>
                        </a:spcAft>
                      </a:pPr>
                      <a:r>
                        <a:rPr lang="en-GB" sz="1200" b="0">
                          <a:latin typeface="Aptos" panose="020B0004020202020204" pitchFamily="34" charset="0"/>
                        </a:rPr>
                        <a:t>09:30 – 09:45</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a:spcBef>
                          <a:spcPts val="600"/>
                        </a:spcBef>
                        <a:spcAft>
                          <a:spcPts val="600"/>
                        </a:spcAft>
                      </a:pPr>
                      <a:r>
                        <a:rPr lang="en-GB" sz="1200" b="0">
                          <a:latin typeface="Aptos" panose="020B0004020202020204" pitchFamily="34" charset="0"/>
                        </a:rPr>
                        <a:t>Welcome and introduction to the day</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extLst>
                  <a:ext uri="{0D108BD9-81ED-4DB2-BD59-A6C34878D82A}">
                    <a16:rowId xmlns:a16="http://schemas.microsoft.com/office/drawing/2014/main" val="869725459"/>
                  </a:ext>
                </a:extLst>
              </a:tr>
              <a:tr h="340206">
                <a:tc rowSpan="2">
                  <a:txBody>
                    <a:bodyPr/>
                    <a:lstStyle/>
                    <a:p>
                      <a:pPr marL="0" marR="0" lvl="0" indent="0" algn="l" defTabSz="457200" rtl="0" eaLnBrk="1" fontAlgn="auto" latinLnBrk="0" hangingPunct="1">
                        <a:lnSpc>
                          <a:spcPct val="100000"/>
                        </a:lnSpc>
                        <a:spcBef>
                          <a:spcPts val="600"/>
                        </a:spcBef>
                        <a:spcAft>
                          <a:spcPts val="600"/>
                        </a:spcAft>
                        <a:buClrTx/>
                        <a:buSzTx/>
                        <a:buFontTx/>
                        <a:buNone/>
                        <a:tabLst/>
                        <a:defRPr/>
                      </a:pPr>
                      <a:r>
                        <a:rPr lang="en-GB" sz="1200" b="1">
                          <a:latin typeface="Aptos" panose="020B0004020202020204" pitchFamily="34" charset="0"/>
                        </a:rPr>
                        <a:t>Getting to know each other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95000"/>
                      </a:schemeClr>
                    </a:solidFill>
                  </a:tcPr>
                </a:tc>
                <a:tc>
                  <a:txBody>
                    <a:bodyPr/>
                    <a:lstStyle/>
                    <a:p>
                      <a:pPr>
                        <a:spcBef>
                          <a:spcPts val="600"/>
                        </a:spcBef>
                        <a:spcAft>
                          <a:spcPts val="600"/>
                        </a:spcAft>
                      </a:pPr>
                      <a:r>
                        <a:rPr lang="en-GB" sz="1200" b="0">
                          <a:latin typeface="Aptos" panose="020B0004020202020204" pitchFamily="34" charset="0"/>
                        </a:rPr>
                        <a:t>09:45 – 10:30</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95000"/>
                      </a:schemeClr>
                    </a:solidFill>
                  </a:tcPr>
                </a:tc>
                <a:tc>
                  <a:txBody>
                    <a:bodyPr/>
                    <a:lstStyle/>
                    <a:p>
                      <a:pPr lvl="0">
                        <a:spcBef>
                          <a:spcPts val="600"/>
                        </a:spcBef>
                        <a:spcAft>
                          <a:spcPts val="600"/>
                        </a:spcAft>
                      </a:pPr>
                      <a:r>
                        <a:rPr lang="en-GB" sz="1200" b="0">
                          <a:latin typeface="Aptos" panose="020B0004020202020204" pitchFamily="34" charset="0"/>
                        </a:rPr>
                        <a:t>Connecting with my peers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98487598"/>
                  </a:ext>
                </a:extLst>
              </a:tr>
              <a:tr h="340206">
                <a:tc vMerge="1">
                  <a:txBody>
                    <a:bodyPr/>
                    <a:lstStyle/>
                    <a:p>
                      <a:pPr>
                        <a:spcBef>
                          <a:spcPts val="600"/>
                        </a:spcBef>
                        <a:spcAft>
                          <a:spcPts val="600"/>
                        </a:spcAft>
                      </a:pPr>
                      <a:endParaRPr lang="en-GB" sz="1200" b="1">
                        <a:latin typeface="Aptos" panose="020B0004020202020204" pitchFamily="34" charset="0"/>
                      </a:endParaRP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a:spcBef>
                          <a:spcPts val="600"/>
                        </a:spcBef>
                        <a:spcAft>
                          <a:spcPts val="600"/>
                        </a:spcAft>
                      </a:pPr>
                      <a:r>
                        <a:rPr lang="en-GB" sz="1200" b="0">
                          <a:latin typeface="Aptos" panose="020B0004020202020204" pitchFamily="34" charset="0"/>
                        </a:rPr>
                        <a:t>10:30 – 11:00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95000"/>
                      </a:schemeClr>
                    </a:solidFill>
                  </a:tcPr>
                </a:tc>
                <a:tc>
                  <a:txBody>
                    <a:bodyPr/>
                    <a:lstStyle/>
                    <a:p>
                      <a:pPr lvl="0">
                        <a:spcBef>
                          <a:spcPts val="600"/>
                        </a:spcBef>
                        <a:spcAft>
                          <a:spcPts val="600"/>
                        </a:spcAft>
                      </a:pPr>
                      <a:r>
                        <a:rPr lang="en-GB" sz="1200" b="0">
                          <a:latin typeface="Aptos" panose="020B0004020202020204" pitchFamily="34" charset="0"/>
                        </a:rPr>
                        <a:t>Building a safe learning environment together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17856759"/>
                  </a:ext>
                </a:extLst>
              </a:tr>
              <a:tr h="340206">
                <a:tc rowSpan="2">
                  <a:txBody>
                    <a:bodyPr/>
                    <a:lstStyle/>
                    <a:p>
                      <a:pPr marL="0" marR="0" lvl="0" indent="0" algn="l" defTabSz="457200" rtl="0" eaLnBrk="1" fontAlgn="auto" latinLnBrk="0" hangingPunct="1">
                        <a:lnSpc>
                          <a:spcPct val="100000"/>
                        </a:lnSpc>
                        <a:spcBef>
                          <a:spcPts val="600"/>
                        </a:spcBef>
                        <a:spcAft>
                          <a:spcPts val="600"/>
                        </a:spcAft>
                        <a:buClrTx/>
                        <a:buSzTx/>
                        <a:buFontTx/>
                        <a:buNone/>
                        <a:tabLst/>
                        <a:defRPr/>
                      </a:pPr>
                      <a:r>
                        <a:rPr lang="en-GB" sz="1200" b="1">
                          <a:latin typeface="Aptos" panose="020B0004020202020204" pitchFamily="34" charset="0"/>
                        </a:rPr>
                        <a:t>Getting to know the Programme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pPr>
                        <a:spcBef>
                          <a:spcPts val="600"/>
                        </a:spcBef>
                        <a:spcAft>
                          <a:spcPts val="600"/>
                        </a:spcAft>
                      </a:pPr>
                      <a:r>
                        <a:rPr lang="en-GB" sz="1200" b="0">
                          <a:latin typeface="Aptos" panose="020B0004020202020204" pitchFamily="34" charset="0"/>
                        </a:rPr>
                        <a:t>11:00 – 11:30</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pPr lvl="0">
                        <a:spcBef>
                          <a:spcPts val="600"/>
                        </a:spcBef>
                        <a:spcAft>
                          <a:spcPts val="600"/>
                        </a:spcAft>
                      </a:pPr>
                      <a:r>
                        <a:rPr lang="en-GB" sz="1200" b="0">
                          <a:latin typeface="Aptos" panose="020B0004020202020204" pitchFamily="34" charset="0"/>
                        </a:rPr>
                        <a:t>Understanding our leadership programme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599264403"/>
                  </a:ext>
                </a:extLst>
              </a:tr>
              <a:tr h="340206">
                <a:tc vMerge="1">
                  <a:txBody>
                    <a:bodyPr/>
                    <a:lstStyle/>
                    <a:p>
                      <a:pPr marL="0" marR="0" lvl="0" indent="0" algn="l" defTabSz="457200" rtl="0" eaLnBrk="1" fontAlgn="auto" latinLnBrk="0" hangingPunct="1">
                        <a:lnSpc>
                          <a:spcPct val="100000"/>
                        </a:lnSpc>
                        <a:spcBef>
                          <a:spcPts val="600"/>
                        </a:spcBef>
                        <a:spcAft>
                          <a:spcPts val="600"/>
                        </a:spcAft>
                        <a:buClrTx/>
                        <a:buSzTx/>
                        <a:buFontTx/>
                        <a:buNone/>
                        <a:tabLst/>
                        <a:defRPr/>
                      </a:pPr>
                      <a:endParaRPr lang="en-GB" sz="1200" b="1">
                        <a:latin typeface="Aptos" panose="020B0004020202020204" pitchFamily="34" charset="0"/>
                      </a:endParaRP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pPr>
                        <a:spcBef>
                          <a:spcPts val="600"/>
                        </a:spcBef>
                        <a:spcAft>
                          <a:spcPts val="600"/>
                        </a:spcAft>
                      </a:pPr>
                      <a:r>
                        <a:rPr lang="en-GB" sz="1200" b="0">
                          <a:latin typeface="Aptos" panose="020B0004020202020204" pitchFamily="34" charset="0"/>
                        </a:rPr>
                        <a:t>11:30 – 12:00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tc>
                  <a:txBody>
                    <a:bodyPr/>
                    <a:lstStyle/>
                    <a:p>
                      <a:pPr lvl="0">
                        <a:spcBef>
                          <a:spcPts val="600"/>
                        </a:spcBef>
                        <a:spcAft>
                          <a:spcPts val="600"/>
                        </a:spcAft>
                      </a:pPr>
                      <a:r>
                        <a:rPr lang="en-GB" sz="1200" b="0">
                          <a:latin typeface="Aptos" panose="020B0004020202020204" pitchFamily="34" charset="0"/>
                        </a:rPr>
                        <a:t>Understanding the GROW coaching model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776830891"/>
                  </a:ext>
                </a:extLst>
              </a:tr>
              <a:tr h="340206">
                <a:tc>
                  <a:txBody>
                    <a:bodyPr/>
                    <a:lstStyle/>
                    <a:p>
                      <a:pPr>
                        <a:spcBef>
                          <a:spcPts val="600"/>
                        </a:spcBef>
                        <a:spcAft>
                          <a:spcPts val="600"/>
                        </a:spcAft>
                      </a:pPr>
                      <a:r>
                        <a:rPr lang="en-GB" sz="1200" b="1">
                          <a:solidFill>
                            <a:schemeClr val="bg1"/>
                          </a:solidFill>
                          <a:latin typeface="Aptos" panose="020B0004020202020204" pitchFamily="34" charset="0"/>
                        </a:rPr>
                        <a:t>Lunch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D7371"/>
                    </a:solidFill>
                  </a:tcPr>
                </a:tc>
                <a:tc>
                  <a:txBody>
                    <a:bodyPr/>
                    <a:lstStyle/>
                    <a:p>
                      <a:pPr>
                        <a:spcBef>
                          <a:spcPts val="600"/>
                        </a:spcBef>
                        <a:spcAft>
                          <a:spcPts val="600"/>
                        </a:spcAft>
                      </a:pPr>
                      <a:r>
                        <a:rPr lang="en-GB" sz="1200" b="1">
                          <a:solidFill>
                            <a:schemeClr val="bg1"/>
                          </a:solidFill>
                          <a:latin typeface="Aptos" panose="020B0004020202020204" pitchFamily="34" charset="0"/>
                        </a:rPr>
                        <a:t>12:00 – 12:45</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D7371"/>
                    </a:solidFill>
                  </a:tcPr>
                </a:tc>
                <a:tc>
                  <a:txBody>
                    <a:bodyPr/>
                    <a:lstStyle/>
                    <a:p>
                      <a:pPr>
                        <a:spcBef>
                          <a:spcPts val="600"/>
                        </a:spcBef>
                        <a:spcAft>
                          <a:spcPts val="600"/>
                        </a:spcAft>
                      </a:pPr>
                      <a:r>
                        <a:rPr lang="en-GB" sz="1200" b="0">
                          <a:solidFill>
                            <a:schemeClr val="bg1"/>
                          </a:solidFill>
                          <a:latin typeface="Aptos" panose="020B0004020202020204" pitchFamily="34" charset="0"/>
                        </a:rPr>
                        <a:t>Lunch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D7371"/>
                    </a:solidFill>
                  </a:tcPr>
                </a:tc>
                <a:extLst>
                  <a:ext uri="{0D108BD9-81ED-4DB2-BD59-A6C34878D82A}">
                    <a16:rowId xmlns:a16="http://schemas.microsoft.com/office/drawing/2014/main" val="4015379487"/>
                  </a:ext>
                </a:extLst>
              </a:tr>
              <a:tr h="340206">
                <a:tc rowSpan="2">
                  <a:txBody>
                    <a:bodyPr/>
                    <a:lstStyle/>
                    <a:p>
                      <a:pPr marL="0" marR="0" lvl="0" indent="0" algn="l" defTabSz="457200" rtl="0" eaLnBrk="1" fontAlgn="auto" latinLnBrk="0" hangingPunct="1">
                        <a:lnSpc>
                          <a:spcPct val="100000"/>
                        </a:lnSpc>
                        <a:spcBef>
                          <a:spcPts val="600"/>
                        </a:spcBef>
                        <a:spcAft>
                          <a:spcPts val="600"/>
                        </a:spcAft>
                        <a:buClrTx/>
                        <a:buSzTx/>
                        <a:buFontTx/>
                        <a:buNone/>
                        <a:tabLst/>
                        <a:defRPr/>
                      </a:pPr>
                      <a:r>
                        <a:rPr lang="en-GB" sz="1200" b="1">
                          <a:latin typeface="Aptos" panose="020B0004020202020204" pitchFamily="34" charset="0"/>
                        </a:rPr>
                        <a:t>Understanding the big picture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a:spcBef>
                          <a:spcPts val="600"/>
                        </a:spcBef>
                        <a:spcAft>
                          <a:spcPts val="600"/>
                        </a:spcAft>
                      </a:pPr>
                      <a:r>
                        <a:rPr lang="en-GB" sz="1200" b="0">
                          <a:latin typeface="Aptos" panose="020B0004020202020204" pitchFamily="34" charset="0"/>
                        </a:rPr>
                        <a:t>12:45 – 13:45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marL="0" marR="0" lvl="0" indent="0" algn="l" defTabSz="457200" rtl="0" eaLnBrk="1" fontAlgn="auto" latinLnBrk="0" hangingPunct="1">
                        <a:lnSpc>
                          <a:spcPct val="100000"/>
                        </a:lnSpc>
                        <a:spcBef>
                          <a:spcPts val="600"/>
                        </a:spcBef>
                        <a:spcAft>
                          <a:spcPts val="600"/>
                        </a:spcAft>
                        <a:buClrTx/>
                        <a:buSzTx/>
                        <a:buFontTx/>
                        <a:buNone/>
                        <a:tabLst/>
                        <a:defRPr/>
                      </a:pPr>
                      <a:r>
                        <a:rPr lang="en-GB" sz="1200" b="0">
                          <a:latin typeface="Aptos" panose="020B0004020202020204" pitchFamily="34" charset="0"/>
                        </a:rPr>
                        <a:t>Understanding the context and key frameworks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extLst>
                  <a:ext uri="{0D108BD9-81ED-4DB2-BD59-A6C34878D82A}">
                    <a16:rowId xmlns:a16="http://schemas.microsoft.com/office/drawing/2014/main" val="4213908300"/>
                  </a:ext>
                </a:extLst>
              </a:tr>
              <a:tr h="340206">
                <a:tc vMerge="1">
                  <a:txBody>
                    <a:bodyPr/>
                    <a:lstStyle/>
                    <a:p>
                      <a:pPr marL="0" marR="0" lvl="0" indent="0" algn="l" defTabSz="457200" rtl="0" eaLnBrk="1" fontAlgn="auto" latinLnBrk="0" hangingPunct="1">
                        <a:lnSpc>
                          <a:spcPct val="100000"/>
                        </a:lnSpc>
                        <a:spcBef>
                          <a:spcPts val="600"/>
                        </a:spcBef>
                        <a:spcAft>
                          <a:spcPts val="600"/>
                        </a:spcAft>
                        <a:buClrTx/>
                        <a:buSzTx/>
                        <a:buFontTx/>
                        <a:buNone/>
                        <a:tabLst/>
                        <a:defRPr/>
                      </a:pPr>
                      <a:endParaRPr lang="en-GB" sz="1200" b="1">
                        <a:latin typeface="Aptos" panose="020B0004020202020204" pitchFamily="34" charset="0"/>
                      </a:endParaRP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95000"/>
                      </a:schemeClr>
                    </a:solidFill>
                  </a:tcPr>
                </a:tc>
                <a:tc>
                  <a:txBody>
                    <a:bodyPr/>
                    <a:lstStyle/>
                    <a:p>
                      <a:pPr>
                        <a:spcBef>
                          <a:spcPts val="600"/>
                        </a:spcBef>
                        <a:spcAft>
                          <a:spcPts val="600"/>
                        </a:spcAft>
                      </a:pPr>
                      <a:r>
                        <a:rPr lang="en-GB" sz="1200" b="0">
                          <a:latin typeface="Aptos" panose="020B0004020202020204" pitchFamily="34" charset="0"/>
                        </a:rPr>
                        <a:t>13:45 – 14:30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95000"/>
                      </a:schemeClr>
                    </a:solidFill>
                  </a:tcPr>
                </a:tc>
                <a:tc>
                  <a:txBody>
                    <a:bodyPr/>
                    <a:lstStyle/>
                    <a:p>
                      <a:pPr marL="0" marR="0" lvl="0" indent="0" algn="l" defTabSz="457200" rtl="0" eaLnBrk="1" fontAlgn="auto" latinLnBrk="0" hangingPunct="1">
                        <a:lnSpc>
                          <a:spcPct val="100000"/>
                        </a:lnSpc>
                        <a:spcBef>
                          <a:spcPts val="600"/>
                        </a:spcBef>
                        <a:spcAft>
                          <a:spcPts val="600"/>
                        </a:spcAft>
                        <a:buClrTx/>
                        <a:buSzTx/>
                        <a:buFontTx/>
                        <a:buNone/>
                        <a:tabLst/>
                        <a:defRPr/>
                      </a:pPr>
                      <a:r>
                        <a:rPr lang="en-GB" sz="1200" b="0">
                          <a:latin typeface="Aptos" panose="020B0004020202020204" pitchFamily="34" charset="0"/>
                        </a:rPr>
                        <a:t>Mapping out the system and culture I am working in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297037383"/>
                  </a:ext>
                </a:extLst>
              </a:tr>
              <a:tr h="340206">
                <a:tc>
                  <a:txBody>
                    <a:bodyPr/>
                    <a:lstStyle/>
                    <a:p>
                      <a:pPr>
                        <a:spcBef>
                          <a:spcPts val="600"/>
                        </a:spcBef>
                        <a:spcAft>
                          <a:spcPts val="600"/>
                        </a:spcAft>
                      </a:pPr>
                      <a:r>
                        <a:rPr lang="en-GB" sz="1200" b="1">
                          <a:solidFill>
                            <a:schemeClr val="bg1"/>
                          </a:solidFill>
                          <a:latin typeface="Aptos" panose="020B0004020202020204" pitchFamily="34" charset="0"/>
                        </a:rPr>
                        <a:t>Break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D7371"/>
                    </a:solidFill>
                  </a:tcPr>
                </a:tc>
                <a:tc>
                  <a:txBody>
                    <a:bodyPr/>
                    <a:lstStyle/>
                    <a:p>
                      <a:pPr>
                        <a:spcBef>
                          <a:spcPts val="600"/>
                        </a:spcBef>
                        <a:spcAft>
                          <a:spcPts val="600"/>
                        </a:spcAft>
                      </a:pPr>
                      <a:r>
                        <a:rPr lang="en-GB" sz="1200" b="1">
                          <a:solidFill>
                            <a:schemeClr val="bg1"/>
                          </a:solidFill>
                          <a:latin typeface="Aptos" panose="020B0004020202020204" pitchFamily="34" charset="0"/>
                        </a:rPr>
                        <a:t>14:30 – 14:45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D7371"/>
                    </a:solidFill>
                  </a:tcPr>
                </a:tc>
                <a:tc>
                  <a:txBody>
                    <a:bodyPr/>
                    <a:lstStyle/>
                    <a:p>
                      <a:pPr>
                        <a:spcBef>
                          <a:spcPts val="600"/>
                        </a:spcBef>
                        <a:spcAft>
                          <a:spcPts val="600"/>
                        </a:spcAft>
                      </a:pPr>
                      <a:r>
                        <a:rPr lang="en-GB" sz="1200" b="0">
                          <a:solidFill>
                            <a:schemeClr val="bg1"/>
                          </a:solidFill>
                          <a:latin typeface="Aptos" panose="020B0004020202020204" pitchFamily="34" charset="0"/>
                        </a:rPr>
                        <a:t>Break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D7371"/>
                    </a:solidFill>
                  </a:tcPr>
                </a:tc>
                <a:extLst>
                  <a:ext uri="{0D108BD9-81ED-4DB2-BD59-A6C34878D82A}">
                    <a16:rowId xmlns:a16="http://schemas.microsoft.com/office/drawing/2014/main" val="3548114327"/>
                  </a:ext>
                </a:extLst>
              </a:tr>
              <a:tr h="340206">
                <a:tc rowSpan="2">
                  <a:txBody>
                    <a:bodyPr/>
                    <a:lstStyle/>
                    <a:p>
                      <a:pPr marL="0" marR="0" lvl="0" indent="0" algn="l" defTabSz="457200" rtl="0" eaLnBrk="1" fontAlgn="auto" latinLnBrk="0" hangingPunct="1">
                        <a:lnSpc>
                          <a:spcPct val="100000"/>
                        </a:lnSpc>
                        <a:spcBef>
                          <a:spcPts val="600"/>
                        </a:spcBef>
                        <a:spcAft>
                          <a:spcPts val="600"/>
                        </a:spcAft>
                        <a:buClrTx/>
                        <a:buSzTx/>
                        <a:buFontTx/>
                        <a:buNone/>
                        <a:tabLst/>
                        <a:defRPr/>
                      </a:pPr>
                      <a:r>
                        <a:rPr lang="en-GB" sz="1200" b="1">
                          <a:latin typeface="Aptos" panose="020B0004020202020204" pitchFamily="34" charset="0"/>
                        </a:rPr>
                        <a:t>Shaping my journey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a:spcBef>
                          <a:spcPts val="600"/>
                        </a:spcBef>
                        <a:spcAft>
                          <a:spcPts val="600"/>
                        </a:spcAft>
                      </a:pPr>
                      <a:r>
                        <a:rPr lang="en-GB" sz="1200" b="0">
                          <a:latin typeface="Aptos" panose="020B0004020202020204" pitchFamily="34" charset="0"/>
                        </a:rPr>
                        <a:t>14:45 – 15:30</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marL="0" marR="0" lvl="0" indent="0" algn="l" defTabSz="457200" rtl="0" eaLnBrk="1" fontAlgn="auto" latinLnBrk="0" hangingPunct="1">
                        <a:lnSpc>
                          <a:spcPct val="100000"/>
                        </a:lnSpc>
                        <a:spcBef>
                          <a:spcPts val="600"/>
                        </a:spcBef>
                        <a:spcAft>
                          <a:spcPts val="600"/>
                        </a:spcAft>
                        <a:buClrTx/>
                        <a:buSzTx/>
                        <a:buFontTx/>
                        <a:buNone/>
                        <a:tabLst/>
                        <a:defRPr/>
                      </a:pPr>
                      <a:r>
                        <a:rPr lang="en-GB" sz="1200" b="0">
                          <a:latin typeface="Aptos" panose="020B0004020202020204" pitchFamily="34" charset="0"/>
                        </a:rPr>
                        <a:t>Mapping what has shaped my leadership journey so far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extLst>
                  <a:ext uri="{0D108BD9-81ED-4DB2-BD59-A6C34878D82A}">
                    <a16:rowId xmlns:a16="http://schemas.microsoft.com/office/drawing/2014/main" val="2752088517"/>
                  </a:ext>
                </a:extLst>
              </a:tr>
              <a:tr h="340206">
                <a:tc vMerge="1">
                  <a:txBody>
                    <a:bodyPr/>
                    <a:lstStyle/>
                    <a:p>
                      <a:pPr marL="0" marR="0" lvl="0" indent="0" algn="l" defTabSz="457200" rtl="0" eaLnBrk="1" fontAlgn="auto" latinLnBrk="0" hangingPunct="1">
                        <a:lnSpc>
                          <a:spcPct val="100000"/>
                        </a:lnSpc>
                        <a:spcBef>
                          <a:spcPts val="600"/>
                        </a:spcBef>
                        <a:spcAft>
                          <a:spcPts val="600"/>
                        </a:spcAft>
                        <a:buClrTx/>
                        <a:buSzTx/>
                        <a:buFontTx/>
                        <a:buNone/>
                        <a:tabLst/>
                        <a:defRPr/>
                      </a:pPr>
                      <a:endParaRPr lang="en-GB" sz="1200" b="1">
                        <a:latin typeface="Aptos" panose="020B0004020202020204" pitchFamily="34" charset="0"/>
                      </a:endParaRP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a:spcBef>
                          <a:spcPts val="600"/>
                        </a:spcBef>
                        <a:spcAft>
                          <a:spcPts val="600"/>
                        </a:spcAft>
                      </a:pPr>
                      <a:r>
                        <a:rPr lang="en-GB" sz="1200" b="0">
                          <a:latin typeface="Aptos" panose="020B0004020202020204" pitchFamily="34" charset="0"/>
                        </a:rPr>
                        <a:t>15:30 - 16:00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marL="0" marR="0" lvl="0" indent="0" algn="l" defTabSz="457200" rtl="0" eaLnBrk="1" fontAlgn="auto" latinLnBrk="0" hangingPunct="1">
                        <a:lnSpc>
                          <a:spcPct val="100000"/>
                        </a:lnSpc>
                        <a:spcBef>
                          <a:spcPts val="600"/>
                        </a:spcBef>
                        <a:spcAft>
                          <a:spcPts val="600"/>
                        </a:spcAft>
                        <a:buClrTx/>
                        <a:buSzTx/>
                        <a:buFontTx/>
                        <a:buNone/>
                        <a:tabLst/>
                        <a:defRPr/>
                      </a:pPr>
                      <a:r>
                        <a:rPr lang="en-GB" sz="1200" b="0">
                          <a:latin typeface="Aptos" panose="020B0004020202020204" pitchFamily="34" charset="0"/>
                        </a:rPr>
                        <a:t>Starting to think about my leadership goals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extLst>
                  <a:ext uri="{0D108BD9-81ED-4DB2-BD59-A6C34878D82A}">
                    <a16:rowId xmlns:a16="http://schemas.microsoft.com/office/drawing/2014/main" val="3155693307"/>
                  </a:ext>
                </a:extLst>
              </a:tr>
              <a:tr h="340206">
                <a:tc>
                  <a:txBody>
                    <a:bodyPr/>
                    <a:lstStyle/>
                    <a:p>
                      <a:pPr marL="0" marR="0" lvl="0" indent="0" algn="l" defTabSz="457200" rtl="0" eaLnBrk="1" fontAlgn="auto" latinLnBrk="0" hangingPunct="1">
                        <a:lnSpc>
                          <a:spcPct val="100000"/>
                        </a:lnSpc>
                        <a:spcBef>
                          <a:spcPts val="600"/>
                        </a:spcBef>
                        <a:spcAft>
                          <a:spcPts val="600"/>
                        </a:spcAft>
                        <a:buClrTx/>
                        <a:buSzTx/>
                        <a:buFontTx/>
                        <a:buNone/>
                        <a:tabLst/>
                        <a:defRPr/>
                      </a:pPr>
                      <a:r>
                        <a:rPr lang="en-GB" sz="1200" b="1">
                          <a:solidFill>
                            <a:schemeClr val="bg1"/>
                          </a:solidFill>
                          <a:latin typeface="Aptos" panose="020B0004020202020204" pitchFamily="34" charset="0"/>
                        </a:rPr>
                        <a:t>Reflections and Close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D7371"/>
                    </a:solidFill>
                  </a:tcPr>
                </a:tc>
                <a:tc>
                  <a:txBody>
                    <a:bodyPr/>
                    <a:lstStyle/>
                    <a:p>
                      <a:pPr>
                        <a:spcBef>
                          <a:spcPts val="600"/>
                        </a:spcBef>
                        <a:spcAft>
                          <a:spcPts val="600"/>
                        </a:spcAft>
                      </a:pPr>
                      <a:r>
                        <a:rPr lang="en-GB" sz="1200" b="1">
                          <a:solidFill>
                            <a:schemeClr val="bg1"/>
                          </a:solidFill>
                          <a:latin typeface="Aptos" panose="020B0004020202020204" pitchFamily="34" charset="0"/>
                        </a:rPr>
                        <a:t>16:00 - 16:30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D7371"/>
                    </a:solidFill>
                  </a:tcPr>
                </a:tc>
                <a:tc>
                  <a:txBody>
                    <a:bodyPr/>
                    <a:lstStyle/>
                    <a:p>
                      <a:pPr>
                        <a:spcBef>
                          <a:spcPts val="600"/>
                        </a:spcBef>
                        <a:spcAft>
                          <a:spcPts val="600"/>
                        </a:spcAft>
                      </a:pPr>
                      <a:r>
                        <a:rPr lang="en-GB" sz="1200" b="0">
                          <a:solidFill>
                            <a:schemeClr val="bg1"/>
                          </a:solidFill>
                          <a:latin typeface="Aptos" panose="020B0004020202020204" pitchFamily="34" charset="0"/>
                        </a:rPr>
                        <a:t>Reflections and Close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D7371"/>
                    </a:solidFill>
                  </a:tcPr>
                </a:tc>
                <a:extLst>
                  <a:ext uri="{0D108BD9-81ED-4DB2-BD59-A6C34878D82A}">
                    <a16:rowId xmlns:a16="http://schemas.microsoft.com/office/drawing/2014/main" val="3768449400"/>
                  </a:ext>
                </a:extLst>
              </a:tr>
            </a:tbl>
          </a:graphicData>
        </a:graphic>
      </p:graphicFrame>
    </p:spTree>
    <p:extLst>
      <p:ext uri="{BB962C8B-B14F-4D97-AF65-F5344CB8AC3E}">
        <p14:creationId xmlns:p14="http://schemas.microsoft.com/office/powerpoint/2010/main" val="9315617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93FFB4F-8E59-09FF-36BA-221F6B5AFD6D}"/>
              </a:ext>
            </a:extLst>
          </p:cNvPr>
          <p:cNvSpPr>
            <a:spLocks noGrp="1"/>
          </p:cNvSpPr>
          <p:nvPr>
            <p:ph idx="1"/>
          </p:nvPr>
        </p:nvSpPr>
        <p:spPr>
          <a:xfrm>
            <a:off x="326176" y="3120463"/>
            <a:ext cx="6832295" cy="4883168"/>
          </a:xfrm>
        </p:spPr>
        <p:txBody>
          <a:bodyPr>
            <a:noAutofit/>
          </a:bodyPr>
          <a:lstStyle/>
          <a:p>
            <a:pPr marL="0" indent="0" fontAlgn="base">
              <a:spcBef>
                <a:spcPts val="600"/>
              </a:spcBef>
              <a:spcAft>
                <a:spcPts val="600"/>
              </a:spcAft>
              <a:buNone/>
            </a:pPr>
            <a:r>
              <a:rPr lang="en-GB" sz="1400"/>
              <a:t>The programme has three workstreams: </a:t>
            </a:r>
          </a:p>
          <a:p>
            <a:pPr fontAlgn="base">
              <a:spcBef>
                <a:spcPts val="600"/>
              </a:spcBef>
              <a:spcAft>
                <a:spcPts val="600"/>
              </a:spcAft>
              <a:buFont typeface="+mj-lt"/>
              <a:buAutoNum type="arabicPeriod"/>
            </a:pPr>
            <a:r>
              <a:rPr lang="en-GB" sz="1400" b="1"/>
              <a:t>Set the right standards for leaders and managers: </a:t>
            </a:r>
            <a:r>
              <a:rPr lang="en-GB" sz="1400"/>
              <a:t>Implementing a new NHS Management and Leadership Framework (See next page), to establish consistent professional standards and a Code of Practice for all NHS managers and leaders. This Framework sets clear expectations of NHS managers and leaders, and provides a common thread through career development, talent identification, performance and appraisal. </a:t>
            </a:r>
          </a:p>
          <a:p>
            <a:pPr fontAlgn="base">
              <a:spcBef>
                <a:spcPts val="600"/>
              </a:spcBef>
              <a:spcAft>
                <a:spcPts val="600"/>
              </a:spcAft>
              <a:buFont typeface="+mj-lt"/>
              <a:buAutoNum type="arabicPeriod"/>
            </a:pPr>
            <a:r>
              <a:rPr lang="en-GB" sz="1400" b="1"/>
              <a:t>Develop leadership and management: </a:t>
            </a:r>
            <a:r>
              <a:rPr lang="en-GB" sz="1400"/>
              <a:t>Provision of a new national leadership and management development curriculum and core online, modular development content. </a:t>
            </a:r>
          </a:p>
          <a:p>
            <a:pPr>
              <a:spcBef>
                <a:spcPts val="600"/>
              </a:spcBef>
              <a:spcAft>
                <a:spcPts val="600"/>
              </a:spcAft>
              <a:buFont typeface="+mj-lt"/>
              <a:buAutoNum type="arabicPeriod"/>
            </a:pPr>
            <a:r>
              <a:rPr lang="en-GB" sz="1400" b="1"/>
              <a:t>Talent support and career development: </a:t>
            </a:r>
            <a:r>
              <a:rPr lang="en-GB" sz="1400"/>
              <a:t>Improvements in attracting, identifying, mobilising and retaining talent and high potential at all levels in the NHS. </a:t>
            </a:r>
          </a:p>
        </p:txBody>
      </p:sp>
      <p:sp>
        <p:nvSpPr>
          <p:cNvPr id="3" name="Title 2">
            <a:extLst>
              <a:ext uri="{FF2B5EF4-FFF2-40B4-BE49-F238E27FC236}">
                <a16:creationId xmlns:a16="http://schemas.microsoft.com/office/drawing/2014/main" id="{9A99FBDB-D3EE-E766-2250-754C9FB61D77}"/>
              </a:ext>
            </a:extLst>
          </p:cNvPr>
          <p:cNvSpPr>
            <a:spLocks noGrp="1"/>
          </p:cNvSpPr>
          <p:nvPr>
            <p:ph type="title"/>
          </p:nvPr>
        </p:nvSpPr>
        <p:spPr/>
        <p:txBody>
          <a:bodyPr>
            <a:normAutofit/>
          </a:bodyPr>
          <a:lstStyle/>
          <a:p>
            <a:r>
              <a:rPr lang="en-GB" sz="3600">
                <a:latin typeface="Aptos Display" panose="020B0004020202020204" pitchFamily="34" charset="0"/>
              </a:rPr>
              <a:t>NHS Management and Leadership Programme </a:t>
            </a:r>
          </a:p>
        </p:txBody>
      </p:sp>
      <p:pic>
        <p:nvPicPr>
          <p:cNvPr id="11" name="Picture 10">
            <a:extLst>
              <a:ext uri="{FF2B5EF4-FFF2-40B4-BE49-F238E27FC236}">
                <a16:creationId xmlns:a16="http://schemas.microsoft.com/office/drawing/2014/main" id="{96F2D1C7-0FEC-FE7E-A65E-64869E8922B3}"/>
              </a:ext>
            </a:extLst>
          </p:cNvPr>
          <p:cNvPicPr>
            <a:picLocks noChangeAspect="1"/>
          </p:cNvPicPr>
          <p:nvPr/>
        </p:nvPicPr>
        <p:blipFill>
          <a:blip r:embed="rId2"/>
          <a:stretch>
            <a:fillRect/>
          </a:stretch>
        </p:blipFill>
        <p:spPr>
          <a:xfrm>
            <a:off x="7238696" y="1146339"/>
            <a:ext cx="2775183" cy="1552625"/>
          </a:xfrm>
          <a:prstGeom prst="rect">
            <a:avLst/>
          </a:prstGeom>
        </p:spPr>
      </p:pic>
      <p:pic>
        <p:nvPicPr>
          <p:cNvPr id="12" name="Picture 11">
            <a:extLst>
              <a:ext uri="{FF2B5EF4-FFF2-40B4-BE49-F238E27FC236}">
                <a16:creationId xmlns:a16="http://schemas.microsoft.com/office/drawing/2014/main" id="{DD2FD2C8-47F1-06B3-9621-908D34112749}"/>
              </a:ext>
            </a:extLst>
          </p:cNvPr>
          <p:cNvPicPr>
            <a:picLocks noChangeAspect="1"/>
          </p:cNvPicPr>
          <p:nvPr/>
        </p:nvPicPr>
        <p:blipFill>
          <a:blip r:embed="rId3"/>
          <a:stretch>
            <a:fillRect/>
          </a:stretch>
        </p:blipFill>
        <p:spPr>
          <a:xfrm>
            <a:off x="8295982" y="2193507"/>
            <a:ext cx="3669710" cy="2048680"/>
          </a:xfrm>
          <a:prstGeom prst="rect">
            <a:avLst/>
          </a:prstGeom>
        </p:spPr>
      </p:pic>
      <p:pic>
        <p:nvPicPr>
          <p:cNvPr id="10" name="Picture 9">
            <a:extLst>
              <a:ext uri="{FF2B5EF4-FFF2-40B4-BE49-F238E27FC236}">
                <a16:creationId xmlns:a16="http://schemas.microsoft.com/office/drawing/2014/main" id="{696FC529-A505-F63D-6CA1-E9F7249C06F8}"/>
              </a:ext>
            </a:extLst>
          </p:cNvPr>
          <p:cNvPicPr>
            <a:picLocks noChangeAspect="1"/>
          </p:cNvPicPr>
          <p:nvPr/>
        </p:nvPicPr>
        <p:blipFill>
          <a:blip r:embed="rId4"/>
          <a:stretch>
            <a:fillRect/>
          </a:stretch>
        </p:blipFill>
        <p:spPr>
          <a:xfrm>
            <a:off x="7158471" y="3961093"/>
            <a:ext cx="4219533" cy="2360693"/>
          </a:xfrm>
          <a:prstGeom prst="rect">
            <a:avLst/>
          </a:prstGeom>
        </p:spPr>
      </p:pic>
      <p:sp>
        <p:nvSpPr>
          <p:cNvPr id="15" name="TextBox 14">
            <a:extLst>
              <a:ext uri="{FF2B5EF4-FFF2-40B4-BE49-F238E27FC236}">
                <a16:creationId xmlns:a16="http://schemas.microsoft.com/office/drawing/2014/main" id="{2594705D-508D-B0AB-19B7-DAA56F646807}"/>
              </a:ext>
            </a:extLst>
          </p:cNvPr>
          <p:cNvSpPr txBox="1"/>
          <p:nvPr/>
        </p:nvSpPr>
        <p:spPr>
          <a:xfrm>
            <a:off x="326177" y="1295953"/>
            <a:ext cx="6723210" cy="1754326"/>
          </a:xfrm>
          <a:prstGeom prst="rect">
            <a:avLst/>
          </a:prstGeom>
          <a:noFill/>
        </p:spPr>
        <p:txBody>
          <a:bodyPr wrap="square">
            <a:spAutoFit/>
          </a:bodyPr>
          <a:lstStyle/>
          <a:p>
            <a:pPr defTabSz="457200" fontAlgn="base">
              <a:spcBef>
                <a:spcPts val="600"/>
              </a:spcBef>
              <a:spcAft>
                <a:spcPts val="600"/>
              </a:spcAft>
            </a:pPr>
            <a:r>
              <a:rPr lang="en-GB" sz="1400">
                <a:latin typeface="Aptos" panose="020B0004020202020204" pitchFamily="34" charset="0"/>
                <a:ea typeface="Source Sans Pro" panose="020B0503030403020204" pitchFamily="34" charset="0"/>
              </a:rPr>
              <a:t>The new NHS Management and Leadership Programme is a unified, national framework launched to professionalise and standardise leadership skills across the NHS. </a:t>
            </a:r>
          </a:p>
          <a:p>
            <a:pPr defTabSz="457200" fontAlgn="base">
              <a:spcBef>
                <a:spcPts val="600"/>
              </a:spcBef>
              <a:spcAft>
                <a:spcPts val="600"/>
              </a:spcAft>
            </a:pPr>
            <a:r>
              <a:rPr lang="en-GB" sz="1400">
                <a:latin typeface="Aptos" panose="020B0004020202020204" pitchFamily="34" charset="0"/>
                <a:ea typeface="Source Sans Pro" panose="020B0503030403020204" pitchFamily="34" charset="0"/>
              </a:rPr>
              <a:t>Initiated in response to key independent reviews, it introduces a mandatory Code of Practice and consistent competency benchmarks. It is designed to ensure all leaders and managers receive the development and support they need to improve patient outcomes. </a:t>
            </a:r>
          </a:p>
        </p:txBody>
      </p:sp>
    </p:spTree>
    <p:extLst>
      <p:ext uri="{BB962C8B-B14F-4D97-AF65-F5344CB8AC3E}">
        <p14:creationId xmlns:p14="http://schemas.microsoft.com/office/powerpoint/2010/main" val="28001560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D641B2-C709-743E-36C8-79026AEB0AAF}"/>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2830619-50CF-1F09-1778-166D6A24D4DE}"/>
              </a:ext>
            </a:extLst>
          </p:cNvPr>
          <p:cNvSpPr>
            <a:spLocks noGrp="1"/>
          </p:cNvSpPr>
          <p:nvPr>
            <p:ph idx="1"/>
          </p:nvPr>
        </p:nvSpPr>
        <p:spPr>
          <a:xfrm>
            <a:off x="326176" y="1384467"/>
            <a:ext cx="7398599" cy="4883168"/>
          </a:xfrm>
        </p:spPr>
        <p:txBody>
          <a:bodyPr>
            <a:noAutofit/>
          </a:bodyPr>
          <a:lstStyle/>
          <a:p>
            <a:pPr marL="0" lvl="0" indent="0" defTabSz="914400">
              <a:spcBef>
                <a:spcPts val="600"/>
              </a:spcBef>
              <a:spcAft>
                <a:spcPts val="600"/>
              </a:spcAft>
              <a:buNone/>
              <a:defRPr/>
            </a:pPr>
            <a:r>
              <a:rPr lang="en-GB" sz="1400">
                <a:solidFill>
                  <a:prstClr val="black"/>
                </a:solidFill>
              </a:rPr>
              <a:t>The vision of the NHS Management and Leadership Framework is “Empowering current and future leaders to excel, delivering outcomes and supporting staff in driving the shift towards patient-centred community and neighbourhood-based care, preventative strategies, and innovative, digitally-enabled services”. </a:t>
            </a:r>
          </a:p>
          <a:p>
            <a:pPr marL="0" lvl="0" indent="0" defTabSz="914400">
              <a:spcBef>
                <a:spcPts val="600"/>
              </a:spcBef>
              <a:spcAft>
                <a:spcPts val="600"/>
              </a:spcAft>
              <a:buNone/>
              <a:defRPr/>
            </a:pPr>
            <a:r>
              <a:rPr lang="en-GB" sz="1400">
                <a:solidFill>
                  <a:prstClr val="black"/>
                </a:solidFill>
              </a:rPr>
              <a:t>The purpose is to “Equip NHS managers with a code of practice, defined set of standards and competencies, a national development curriculum, and practical, accessible learning resources to enable them to lead and manage with confidence, care, and consistency and elevate NHS management and leadership as a recognised professional discipline”. </a:t>
            </a:r>
          </a:p>
          <a:p>
            <a:pPr marL="0" lvl="0" indent="0" defTabSz="914400">
              <a:spcBef>
                <a:spcPts val="600"/>
              </a:spcBef>
              <a:spcAft>
                <a:spcPts val="600"/>
              </a:spcAft>
              <a:buNone/>
              <a:defRPr/>
            </a:pPr>
            <a:endParaRPr lang="en-GB" sz="1400">
              <a:solidFill>
                <a:prstClr val="black"/>
              </a:solidFill>
            </a:endParaRPr>
          </a:p>
          <a:p>
            <a:pPr marL="0" lvl="0" indent="0" defTabSz="914400">
              <a:spcBef>
                <a:spcPts val="600"/>
              </a:spcBef>
              <a:spcAft>
                <a:spcPts val="600"/>
              </a:spcAft>
              <a:buNone/>
              <a:defRPr/>
            </a:pPr>
            <a:r>
              <a:rPr lang="en-GB" sz="1400">
                <a:solidFill>
                  <a:prstClr val="black"/>
                </a:solidFill>
              </a:rPr>
              <a:t>A number of resources will support the framework, including: </a:t>
            </a:r>
          </a:p>
          <a:p>
            <a:pPr lvl="0" defTabSz="914400">
              <a:spcBef>
                <a:spcPts val="600"/>
              </a:spcBef>
              <a:spcAft>
                <a:spcPts val="600"/>
              </a:spcAft>
              <a:buFont typeface="Wingdings" panose="05000000000000000000" pitchFamily="2" charset="2"/>
              <a:buChar char="§"/>
              <a:defRPr/>
            </a:pPr>
            <a:r>
              <a:rPr lang="en-GB" sz="1400">
                <a:solidFill>
                  <a:prstClr val="black"/>
                </a:solidFill>
              </a:rPr>
              <a:t>A national appraisal framework</a:t>
            </a:r>
          </a:p>
          <a:p>
            <a:pPr lvl="0" defTabSz="914400">
              <a:spcBef>
                <a:spcPts val="600"/>
              </a:spcBef>
              <a:spcAft>
                <a:spcPts val="600"/>
              </a:spcAft>
              <a:buFont typeface="Wingdings" panose="05000000000000000000" pitchFamily="2" charset="2"/>
              <a:buChar char="§"/>
              <a:defRPr/>
            </a:pPr>
            <a:r>
              <a:rPr lang="en-GB" sz="1400">
                <a:solidFill>
                  <a:prstClr val="black"/>
                </a:solidFill>
              </a:rPr>
              <a:t>A digital self-assessment against the standards </a:t>
            </a:r>
          </a:p>
          <a:p>
            <a:pPr lvl="0" defTabSz="914400">
              <a:spcBef>
                <a:spcPts val="600"/>
              </a:spcBef>
              <a:spcAft>
                <a:spcPts val="600"/>
              </a:spcAft>
              <a:buFont typeface="Wingdings" panose="05000000000000000000" pitchFamily="2" charset="2"/>
              <a:buChar char="§"/>
              <a:defRPr/>
            </a:pPr>
            <a:r>
              <a:rPr lang="en-GB" sz="1400">
                <a:solidFill>
                  <a:prstClr val="black"/>
                </a:solidFill>
              </a:rPr>
              <a:t>360 feedback tool which will signpost to a suite of free, self-directed online learning, fully aligned to the standards at all levels</a:t>
            </a:r>
          </a:p>
          <a:p>
            <a:pPr lvl="0" defTabSz="914400">
              <a:spcBef>
                <a:spcPts val="600"/>
              </a:spcBef>
              <a:spcAft>
                <a:spcPts val="600"/>
              </a:spcAft>
              <a:buFont typeface="Wingdings" panose="05000000000000000000" pitchFamily="2" charset="2"/>
              <a:buChar char="§"/>
              <a:defRPr/>
            </a:pPr>
            <a:endParaRPr lang="en-GB" sz="1400">
              <a:solidFill>
                <a:prstClr val="black"/>
              </a:solidFill>
            </a:endParaRPr>
          </a:p>
          <a:p>
            <a:pPr marL="0" indent="0" defTabSz="914400">
              <a:spcBef>
                <a:spcPts val="600"/>
              </a:spcBef>
              <a:spcAft>
                <a:spcPts val="600"/>
              </a:spcAft>
              <a:buNone/>
              <a:defRPr/>
            </a:pPr>
            <a:r>
              <a:rPr lang="en-GB" sz="1400">
                <a:solidFill>
                  <a:prstClr val="black"/>
                </a:solidFill>
              </a:rPr>
              <a:t>The draft can be found at: </a:t>
            </a:r>
            <a:r>
              <a:rPr lang="en-GB" sz="1400">
                <a:solidFill>
                  <a:prstClr val="black"/>
                </a:solidFill>
                <a:hlinkClick r:id="rId2"/>
              </a:rPr>
              <a:t>https://www.england.nhs.uk/wp-content/uploads/2025/09/item-8i-appendix-a-mgmt-and-leadership-full-draft-standards.pdf</a:t>
            </a:r>
            <a:r>
              <a:rPr lang="en-GB" sz="1400">
                <a:solidFill>
                  <a:prstClr val="black"/>
                </a:solidFill>
              </a:rPr>
              <a:t> </a:t>
            </a:r>
          </a:p>
        </p:txBody>
      </p:sp>
      <p:sp>
        <p:nvSpPr>
          <p:cNvPr id="3" name="Title 2">
            <a:extLst>
              <a:ext uri="{FF2B5EF4-FFF2-40B4-BE49-F238E27FC236}">
                <a16:creationId xmlns:a16="http://schemas.microsoft.com/office/drawing/2014/main" id="{805B860D-9063-8142-C4F1-D588D0A46D82}"/>
              </a:ext>
            </a:extLst>
          </p:cNvPr>
          <p:cNvSpPr>
            <a:spLocks noGrp="1"/>
          </p:cNvSpPr>
          <p:nvPr>
            <p:ph type="title"/>
          </p:nvPr>
        </p:nvSpPr>
        <p:spPr/>
        <p:txBody>
          <a:bodyPr>
            <a:normAutofit/>
          </a:bodyPr>
          <a:lstStyle/>
          <a:p>
            <a:r>
              <a:rPr lang="en-GB" sz="3600">
                <a:latin typeface="Aptos Display" panose="020B0004020202020204" pitchFamily="34" charset="0"/>
              </a:rPr>
              <a:t>NHS Management and Leadership Framework </a:t>
            </a:r>
          </a:p>
        </p:txBody>
      </p:sp>
      <p:pic>
        <p:nvPicPr>
          <p:cNvPr id="5" name="Picture 4">
            <a:extLst>
              <a:ext uri="{FF2B5EF4-FFF2-40B4-BE49-F238E27FC236}">
                <a16:creationId xmlns:a16="http://schemas.microsoft.com/office/drawing/2014/main" id="{C9165D50-5F0F-1C53-0BDD-AAA39D4805CA}"/>
              </a:ext>
            </a:extLst>
          </p:cNvPr>
          <p:cNvPicPr>
            <a:picLocks noChangeAspect="1"/>
          </p:cNvPicPr>
          <p:nvPr/>
        </p:nvPicPr>
        <p:blipFill>
          <a:blip r:embed="rId3"/>
          <a:stretch>
            <a:fillRect/>
          </a:stretch>
        </p:blipFill>
        <p:spPr>
          <a:xfrm>
            <a:off x="7724775" y="1675134"/>
            <a:ext cx="4241192" cy="4040051"/>
          </a:xfrm>
          <a:prstGeom prst="rect">
            <a:avLst/>
          </a:prstGeom>
        </p:spPr>
      </p:pic>
    </p:spTree>
    <p:extLst>
      <p:ext uri="{BB962C8B-B14F-4D97-AF65-F5344CB8AC3E}">
        <p14:creationId xmlns:p14="http://schemas.microsoft.com/office/powerpoint/2010/main" val="26250477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6455CE2-15F6-480B-B105-192E84744E7D}"/>
              </a:ext>
            </a:extLst>
          </p:cNvPr>
          <p:cNvSpPr>
            <a:spLocks noGrp="1"/>
          </p:cNvSpPr>
          <p:nvPr>
            <p:ph type="title"/>
          </p:nvPr>
        </p:nvSpPr>
        <p:spPr/>
        <p:txBody>
          <a:bodyPr>
            <a:normAutofit/>
          </a:bodyPr>
          <a:lstStyle/>
          <a:p>
            <a:r>
              <a:rPr lang="en-GB" sz="4400" err="1">
                <a:latin typeface="Aptos Display" panose="020B0004020202020204" pitchFamily="34" charset="0"/>
              </a:rPr>
              <a:t>Oxleas</a:t>
            </a:r>
            <a:r>
              <a:rPr lang="en-GB" sz="4400">
                <a:latin typeface="Aptos Display" panose="020B0004020202020204" pitchFamily="34" charset="0"/>
              </a:rPr>
              <a:t> ‘Our Leadership Way’ </a:t>
            </a:r>
          </a:p>
        </p:txBody>
      </p:sp>
      <p:pic>
        <p:nvPicPr>
          <p:cNvPr id="4" name="Content Placeholder 3">
            <a:extLst>
              <a:ext uri="{FF2B5EF4-FFF2-40B4-BE49-F238E27FC236}">
                <a16:creationId xmlns:a16="http://schemas.microsoft.com/office/drawing/2014/main" id="{6B5AE4D4-4204-4F74-8E57-B10553D34295}"/>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7440946" y="1671134"/>
            <a:ext cx="4285417" cy="4285417"/>
          </a:xfrm>
          <a:prstGeom prst="rect">
            <a:avLst/>
          </a:prstGeom>
          <a:noFill/>
          <a:ln>
            <a:noFill/>
          </a:ln>
        </p:spPr>
      </p:pic>
      <p:sp>
        <p:nvSpPr>
          <p:cNvPr id="6" name="TextBox 5">
            <a:extLst>
              <a:ext uri="{FF2B5EF4-FFF2-40B4-BE49-F238E27FC236}">
                <a16:creationId xmlns:a16="http://schemas.microsoft.com/office/drawing/2014/main" id="{191A0048-F1F5-DDBE-8E9D-0BA38334ED1F}"/>
              </a:ext>
            </a:extLst>
          </p:cNvPr>
          <p:cNvSpPr txBox="1"/>
          <p:nvPr/>
        </p:nvSpPr>
        <p:spPr>
          <a:xfrm>
            <a:off x="326176" y="1397796"/>
            <a:ext cx="6989023" cy="4832092"/>
          </a:xfrm>
          <a:prstGeom prst="rect">
            <a:avLst/>
          </a:prstGeom>
          <a:noFill/>
        </p:spPr>
        <p:txBody>
          <a:bodyPr wrap="square">
            <a:spAutoFit/>
          </a:bodyPr>
          <a:lstStyle/>
          <a:p>
            <a:pPr>
              <a:spcBef>
                <a:spcPts val="600"/>
              </a:spcBef>
              <a:spcAft>
                <a:spcPts val="600"/>
              </a:spcAft>
              <a:buNone/>
            </a:pPr>
            <a:r>
              <a:rPr lang="en-GB" sz="1800" kern="100">
                <a:effectLst/>
                <a:latin typeface="Aptos" panose="020B0004020202020204" pitchFamily="34" charset="0"/>
                <a:ea typeface="Aptos" panose="020B0004020202020204" pitchFamily="34" charset="0"/>
                <a:cs typeface="Arial" panose="020B0604020202020204" pitchFamily="34" charset="0"/>
              </a:rPr>
              <a:t>Our Leadership Way describes what good leadership looks like at </a:t>
            </a:r>
            <a:r>
              <a:rPr lang="en-GB" sz="1800" kern="100" err="1">
                <a:effectLst/>
                <a:latin typeface="Aptos" panose="020B0004020202020204" pitchFamily="34" charset="0"/>
                <a:ea typeface="Aptos" panose="020B0004020202020204" pitchFamily="34" charset="0"/>
                <a:cs typeface="Arial" panose="020B0604020202020204" pitchFamily="34" charset="0"/>
              </a:rPr>
              <a:t>Oxleas</a:t>
            </a:r>
            <a:r>
              <a:rPr lang="en-GB" sz="1800" kern="100">
                <a:effectLst/>
                <a:latin typeface="Aptos" panose="020B0004020202020204" pitchFamily="34" charset="0"/>
                <a:ea typeface="Aptos" panose="020B0004020202020204" pitchFamily="34" charset="0"/>
                <a:cs typeface="Arial" panose="020B0604020202020204" pitchFamily="34" charset="0"/>
              </a:rPr>
              <a:t>. It is our shared behavioural and cultural anchor for leadership, setting clear expectations for how we lead ourselves, our teams, and our system, every day. </a:t>
            </a:r>
          </a:p>
          <a:p>
            <a:pPr>
              <a:spcBef>
                <a:spcPts val="600"/>
              </a:spcBef>
              <a:spcAft>
                <a:spcPts val="600"/>
              </a:spcAft>
              <a:buNone/>
            </a:pPr>
            <a:r>
              <a:rPr lang="en-GB" sz="1800" kern="100">
                <a:effectLst/>
                <a:latin typeface="Aptos" panose="020B0004020202020204" pitchFamily="34" charset="0"/>
                <a:ea typeface="Aptos" panose="020B0004020202020204" pitchFamily="34" charset="0"/>
                <a:cs typeface="Arial" panose="020B0604020202020204" pitchFamily="34" charset="0"/>
              </a:rPr>
              <a:t>Our Leadership Way aligns with the NHS England Management and Leadership Framework, a national framework that brings together leadership standards, competencies, and a code of practice for all NHS leaders. The framework applies to everyone with leadership or management responsibility, from those new to leadership through to executive roles, and provides a consistent national view of what good leadership looks like across the NHS.  </a:t>
            </a:r>
          </a:p>
          <a:p>
            <a:pPr>
              <a:spcBef>
                <a:spcPts val="600"/>
              </a:spcBef>
              <a:spcAft>
                <a:spcPts val="600"/>
              </a:spcAft>
              <a:buNone/>
            </a:pPr>
            <a:r>
              <a:rPr lang="en-GB" sz="1800" kern="100">
                <a:effectLst/>
                <a:latin typeface="Aptos" panose="020B0004020202020204" pitchFamily="34" charset="0"/>
                <a:ea typeface="Aptos" panose="020B0004020202020204" pitchFamily="34" charset="0"/>
                <a:cs typeface="Arial" panose="020B0604020202020204" pitchFamily="34" charset="0"/>
              </a:rPr>
              <a:t>At </a:t>
            </a:r>
            <a:r>
              <a:rPr lang="en-GB" sz="1800" kern="100" err="1">
                <a:effectLst/>
                <a:latin typeface="Aptos" panose="020B0004020202020204" pitchFamily="34" charset="0"/>
                <a:ea typeface="Aptos" panose="020B0004020202020204" pitchFamily="34" charset="0"/>
                <a:cs typeface="Arial" panose="020B0604020202020204" pitchFamily="34" charset="0"/>
              </a:rPr>
              <a:t>Oxleas</a:t>
            </a:r>
            <a:r>
              <a:rPr lang="en-GB" sz="1800" kern="100">
                <a:effectLst/>
                <a:latin typeface="Aptos" panose="020B0004020202020204" pitchFamily="34" charset="0"/>
                <a:ea typeface="Aptos" panose="020B0004020202020204" pitchFamily="34" charset="0"/>
                <a:cs typeface="Arial" panose="020B0604020202020204" pitchFamily="34" charset="0"/>
              </a:rPr>
              <a:t>, we have translated this national framework into language and behaviours that reflect our values, our culture, and our strategic priorities. Our Leadership Way connects the national expectations with what it means to lead well at </a:t>
            </a:r>
            <a:r>
              <a:rPr lang="en-GB" sz="1800" kern="100" err="1">
                <a:effectLst/>
                <a:latin typeface="Aptos" panose="020B0004020202020204" pitchFamily="34" charset="0"/>
                <a:ea typeface="Aptos" panose="020B0004020202020204" pitchFamily="34" charset="0"/>
                <a:cs typeface="Arial" panose="020B0604020202020204" pitchFamily="34" charset="0"/>
              </a:rPr>
              <a:t>Oxleas</a:t>
            </a:r>
            <a:r>
              <a:rPr lang="en-GB" sz="1800" kern="100">
                <a:effectLst/>
                <a:latin typeface="Aptos" panose="020B0004020202020204" pitchFamily="34" charset="0"/>
                <a:ea typeface="Aptos" panose="020B0004020202020204" pitchFamily="34" charset="0"/>
                <a:cs typeface="Arial" panose="020B0604020202020204" pitchFamily="34" charset="0"/>
              </a:rPr>
              <a:t>, ensuring leadership feels relevant, practical, and rooted in the </a:t>
            </a:r>
            <a:r>
              <a:rPr lang="en-GB" sz="1800" kern="100" err="1">
                <a:effectLst/>
                <a:latin typeface="Aptos" panose="020B0004020202020204" pitchFamily="34" charset="0"/>
                <a:ea typeface="Aptos" panose="020B0004020202020204" pitchFamily="34" charset="0"/>
                <a:cs typeface="Arial" panose="020B0604020202020204" pitchFamily="34" charset="0"/>
              </a:rPr>
              <a:t>Oxleas</a:t>
            </a:r>
            <a:r>
              <a:rPr lang="en-GB" sz="1800" kern="100">
                <a:effectLst/>
                <a:latin typeface="Aptos" panose="020B0004020202020204" pitchFamily="34" charset="0"/>
                <a:ea typeface="Aptos" panose="020B0004020202020204" pitchFamily="34" charset="0"/>
                <a:cs typeface="Arial" panose="020B0604020202020204" pitchFamily="34" charset="0"/>
              </a:rPr>
              <a:t> difference. </a:t>
            </a:r>
          </a:p>
        </p:txBody>
      </p:sp>
    </p:spTree>
    <p:extLst>
      <p:ext uri="{BB962C8B-B14F-4D97-AF65-F5344CB8AC3E}">
        <p14:creationId xmlns:p14="http://schemas.microsoft.com/office/powerpoint/2010/main" val="9989598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3C195F4-E68F-4226-F8EA-F3FBDD9A52DC}"/>
              </a:ext>
            </a:extLst>
          </p:cNvPr>
          <p:cNvSpPr/>
          <p:nvPr/>
        </p:nvSpPr>
        <p:spPr>
          <a:xfrm>
            <a:off x="8321963" y="1669312"/>
            <a:ext cx="3910866" cy="4136065"/>
          </a:xfrm>
          <a:prstGeom prst="rect">
            <a:avLst/>
          </a:prstGeom>
          <a:solidFill>
            <a:srgbClr val="CBEBE6">
              <a:alpha val="29804"/>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3" name="Title 2">
            <a:extLst>
              <a:ext uri="{FF2B5EF4-FFF2-40B4-BE49-F238E27FC236}">
                <a16:creationId xmlns:a16="http://schemas.microsoft.com/office/drawing/2014/main" id="{A3F1E68D-2030-85FC-D079-C599CDA772DF}"/>
              </a:ext>
            </a:extLst>
          </p:cNvPr>
          <p:cNvSpPr>
            <a:spLocks noGrp="1"/>
          </p:cNvSpPr>
          <p:nvPr>
            <p:ph type="title"/>
          </p:nvPr>
        </p:nvSpPr>
        <p:spPr/>
        <p:txBody>
          <a:bodyPr>
            <a:normAutofit/>
          </a:bodyPr>
          <a:lstStyle/>
          <a:p>
            <a:r>
              <a:rPr lang="en-GB" sz="4400">
                <a:latin typeface="Aptos Display" panose="020B0004020202020204" pitchFamily="34" charset="0"/>
              </a:rPr>
              <a:t>CQC Framework: Key Lines of Enquiry</a:t>
            </a:r>
          </a:p>
        </p:txBody>
      </p:sp>
      <p:graphicFrame>
        <p:nvGraphicFramePr>
          <p:cNvPr id="6" name="Diagram 5">
            <a:extLst>
              <a:ext uri="{FF2B5EF4-FFF2-40B4-BE49-F238E27FC236}">
                <a16:creationId xmlns:a16="http://schemas.microsoft.com/office/drawing/2014/main" id="{FE5026D5-9179-7A29-0369-D1230CA7B848}"/>
              </a:ext>
            </a:extLst>
          </p:cNvPr>
          <p:cNvGraphicFramePr/>
          <p:nvPr>
            <p:extLst>
              <p:ext uri="{D42A27DB-BD31-4B8C-83A1-F6EECF244321}">
                <p14:modId xmlns:p14="http://schemas.microsoft.com/office/powerpoint/2010/main" val="3710064238"/>
              </p:ext>
            </p:extLst>
          </p:nvPr>
        </p:nvGraphicFramePr>
        <p:xfrm>
          <a:off x="357538" y="1350907"/>
          <a:ext cx="7964425" cy="533400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Rectangle 6">
            <a:extLst>
              <a:ext uri="{FF2B5EF4-FFF2-40B4-BE49-F238E27FC236}">
                <a16:creationId xmlns:a16="http://schemas.microsoft.com/office/drawing/2014/main" id="{EF4A8B93-801C-8869-701F-5D9407949B45}"/>
              </a:ext>
            </a:extLst>
          </p:cNvPr>
          <p:cNvSpPr/>
          <p:nvPr/>
        </p:nvSpPr>
        <p:spPr>
          <a:xfrm>
            <a:off x="8475217" y="1350907"/>
            <a:ext cx="3359245" cy="463674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a:solidFill>
                <a:schemeClr val="tx1"/>
              </a:solidFill>
              <a:latin typeface="Aptos" panose="020B0004020202020204" pitchFamily="34" charset="0"/>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GB" b="0" i="0" u="none" strike="noStrike" kern="1200" cap="none" spc="0" normalizeH="0" baseline="0" noProof="0">
                <a:ln>
                  <a:noFill/>
                </a:ln>
                <a:solidFill>
                  <a:schemeClr val="tx1"/>
                </a:solidFill>
                <a:effectLst/>
                <a:uLnTx/>
                <a:uFillTx/>
                <a:latin typeface="Aptos" panose="020B0004020202020204" pitchFamily="34" charset="0"/>
              </a:rPr>
              <a:t>This diagram summarises the five CQC Domains (Key Lines of Enquiry) and the sources of evidence for each of these.</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a:solidFill>
                <a:schemeClr val="tx1"/>
              </a:solidFill>
              <a:latin typeface="Aptos" panose="020B0004020202020204" pitchFamily="34" charset="0"/>
            </a:endParaRPr>
          </a:p>
          <a:p>
            <a:pPr>
              <a:defRPr/>
            </a:pPr>
            <a:r>
              <a:rPr kumimoji="0" lang="en-GB" b="0" i="0" u="none" strike="noStrike" kern="1200" cap="none" spc="0" normalizeH="0" baseline="0" noProof="0">
                <a:ln>
                  <a:noFill/>
                </a:ln>
                <a:solidFill>
                  <a:schemeClr val="tx1"/>
                </a:solidFill>
                <a:effectLst/>
                <a:uLnTx/>
                <a:uFillTx/>
                <a:latin typeface="Aptos" panose="020B0004020202020204" pitchFamily="34" charset="0"/>
              </a:rPr>
              <a:t>Link to more detailed information:  </a:t>
            </a:r>
            <a:r>
              <a:rPr lang="en-US">
                <a:latin typeface="Aptos" panose="020B0004020202020204" pitchFamily="34" charset="0"/>
                <a:hlinkClick r:id="rId8"/>
              </a:rPr>
              <a:t>https://www.cqc.org.uk/guidance-providers/healthcare/key-lines-enquiry-healthcare-services</a:t>
            </a:r>
            <a:endParaRPr lang="en-US">
              <a:latin typeface="Aptos" panose="020B00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b="0" i="0" u="none" strike="noStrike" kern="1200" cap="none" spc="0" normalizeH="0" baseline="0" noProof="0">
              <a:ln>
                <a:noFill/>
              </a:ln>
              <a:solidFill>
                <a:schemeClr val="tx1"/>
              </a:solidFill>
              <a:effectLst/>
              <a:uLnTx/>
              <a:uFillTx/>
              <a:latin typeface="Aptos" panose="020B00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a:solidFill>
                <a:schemeClr val="tx1"/>
              </a:solidFill>
              <a:latin typeface="Aptos" panose="020B0004020202020204" pitchFamily="34" charset="0"/>
            </a:endParaRPr>
          </a:p>
        </p:txBody>
      </p:sp>
    </p:spTree>
    <p:extLst>
      <p:ext uri="{BB962C8B-B14F-4D97-AF65-F5344CB8AC3E}">
        <p14:creationId xmlns:p14="http://schemas.microsoft.com/office/powerpoint/2010/main" val="13928327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F7E45D3-C84A-D3D2-2F38-1E0A0D02D6E6}"/>
              </a:ext>
            </a:extLst>
          </p:cNvPr>
          <p:cNvSpPr>
            <a:spLocks noGrp="1"/>
          </p:cNvSpPr>
          <p:nvPr>
            <p:ph idx="1"/>
          </p:nvPr>
        </p:nvSpPr>
        <p:spPr>
          <a:xfrm>
            <a:off x="326176" y="1276348"/>
            <a:ext cx="8132026" cy="4883168"/>
          </a:xfrm>
        </p:spPr>
        <p:txBody>
          <a:bodyPr>
            <a:noAutofit/>
          </a:bodyPr>
          <a:lstStyle/>
          <a:p>
            <a:pPr marL="0" indent="0" fontAlgn="base">
              <a:lnSpc>
                <a:spcPct val="120000"/>
              </a:lnSpc>
              <a:spcBef>
                <a:spcPts val="600"/>
              </a:spcBef>
              <a:spcAft>
                <a:spcPts val="600"/>
              </a:spcAft>
              <a:buClr>
                <a:srgbClr val="FFC000"/>
              </a:buClr>
              <a:buNone/>
              <a:defRPr/>
            </a:pPr>
            <a:r>
              <a:rPr lang="en-GB" sz="1600" b="1">
                <a:solidFill>
                  <a:srgbClr val="EC2393"/>
                </a:solidFill>
              </a:rPr>
              <a:t>Our journey to continually improving lives… With you in the driving seat </a:t>
            </a:r>
            <a:endParaRPr lang="en-GB" sz="1600" b="1"/>
          </a:p>
          <a:p>
            <a:pPr marL="0" lvl="0" indent="0" fontAlgn="base">
              <a:lnSpc>
                <a:spcPct val="120000"/>
              </a:lnSpc>
              <a:spcBef>
                <a:spcPts val="600"/>
              </a:spcBef>
              <a:spcAft>
                <a:spcPts val="600"/>
              </a:spcAft>
              <a:buClr>
                <a:srgbClr val="FFC000"/>
              </a:buClr>
              <a:buNone/>
              <a:defRPr/>
            </a:pPr>
            <a:r>
              <a:rPr lang="en-GB" sz="1300"/>
              <a:t>We want everyone, wherever located, to feel the ‘ </a:t>
            </a:r>
            <a:r>
              <a:rPr lang="en-GB" sz="1300" err="1"/>
              <a:t>Oxleas</a:t>
            </a:r>
            <a:r>
              <a:rPr lang="en-GB" sz="1300"/>
              <a:t> difference’ — a distinct culture that is driven by our unique values.</a:t>
            </a:r>
          </a:p>
          <a:p>
            <a:pPr marL="0" lvl="0" indent="0" fontAlgn="base">
              <a:lnSpc>
                <a:spcPct val="120000"/>
              </a:lnSpc>
              <a:spcBef>
                <a:spcPts val="600"/>
              </a:spcBef>
              <a:spcAft>
                <a:spcPts val="600"/>
              </a:spcAft>
              <a:buClr>
                <a:srgbClr val="FFC000"/>
              </a:buClr>
              <a:buNone/>
              <a:defRPr/>
            </a:pPr>
            <a:r>
              <a:rPr lang="en-GB" sz="1300"/>
              <a:t>The key priorities for 2024 – 2027 have been extracted from your strategy below for reference: </a:t>
            </a:r>
          </a:p>
          <a:p>
            <a:pPr lvl="0" defTabSz="914400">
              <a:lnSpc>
                <a:spcPct val="120000"/>
              </a:lnSpc>
              <a:spcBef>
                <a:spcPts val="600"/>
              </a:spcBef>
              <a:spcAft>
                <a:spcPts val="600"/>
              </a:spcAft>
              <a:buFont typeface="Wingdings" panose="05000000000000000000" pitchFamily="2" charset="2"/>
              <a:buChar char="§"/>
              <a:defRPr/>
            </a:pPr>
            <a:r>
              <a:rPr lang="en-GB" sz="1300" b="1"/>
              <a:t>Great Care: </a:t>
            </a:r>
            <a:r>
              <a:rPr lang="en-GB" sz="1300"/>
              <a:t>We want </a:t>
            </a:r>
            <a:r>
              <a:rPr lang="en-GB" sz="1300" err="1"/>
              <a:t>Oxleas</a:t>
            </a:r>
            <a:r>
              <a:rPr lang="en-GB" sz="1300"/>
              <a:t> to be known for kind and compassionate care that puts patients right at the centre. We want to draw on the best in research and practice to improve our patients’ lives. Wherever possible, we want to equip our patients with the tools, skills and services they need to manage their conditions in their own communities. </a:t>
            </a:r>
          </a:p>
          <a:p>
            <a:pPr lvl="0" defTabSz="914400">
              <a:lnSpc>
                <a:spcPct val="120000"/>
              </a:lnSpc>
              <a:spcBef>
                <a:spcPts val="600"/>
              </a:spcBef>
              <a:spcAft>
                <a:spcPts val="600"/>
              </a:spcAft>
              <a:buFont typeface="Wingdings" panose="05000000000000000000" pitchFamily="2" charset="2"/>
              <a:buChar char="§"/>
              <a:defRPr/>
            </a:pPr>
            <a:r>
              <a:rPr lang="en-GB" sz="1300" b="1"/>
              <a:t>Timely Care: </a:t>
            </a:r>
            <a:r>
              <a:rPr lang="en-GB" sz="1300"/>
              <a:t>The lives of our patients improve when they receive the right care at the right time. When they experience unnecessary delays in receiving care, their health can deteriorate. We are committed to doing everything we can to prevent this.</a:t>
            </a:r>
          </a:p>
          <a:p>
            <a:pPr lvl="0" defTabSz="914400">
              <a:lnSpc>
                <a:spcPct val="120000"/>
              </a:lnSpc>
              <a:spcBef>
                <a:spcPts val="600"/>
              </a:spcBef>
              <a:spcAft>
                <a:spcPts val="600"/>
              </a:spcAft>
              <a:buFont typeface="Wingdings" panose="05000000000000000000" pitchFamily="2" charset="2"/>
              <a:buChar char="§"/>
              <a:defRPr/>
            </a:pPr>
            <a:r>
              <a:rPr lang="en-GB" sz="1300" b="1"/>
              <a:t>Best Place to Work: </a:t>
            </a:r>
            <a:r>
              <a:rPr lang="en-GB" sz="1300"/>
              <a:t>Our ambition is for </a:t>
            </a:r>
            <a:r>
              <a:rPr lang="en-GB" sz="1300" err="1"/>
              <a:t>Oxleas</a:t>
            </a:r>
            <a:r>
              <a:rPr lang="en-GB" sz="1300"/>
              <a:t> to be the best place to work in the NHS. We know that we can only deliver really great care to our patients if we are able to retain and attract high quality and engaged staff. Given the acute NHS staffing challenges, it is more important than ever that </a:t>
            </a:r>
            <a:r>
              <a:rPr lang="en-GB" sz="1300" err="1"/>
              <a:t>Oxleas</a:t>
            </a:r>
            <a:r>
              <a:rPr lang="en-GB" sz="1300"/>
              <a:t> stands out as an employer of choice where everyone feels included.    </a:t>
            </a:r>
          </a:p>
          <a:p>
            <a:pPr marL="0" indent="0" fontAlgn="base">
              <a:lnSpc>
                <a:spcPct val="120000"/>
              </a:lnSpc>
              <a:spcBef>
                <a:spcPts val="600"/>
              </a:spcBef>
              <a:spcAft>
                <a:spcPts val="600"/>
              </a:spcAft>
              <a:buClr>
                <a:srgbClr val="FFC000"/>
              </a:buClr>
              <a:buNone/>
              <a:defRPr/>
            </a:pPr>
            <a:r>
              <a:rPr lang="en-GB" sz="1300"/>
              <a:t>For each strategic priority, </a:t>
            </a:r>
            <a:r>
              <a:rPr lang="en-GB" sz="1300" err="1"/>
              <a:t>Oxleas</a:t>
            </a:r>
            <a:r>
              <a:rPr lang="en-GB" sz="1300"/>
              <a:t> has a vision and key cross-organisational programmes of work that are essential for meeting the strategic priority and vision. These are outlined on the following pages. </a:t>
            </a:r>
          </a:p>
        </p:txBody>
      </p:sp>
      <p:sp>
        <p:nvSpPr>
          <p:cNvPr id="3" name="Title 2">
            <a:extLst>
              <a:ext uri="{FF2B5EF4-FFF2-40B4-BE49-F238E27FC236}">
                <a16:creationId xmlns:a16="http://schemas.microsoft.com/office/drawing/2014/main" id="{5F7C3EB0-4AE6-625D-9CE5-C04E79D31A77}"/>
              </a:ext>
            </a:extLst>
          </p:cNvPr>
          <p:cNvSpPr>
            <a:spLocks noGrp="1"/>
          </p:cNvSpPr>
          <p:nvPr>
            <p:ph type="title"/>
          </p:nvPr>
        </p:nvSpPr>
        <p:spPr/>
        <p:txBody>
          <a:bodyPr>
            <a:normAutofit/>
          </a:bodyPr>
          <a:lstStyle/>
          <a:p>
            <a:r>
              <a:rPr lang="en-GB" sz="4400" err="1">
                <a:latin typeface="Aptos Display" panose="020B0004020202020204" pitchFamily="34" charset="0"/>
              </a:rPr>
              <a:t>Oxleas</a:t>
            </a:r>
            <a:r>
              <a:rPr lang="en-GB" sz="4400">
                <a:latin typeface="Aptos Display" panose="020B0004020202020204" pitchFamily="34" charset="0"/>
              </a:rPr>
              <a:t> Strategy 2024-27 </a:t>
            </a:r>
          </a:p>
        </p:txBody>
      </p:sp>
      <p:pic>
        <p:nvPicPr>
          <p:cNvPr id="8" name="Picture 7">
            <a:extLst>
              <a:ext uri="{FF2B5EF4-FFF2-40B4-BE49-F238E27FC236}">
                <a16:creationId xmlns:a16="http://schemas.microsoft.com/office/drawing/2014/main" id="{D0C0E0DE-ACF1-B655-8095-945279B2E1E4}"/>
              </a:ext>
            </a:extLst>
          </p:cNvPr>
          <p:cNvPicPr>
            <a:picLocks noChangeAspect="1"/>
          </p:cNvPicPr>
          <p:nvPr/>
        </p:nvPicPr>
        <p:blipFill>
          <a:blip r:embed="rId3"/>
          <a:srcRect l="1882" t="1009" r="1525" b="-1"/>
          <a:stretch>
            <a:fillRect/>
          </a:stretch>
        </p:blipFill>
        <p:spPr>
          <a:xfrm>
            <a:off x="8559712" y="1314449"/>
            <a:ext cx="3424460" cy="4953185"/>
          </a:xfrm>
          <a:prstGeom prst="rect">
            <a:avLst/>
          </a:prstGeom>
        </p:spPr>
      </p:pic>
    </p:spTree>
    <p:extLst>
      <p:ext uri="{BB962C8B-B14F-4D97-AF65-F5344CB8AC3E}">
        <p14:creationId xmlns:p14="http://schemas.microsoft.com/office/powerpoint/2010/main" val="3710627977"/>
      </p:ext>
    </p:extLst>
  </p:cSld>
  <p:clrMapOvr>
    <a:masterClrMapping/>
  </p:clrMapOvr>
  <p:extLst>
    <p:ext uri="{6950BFC3-D8DA-4A85-94F7-54DA5524770B}">
      <p188:commentRel xmlns:p188="http://schemas.microsoft.com/office/powerpoint/2018/8/main" r:id="rId2"/>
    </p:ext>
  </p:extLs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2BD4260-0066-EEFE-551B-D763E248A240}"/>
              </a:ext>
            </a:extLst>
          </p:cNvPr>
          <p:cNvPicPr>
            <a:picLocks noChangeAspect="1"/>
          </p:cNvPicPr>
          <p:nvPr/>
        </p:nvPicPr>
        <p:blipFill>
          <a:blip r:embed="rId2"/>
          <a:srcRect t="18720"/>
          <a:stretch>
            <a:fillRect/>
          </a:stretch>
        </p:blipFill>
        <p:spPr>
          <a:xfrm>
            <a:off x="1304304" y="1300714"/>
            <a:ext cx="9583391" cy="5326729"/>
          </a:xfrm>
          <a:prstGeom prst="rect">
            <a:avLst/>
          </a:prstGeom>
        </p:spPr>
      </p:pic>
      <p:sp>
        <p:nvSpPr>
          <p:cNvPr id="3" name="Title 2">
            <a:extLst>
              <a:ext uri="{FF2B5EF4-FFF2-40B4-BE49-F238E27FC236}">
                <a16:creationId xmlns:a16="http://schemas.microsoft.com/office/drawing/2014/main" id="{F9D09AB7-A0CB-6191-4A3D-CF5746BD0E0A}"/>
              </a:ext>
            </a:extLst>
          </p:cNvPr>
          <p:cNvSpPr>
            <a:spLocks noGrp="1"/>
          </p:cNvSpPr>
          <p:nvPr>
            <p:ph type="title"/>
          </p:nvPr>
        </p:nvSpPr>
        <p:spPr/>
        <p:txBody>
          <a:bodyPr>
            <a:normAutofit/>
          </a:bodyPr>
          <a:lstStyle/>
          <a:p>
            <a:r>
              <a:rPr lang="en-GB" sz="4400" err="1">
                <a:latin typeface="Aptos Display" panose="020B0004020202020204" pitchFamily="34" charset="0"/>
              </a:rPr>
              <a:t>Oxleas</a:t>
            </a:r>
            <a:r>
              <a:rPr lang="en-GB" sz="4400">
                <a:latin typeface="Aptos Display" panose="020B0004020202020204" pitchFamily="34" charset="0"/>
              </a:rPr>
              <a:t> Strategy: </a:t>
            </a:r>
            <a:r>
              <a:rPr lang="en-GB" sz="4400">
                <a:solidFill>
                  <a:srgbClr val="EC2393"/>
                </a:solidFill>
                <a:latin typeface="Aptos Display" panose="020B0004020202020204" pitchFamily="34" charset="0"/>
              </a:rPr>
              <a:t>Great Care </a:t>
            </a:r>
          </a:p>
        </p:txBody>
      </p:sp>
    </p:spTree>
    <p:extLst>
      <p:ext uri="{BB962C8B-B14F-4D97-AF65-F5344CB8AC3E}">
        <p14:creationId xmlns:p14="http://schemas.microsoft.com/office/powerpoint/2010/main" val="23625606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2B93EE-EDE7-66A1-3C10-6362FDA9B25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F5C3A5A-792A-816B-A1C6-27BADDCA0042}"/>
              </a:ext>
            </a:extLst>
          </p:cNvPr>
          <p:cNvSpPr>
            <a:spLocks noGrp="1"/>
          </p:cNvSpPr>
          <p:nvPr>
            <p:ph type="title"/>
          </p:nvPr>
        </p:nvSpPr>
        <p:spPr/>
        <p:txBody>
          <a:bodyPr>
            <a:normAutofit/>
          </a:bodyPr>
          <a:lstStyle/>
          <a:p>
            <a:r>
              <a:rPr lang="en-GB" sz="4400" err="1">
                <a:latin typeface="Aptos Display" panose="020B0004020202020204" pitchFamily="34" charset="0"/>
              </a:rPr>
              <a:t>Oxleas</a:t>
            </a:r>
            <a:r>
              <a:rPr lang="en-GB" sz="4400">
                <a:latin typeface="Aptos Display" panose="020B0004020202020204" pitchFamily="34" charset="0"/>
              </a:rPr>
              <a:t> Strategy: </a:t>
            </a:r>
            <a:r>
              <a:rPr lang="en-GB" sz="4400">
                <a:solidFill>
                  <a:srgbClr val="EC2393"/>
                </a:solidFill>
                <a:latin typeface="Aptos Display" panose="020B0004020202020204" pitchFamily="34" charset="0"/>
              </a:rPr>
              <a:t>Timely Care </a:t>
            </a:r>
          </a:p>
        </p:txBody>
      </p:sp>
      <p:pic>
        <p:nvPicPr>
          <p:cNvPr id="5" name="Picture 4">
            <a:extLst>
              <a:ext uri="{FF2B5EF4-FFF2-40B4-BE49-F238E27FC236}">
                <a16:creationId xmlns:a16="http://schemas.microsoft.com/office/drawing/2014/main" id="{4EF297F2-DD69-035F-CBD3-B90BD8DA5876}"/>
              </a:ext>
            </a:extLst>
          </p:cNvPr>
          <p:cNvPicPr>
            <a:picLocks noChangeAspect="1"/>
          </p:cNvPicPr>
          <p:nvPr/>
        </p:nvPicPr>
        <p:blipFill>
          <a:blip r:embed="rId2"/>
          <a:srcRect t="18315"/>
          <a:stretch>
            <a:fillRect/>
          </a:stretch>
        </p:blipFill>
        <p:spPr>
          <a:xfrm>
            <a:off x="1241377" y="1321979"/>
            <a:ext cx="9709246" cy="5217044"/>
          </a:xfrm>
          <a:prstGeom prst="rect">
            <a:avLst/>
          </a:prstGeom>
        </p:spPr>
      </p:pic>
    </p:spTree>
    <p:extLst>
      <p:ext uri="{BB962C8B-B14F-4D97-AF65-F5344CB8AC3E}">
        <p14:creationId xmlns:p14="http://schemas.microsoft.com/office/powerpoint/2010/main" val="11784666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8D871F-F4EC-88C4-56BE-A72824FFB420}"/>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AF6F8EDF-536D-40B0-1A11-8B7A9DFBEABA}"/>
              </a:ext>
            </a:extLst>
          </p:cNvPr>
          <p:cNvSpPr>
            <a:spLocks noGrp="1"/>
          </p:cNvSpPr>
          <p:nvPr>
            <p:ph type="title"/>
          </p:nvPr>
        </p:nvSpPr>
        <p:spPr/>
        <p:txBody>
          <a:bodyPr>
            <a:normAutofit/>
          </a:bodyPr>
          <a:lstStyle/>
          <a:p>
            <a:r>
              <a:rPr lang="en-GB" sz="4400" err="1">
                <a:latin typeface="Aptos Display" panose="020B0004020202020204" pitchFamily="34" charset="0"/>
              </a:rPr>
              <a:t>Oxleas</a:t>
            </a:r>
            <a:r>
              <a:rPr lang="en-GB" sz="4400">
                <a:latin typeface="Aptos Display" panose="020B0004020202020204" pitchFamily="34" charset="0"/>
              </a:rPr>
              <a:t> Strategy: </a:t>
            </a:r>
            <a:r>
              <a:rPr lang="en-GB" sz="4400">
                <a:solidFill>
                  <a:srgbClr val="EC2393"/>
                </a:solidFill>
                <a:latin typeface="Aptos Display" panose="020B0004020202020204" pitchFamily="34" charset="0"/>
              </a:rPr>
              <a:t>Best Place to Work </a:t>
            </a:r>
          </a:p>
        </p:txBody>
      </p:sp>
      <p:pic>
        <p:nvPicPr>
          <p:cNvPr id="2" name="Picture 1">
            <a:extLst>
              <a:ext uri="{FF2B5EF4-FFF2-40B4-BE49-F238E27FC236}">
                <a16:creationId xmlns:a16="http://schemas.microsoft.com/office/drawing/2014/main" id="{646A5976-536C-F3A6-E1B8-A88E694F701D}"/>
              </a:ext>
            </a:extLst>
          </p:cNvPr>
          <p:cNvPicPr>
            <a:picLocks noChangeAspect="1"/>
          </p:cNvPicPr>
          <p:nvPr/>
        </p:nvPicPr>
        <p:blipFill>
          <a:blip r:embed="rId2"/>
          <a:srcRect t="21040"/>
          <a:stretch>
            <a:fillRect/>
          </a:stretch>
        </p:blipFill>
        <p:spPr>
          <a:xfrm>
            <a:off x="1241377" y="1321979"/>
            <a:ext cx="10157021" cy="5131984"/>
          </a:xfrm>
          <a:prstGeom prst="rect">
            <a:avLst/>
          </a:prstGeom>
        </p:spPr>
      </p:pic>
    </p:spTree>
    <p:extLst>
      <p:ext uri="{BB962C8B-B14F-4D97-AF65-F5344CB8AC3E}">
        <p14:creationId xmlns:p14="http://schemas.microsoft.com/office/powerpoint/2010/main" val="8109140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526971-C406-027B-C43C-67C618E0E198}"/>
            </a:ext>
          </a:extLst>
        </p:cNvPr>
        <p:cNvGrpSpPr/>
        <p:nvPr/>
      </p:nvGrpSpPr>
      <p:grpSpPr>
        <a:xfrm>
          <a:off x="0" y="0"/>
          <a:ext cx="0" cy="0"/>
          <a:chOff x="0" y="0"/>
          <a:chExt cx="0" cy="0"/>
        </a:xfrm>
      </p:grpSpPr>
      <p:sp>
        <p:nvSpPr>
          <p:cNvPr id="24" name="Rectangle 23">
            <a:extLst>
              <a:ext uri="{FF2B5EF4-FFF2-40B4-BE49-F238E27FC236}">
                <a16:creationId xmlns:a16="http://schemas.microsoft.com/office/drawing/2014/main" id="{322DBA1B-B853-57CF-3AA1-CDA3A9948A05}"/>
              </a:ext>
            </a:extLst>
          </p:cNvPr>
          <p:cNvSpPr/>
          <p:nvPr/>
        </p:nvSpPr>
        <p:spPr>
          <a:xfrm>
            <a:off x="8454731" y="1427853"/>
            <a:ext cx="3778098" cy="4921261"/>
          </a:xfrm>
          <a:prstGeom prst="rect">
            <a:avLst/>
          </a:prstGeom>
          <a:solidFill>
            <a:srgbClr val="CBEBE6">
              <a:alpha val="29804"/>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3" name="Title 2">
            <a:extLst>
              <a:ext uri="{FF2B5EF4-FFF2-40B4-BE49-F238E27FC236}">
                <a16:creationId xmlns:a16="http://schemas.microsoft.com/office/drawing/2014/main" id="{2ACFEC52-9845-69AD-A2AC-757B6DBA66AD}"/>
              </a:ext>
            </a:extLst>
          </p:cNvPr>
          <p:cNvSpPr>
            <a:spLocks noGrp="1"/>
          </p:cNvSpPr>
          <p:nvPr>
            <p:ph type="title"/>
          </p:nvPr>
        </p:nvSpPr>
        <p:spPr/>
        <p:txBody>
          <a:bodyPr>
            <a:normAutofit/>
          </a:bodyPr>
          <a:lstStyle/>
          <a:p>
            <a:r>
              <a:rPr lang="en-GB" sz="4400"/>
              <a:t>The GROW Model </a:t>
            </a:r>
          </a:p>
        </p:txBody>
      </p:sp>
      <p:sp>
        <p:nvSpPr>
          <p:cNvPr id="6" name="Rectangle 5">
            <a:extLst>
              <a:ext uri="{FF2B5EF4-FFF2-40B4-BE49-F238E27FC236}">
                <a16:creationId xmlns:a16="http://schemas.microsoft.com/office/drawing/2014/main" id="{A7DE612C-5894-E346-AC0F-5D47D00E98D3}"/>
              </a:ext>
            </a:extLst>
          </p:cNvPr>
          <p:cNvSpPr/>
          <p:nvPr/>
        </p:nvSpPr>
        <p:spPr>
          <a:xfrm>
            <a:off x="8535171" y="1497216"/>
            <a:ext cx="3500582" cy="463674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chemeClr val="tx1"/>
                </a:solidFill>
                <a:effectLst/>
                <a:uLnTx/>
                <a:uFillTx/>
                <a:latin typeface="Aptos" panose="020B0004020202020204" pitchFamily="34" charset="0"/>
              </a:rPr>
              <a:t>The Goal, Reality, Options and Will (GROW) model is a widely used coaching model.</a:t>
            </a:r>
          </a:p>
          <a:p>
            <a:pPr marL="0" marR="0" lvl="0" indent="0" defTabSz="914400" rtl="0" eaLnBrk="1" fontAlgn="auto" latinLnBrk="0" hangingPunct="1">
              <a:lnSpc>
                <a:spcPct val="100000"/>
              </a:lnSpc>
              <a:spcBef>
                <a:spcPts val="0"/>
              </a:spcBef>
              <a:spcAft>
                <a:spcPts val="0"/>
              </a:spcAft>
              <a:buClrTx/>
              <a:buSzTx/>
              <a:buFontTx/>
              <a:buNone/>
              <a:tabLst/>
              <a:defRPr/>
            </a:pPr>
            <a:endParaRPr lang="en-GB" sz="1600">
              <a:solidFill>
                <a:schemeClr val="tx1"/>
              </a:solidFill>
              <a:latin typeface="Aptos" panose="020B0004020202020204" pitchFamily="34" charset="0"/>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chemeClr val="tx1"/>
                </a:solidFill>
                <a:effectLst/>
                <a:uLnTx/>
                <a:uFillTx/>
                <a:latin typeface="Aptos" panose="020B0004020202020204" pitchFamily="34" charset="0"/>
              </a:rPr>
              <a:t>The Tricordant coaching faculty will use this model whilst working with you in our 1:1 coaching sessions and we will also discuss the value of the model and of the use of ‘coaching’ questions as part of your leadership approach throughout the programme.</a:t>
            </a:r>
          </a:p>
          <a:p>
            <a:pPr marL="0" marR="0" lvl="0" indent="0" defTabSz="914400" rtl="0" eaLnBrk="1" fontAlgn="auto" latinLnBrk="0" hangingPunct="1">
              <a:lnSpc>
                <a:spcPct val="100000"/>
              </a:lnSpc>
              <a:spcBef>
                <a:spcPts val="0"/>
              </a:spcBef>
              <a:spcAft>
                <a:spcPts val="0"/>
              </a:spcAft>
              <a:buClrTx/>
              <a:buSzTx/>
              <a:buFontTx/>
              <a:buNone/>
              <a:tabLst/>
              <a:defRPr/>
            </a:pPr>
            <a:endParaRPr lang="en-GB" sz="1600">
              <a:solidFill>
                <a:schemeClr val="tx1"/>
              </a:solidFill>
              <a:latin typeface="Aptos" panose="020B0004020202020204" pitchFamily="34" charset="0"/>
            </a:endParaRPr>
          </a:p>
          <a:p>
            <a:pPr lvl="0">
              <a:defRPr/>
            </a:pPr>
            <a:r>
              <a:rPr lang="en-GB" b="1">
                <a:solidFill>
                  <a:schemeClr val="tx1"/>
                </a:solidFill>
                <a:latin typeface="Aptos" panose="020B0004020202020204" pitchFamily="34" charset="0"/>
              </a:rPr>
              <a:t>References</a:t>
            </a:r>
          </a:p>
          <a:p>
            <a:pPr lvl="0">
              <a:defRPr/>
            </a:pPr>
            <a:r>
              <a:rPr lang="en-GB" b="1">
                <a:solidFill>
                  <a:schemeClr val="tx1"/>
                </a:solidFill>
                <a:latin typeface="Aptos" panose="020B0004020202020204" pitchFamily="34" charset="0"/>
              </a:rPr>
              <a:t>Alexander, G. (2010).</a:t>
            </a:r>
            <a:r>
              <a:rPr lang="en-GB" sz="1600">
                <a:solidFill>
                  <a:schemeClr val="tx1"/>
                </a:solidFill>
                <a:latin typeface="Aptos" panose="020B0004020202020204" pitchFamily="34" charset="0"/>
              </a:rPr>
              <a:t> Behavioural coaching – The GROW model. In J. Passmore (Ed.), </a:t>
            </a:r>
            <a:r>
              <a:rPr lang="en-GB" i="1">
                <a:solidFill>
                  <a:schemeClr val="tx1"/>
                </a:solidFill>
                <a:latin typeface="Aptos" panose="020B0004020202020204" pitchFamily="34" charset="0"/>
              </a:rPr>
              <a:t>Excellence in coaching: The industry guide</a:t>
            </a:r>
            <a:r>
              <a:rPr lang="en-GB" sz="1600">
                <a:solidFill>
                  <a:schemeClr val="tx1"/>
                </a:solidFill>
                <a:latin typeface="Aptos" panose="020B0004020202020204" pitchFamily="34" charset="0"/>
              </a:rPr>
              <a:t> (pp. 83–93). Kogan Page</a:t>
            </a:r>
            <a:r>
              <a:rPr kumimoji="0" lang="en-GB" sz="1600" b="0" i="0" u="none" strike="noStrike" kern="1200" cap="none" spc="0" normalizeH="0" baseline="0" noProof="0">
                <a:ln>
                  <a:noFill/>
                </a:ln>
                <a:solidFill>
                  <a:schemeClr val="tx1"/>
                </a:solidFill>
                <a:effectLst/>
                <a:uLnTx/>
                <a:uFillTx/>
                <a:latin typeface="Aptos" panose="020B0004020202020204" pitchFamily="34" charset="0"/>
              </a:rPr>
              <a:t> </a:t>
            </a:r>
          </a:p>
        </p:txBody>
      </p:sp>
      <p:sp>
        <p:nvSpPr>
          <p:cNvPr id="7" name="Arrow: Chevron 6">
            <a:extLst>
              <a:ext uri="{FF2B5EF4-FFF2-40B4-BE49-F238E27FC236}">
                <a16:creationId xmlns:a16="http://schemas.microsoft.com/office/drawing/2014/main" id="{C98EA31A-00CC-976F-2016-7650E59FF2E3}"/>
              </a:ext>
            </a:extLst>
          </p:cNvPr>
          <p:cNvSpPr/>
          <p:nvPr/>
        </p:nvSpPr>
        <p:spPr>
          <a:xfrm>
            <a:off x="679056" y="1722101"/>
            <a:ext cx="1956816" cy="859536"/>
          </a:xfrm>
          <a:prstGeom prst="chevron">
            <a:avLst/>
          </a:prstGeom>
          <a:solidFill>
            <a:srgbClr val="EC2393"/>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2800" b="1">
                <a:solidFill>
                  <a:schemeClr val="bg1"/>
                </a:solidFill>
                <a:latin typeface="Aptos" panose="020B0004020202020204" pitchFamily="34" charset="0"/>
              </a:rPr>
              <a:t>G</a:t>
            </a:r>
          </a:p>
        </p:txBody>
      </p:sp>
      <p:sp>
        <p:nvSpPr>
          <p:cNvPr id="8" name="Arrow: Chevron 7">
            <a:extLst>
              <a:ext uri="{FF2B5EF4-FFF2-40B4-BE49-F238E27FC236}">
                <a16:creationId xmlns:a16="http://schemas.microsoft.com/office/drawing/2014/main" id="{D1FF4EB4-E0A0-0671-13C2-5648BF9528F7}"/>
              </a:ext>
            </a:extLst>
          </p:cNvPr>
          <p:cNvSpPr/>
          <p:nvPr/>
        </p:nvSpPr>
        <p:spPr>
          <a:xfrm>
            <a:off x="2500131" y="1712865"/>
            <a:ext cx="1956816" cy="859536"/>
          </a:xfrm>
          <a:prstGeom prst="chevron">
            <a:avLst/>
          </a:prstGeom>
          <a:solidFill>
            <a:srgbClr val="0C7CC4"/>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2800" b="1">
                <a:solidFill>
                  <a:schemeClr val="bg1"/>
                </a:solidFill>
                <a:latin typeface="Aptos" panose="020B0004020202020204" pitchFamily="34" charset="0"/>
              </a:rPr>
              <a:t>R</a:t>
            </a:r>
          </a:p>
        </p:txBody>
      </p:sp>
      <p:sp>
        <p:nvSpPr>
          <p:cNvPr id="9" name="Arrow: Chevron 8">
            <a:extLst>
              <a:ext uri="{FF2B5EF4-FFF2-40B4-BE49-F238E27FC236}">
                <a16:creationId xmlns:a16="http://schemas.microsoft.com/office/drawing/2014/main" id="{BDDA1669-459F-917E-83EE-0B855A430111}"/>
              </a:ext>
            </a:extLst>
          </p:cNvPr>
          <p:cNvSpPr/>
          <p:nvPr/>
        </p:nvSpPr>
        <p:spPr>
          <a:xfrm>
            <a:off x="4303947" y="1687600"/>
            <a:ext cx="1956816" cy="859536"/>
          </a:xfrm>
          <a:prstGeom prst="chevron">
            <a:avLst/>
          </a:prstGeom>
          <a:solidFill>
            <a:srgbClr val="FB5937"/>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2800" b="1">
                <a:solidFill>
                  <a:schemeClr val="bg1"/>
                </a:solidFill>
                <a:latin typeface="Aptos" panose="020B0004020202020204" pitchFamily="34" charset="0"/>
              </a:rPr>
              <a:t>O</a:t>
            </a:r>
          </a:p>
        </p:txBody>
      </p:sp>
      <p:sp>
        <p:nvSpPr>
          <p:cNvPr id="13" name="Arrow: Chevron 12">
            <a:extLst>
              <a:ext uri="{FF2B5EF4-FFF2-40B4-BE49-F238E27FC236}">
                <a16:creationId xmlns:a16="http://schemas.microsoft.com/office/drawing/2014/main" id="{44EA6CA0-C175-D6BD-81E6-D24D1BDF7D8F}"/>
              </a:ext>
            </a:extLst>
          </p:cNvPr>
          <p:cNvSpPr/>
          <p:nvPr/>
        </p:nvSpPr>
        <p:spPr>
          <a:xfrm>
            <a:off x="6061583" y="1701270"/>
            <a:ext cx="1956816" cy="859536"/>
          </a:xfrm>
          <a:prstGeom prst="chevron">
            <a:avLst/>
          </a:prstGeom>
          <a:solidFill>
            <a:srgbClr val="46C788"/>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2800" b="1">
                <a:solidFill>
                  <a:schemeClr val="bg1"/>
                </a:solidFill>
                <a:latin typeface="Aptos" panose="020B0004020202020204" pitchFamily="34" charset="0"/>
              </a:rPr>
              <a:t>W</a:t>
            </a:r>
          </a:p>
        </p:txBody>
      </p:sp>
      <p:sp>
        <p:nvSpPr>
          <p:cNvPr id="14" name="TextBox 13">
            <a:extLst>
              <a:ext uri="{FF2B5EF4-FFF2-40B4-BE49-F238E27FC236}">
                <a16:creationId xmlns:a16="http://schemas.microsoft.com/office/drawing/2014/main" id="{4562372B-1B2E-5F90-322D-27D6A8BC71B3}"/>
              </a:ext>
            </a:extLst>
          </p:cNvPr>
          <p:cNvSpPr txBox="1"/>
          <p:nvPr/>
        </p:nvSpPr>
        <p:spPr>
          <a:xfrm>
            <a:off x="543315" y="3394460"/>
            <a:ext cx="1956816" cy="2954655"/>
          </a:xfrm>
          <a:prstGeom prst="rect">
            <a:avLst/>
          </a:prstGeom>
          <a:noFill/>
        </p:spPr>
        <p:txBody>
          <a:bodyPr wrap="square" rtlCol="0">
            <a:spAutoFit/>
          </a:bodyPr>
          <a:lstStyle/>
          <a:p>
            <a:pPr algn="ctr"/>
            <a:r>
              <a:rPr lang="en-GB" sz="2000" b="1">
                <a:latin typeface="Aptos" panose="020B0004020202020204" pitchFamily="34" charset="0"/>
              </a:rPr>
              <a:t>GOAL</a:t>
            </a:r>
          </a:p>
          <a:p>
            <a:pPr algn="ctr"/>
            <a:endParaRPr lang="en-GB" sz="1600">
              <a:latin typeface="Aptos" panose="020B0004020202020204" pitchFamily="34" charset="0"/>
            </a:endParaRPr>
          </a:p>
          <a:p>
            <a:pPr marL="285750" indent="-285750">
              <a:buFont typeface="Arial" panose="020B0604020202020204" pitchFamily="34" charset="0"/>
              <a:buChar char="•"/>
            </a:pPr>
            <a:r>
              <a:rPr lang="en-GB" sz="1600">
                <a:latin typeface="Aptos" panose="020B0004020202020204" pitchFamily="34" charset="0"/>
              </a:rPr>
              <a:t>Identify the desired outcomes or destination</a:t>
            </a:r>
          </a:p>
          <a:p>
            <a:pPr marL="285750" indent="-285750">
              <a:buFont typeface="Arial" panose="020B0604020202020204" pitchFamily="34" charset="0"/>
              <a:buChar char="•"/>
            </a:pPr>
            <a:r>
              <a:rPr lang="en-GB" sz="1600">
                <a:latin typeface="Aptos" panose="020B0004020202020204" pitchFamily="34" charset="0"/>
              </a:rPr>
              <a:t>What do you want to achieve?</a:t>
            </a:r>
          </a:p>
          <a:p>
            <a:pPr marL="285750" indent="-285750">
              <a:buFont typeface="Arial" panose="020B0604020202020204" pitchFamily="34" charset="0"/>
              <a:buChar char="•"/>
            </a:pPr>
            <a:r>
              <a:rPr lang="en-GB" sz="1600">
                <a:latin typeface="Aptos" panose="020B0004020202020204" pitchFamily="34" charset="0"/>
              </a:rPr>
              <a:t>Where do you want to be? </a:t>
            </a:r>
          </a:p>
          <a:p>
            <a:endParaRPr lang="en-GB"/>
          </a:p>
        </p:txBody>
      </p:sp>
      <p:pic>
        <p:nvPicPr>
          <p:cNvPr id="16" name="Graphic 15" descr="Bullseye with solid fill">
            <a:extLst>
              <a:ext uri="{FF2B5EF4-FFF2-40B4-BE49-F238E27FC236}">
                <a16:creationId xmlns:a16="http://schemas.microsoft.com/office/drawing/2014/main" id="{21411090-281B-851D-8074-6F7DD19AE210}"/>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262804" y="2667280"/>
            <a:ext cx="641537" cy="641537"/>
          </a:xfrm>
          <a:prstGeom prst="rect">
            <a:avLst/>
          </a:prstGeom>
        </p:spPr>
      </p:pic>
      <p:sp>
        <p:nvSpPr>
          <p:cNvPr id="17" name="TextBox 16">
            <a:extLst>
              <a:ext uri="{FF2B5EF4-FFF2-40B4-BE49-F238E27FC236}">
                <a16:creationId xmlns:a16="http://schemas.microsoft.com/office/drawing/2014/main" id="{C786E401-8E60-A453-ECE4-91FD7D8C253F}"/>
              </a:ext>
            </a:extLst>
          </p:cNvPr>
          <p:cNvSpPr txBox="1"/>
          <p:nvPr/>
        </p:nvSpPr>
        <p:spPr>
          <a:xfrm>
            <a:off x="2500131" y="3394460"/>
            <a:ext cx="1956816" cy="2369880"/>
          </a:xfrm>
          <a:prstGeom prst="rect">
            <a:avLst/>
          </a:prstGeom>
          <a:noFill/>
        </p:spPr>
        <p:txBody>
          <a:bodyPr wrap="square" rtlCol="0">
            <a:spAutoFit/>
          </a:bodyPr>
          <a:lstStyle/>
          <a:p>
            <a:pPr algn="ctr"/>
            <a:r>
              <a:rPr lang="en-GB" sz="2000" b="1">
                <a:latin typeface="Aptos" panose="020B0004020202020204" pitchFamily="34" charset="0"/>
              </a:rPr>
              <a:t>REALITY</a:t>
            </a:r>
          </a:p>
          <a:p>
            <a:pPr algn="ctr"/>
            <a:endParaRPr lang="en-GB" sz="1600">
              <a:latin typeface="Aptos" panose="020B0004020202020204" pitchFamily="34" charset="0"/>
            </a:endParaRPr>
          </a:p>
          <a:p>
            <a:pPr marL="285750" indent="-285750">
              <a:buFont typeface="Arial" panose="020B0604020202020204" pitchFamily="34" charset="0"/>
              <a:buChar char="•"/>
            </a:pPr>
            <a:r>
              <a:rPr lang="en-GB" sz="1600">
                <a:latin typeface="Aptos" panose="020B0004020202020204" pitchFamily="34" charset="0"/>
              </a:rPr>
              <a:t>Examine the current situation</a:t>
            </a:r>
          </a:p>
          <a:p>
            <a:pPr marL="285750" indent="-285750">
              <a:buFont typeface="Arial" panose="020B0604020202020204" pitchFamily="34" charset="0"/>
              <a:buChar char="•"/>
            </a:pPr>
            <a:r>
              <a:rPr lang="en-GB" sz="1600">
                <a:latin typeface="Aptos" panose="020B0004020202020204" pitchFamily="34" charset="0"/>
              </a:rPr>
              <a:t>Explore challenges, strengths and areas of opportunity</a:t>
            </a:r>
          </a:p>
        </p:txBody>
      </p:sp>
      <p:pic>
        <p:nvPicPr>
          <p:cNvPr id="18" name="Graphic 17" descr="Treasure Map with solid fill">
            <a:extLst>
              <a:ext uri="{FF2B5EF4-FFF2-40B4-BE49-F238E27FC236}">
                <a16:creationId xmlns:a16="http://schemas.microsoft.com/office/drawing/2014/main" id="{FA87B3DD-B840-A40A-D5E6-C46A13405E8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060536" y="2715979"/>
            <a:ext cx="641537" cy="641537"/>
          </a:xfrm>
          <a:prstGeom prst="rect">
            <a:avLst/>
          </a:prstGeom>
        </p:spPr>
      </p:pic>
      <p:sp>
        <p:nvSpPr>
          <p:cNvPr id="19" name="TextBox 18">
            <a:extLst>
              <a:ext uri="{FF2B5EF4-FFF2-40B4-BE49-F238E27FC236}">
                <a16:creationId xmlns:a16="http://schemas.microsoft.com/office/drawing/2014/main" id="{AEA8FF1A-6DF5-8D6E-51BE-96A684CA6A48}"/>
              </a:ext>
            </a:extLst>
          </p:cNvPr>
          <p:cNvSpPr txBox="1"/>
          <p:nvPr/>
        </p:nvSpPr>
        <p:spPr>
          <a:xfrm>
            <a:off x="4253657" y="3378608"/>
            <a:ext cx="1956816" cy="2616101"/>
          </a:xfrm>
          <a:prstGeom prst="rect">
            <a:avLst/>
          </a:prstGeom>
          <a:noFill/>
        </p:spPr>
        <p:txBody>
          <a:bodyPr wrap="square" rtlCol="0">
            <a:spAutoFit/>
          </a:bodyPr>
          <a:lstStyle/>
          <a:p>
            <a:pPr algn="ctr"/>
            <a:r>
              <a:rPr lang="en-GB" sz="2000" b="1">
                <a:latin typeface="Aptos" panose="020B0004020202020204" pitchFamily="34" charset="0"/>
              </a:rPr>
              <a:t>OPTIONS</a:t>
            </a:r>
          </a:p>
          <a:p>
            <a:pPr algn="ctr"/>
            <a:endParaRPr lang="en-GB" sz="1600">
              <a:latin typeface="Aptos" panose="020B0004020202020204" pitchFamily="34" charset="0"/>
            </a:endParaRPr>
          </a:p>
          <a:p>
            <a:pPr marL="285750" indent="-285750">
              <a:buFont typeface="Arial" panose="020B0604020202020204" pitchFamily="34" charset="0"/>
              <a:buChar char="•"/>
            </a:pPr>
            <a:r>
              <a:rPr lang="en-GB" sz="1600">
                <a:latin typeface="Aptos" panose="020B0004020202020204" pitchFamily="34" charset="0"/>
              </a:rPr>
              <a:t>Brainstorm potential strategies, solutions and paths to reach the goal</a:t>
            </a:r>
          </a:p>
          <a:p>
            <a:pPr marL="285750" indent="-285750">
              <a:buFont typeface="Arial" panose="020B0604020202020204" pitchFamily="34" charset="0"/>
              <a:buChar char="•"/>
            </a:pPr>
            <a:r>
              <a:rPr lang="en-GB" sz="1600">
                <a:latin typeface="Aptos" panose="020B0004020202020204" pitchFamily="34" charset="0"/>
              </a:rPr>
              <a:t>Try and think ‘out of the box’!</a:t>
            </a:r>
          </a:p>
        </p:txBody>
      </p:sp>
      <p:sp>
        <p:nvSpPr>
          <p:cNvPr id="20" name="TextBox 19">
            <a:extLst>
              <a:ext uri="{FF2B5EF4-FFF2-40B4-BE49-F238E27FC236}">
                <a16:creationId xmlns:a16="http://schemas.microsoft.com/office/drawing/2014/main" id="{3D1F85C1-FA85-467D-26D2-A1C9CB6D231A}"/>
              </a:ext>
            </a:extLst>
          </p:cNvPr>
          <p:cNvSpPr txBox="1"/>
          <p:nvPr/>
        </p:nvSpPr>
        <p:spPr>
          <a:xfrm>
            <a:off x="6174740" y="3392278"/>
            <a:ext cx="1956816" cy="2616101"/>
          </a:xfrm>
          <a:prstGeom prst="rect">
            <a:avLst/>
          </a:prstGeom>
          <a:noFill/>
        </p:spPr>
        <p:txBody>
          <a:bodyPr wrap="square" rtlCol="0">
            <a:spAutoFit/>
          </a:bodyPr>
          <a:lstStyle/>
          <a:p>
            <a:pPr algn="ctr"/>
            <a:r>
              <a:rPr lang="en-GB" sz="2000" b="1">
                <a:latin typeface="Aptos" panose="020B0004020202020204" pitchFamily="34" charset="0"/>
              </a:rPr>
              <a:t>WILL</a:t>
            </a:r>
            <a:endParaRPr lang="en-GB" sz="1600" b="1">
              <a:latin typeface="Aptos" panose="020B0004020202020204" pitchFamily="34" charset="0"/>
            </a:endParaRPr>
          </a:p>
          <a:p>
            <a:pPr algn="ctr"/>
            <a:endParaRPr lang="en-GB" sz="1600" b="1">
              <a:latin typeface="Aptos" panose="020B0004020202020204" pitchFamily="34" charset="0"/>
            </a:endParaRPr>
          </a:p>
          <a:p>
            <a:pPr marL="285750" indent="-285750">
              <a:buFont typeface="Arial" panose="020B0604020202020204" pitchFamily="34" charset="0"/>
              <a:buChar char="•"/>
            </a:pPr>
            <a:r>
              <a:rPr lang="en-GB" sz="1600">
                <a:latin typeface="Aptos" panose="020B0004020202020204" pitchFamily="34" charset="0"/>
              </a:rPr>
              <a:t>What specific steps will you take, and when?</a:t>
            </a:r>
          </a:p>
          <a:p>
            <a:pPr marL="285750" indent="-285750">
              <a:buFont typeface="Arial" panose="020B0604020202020204" pitchFamily="34" charset="0"/>
              <a:buChar char="•"/>
            </a:pPr>
            <a:r>
              <a:rPr lang="en-GB" sz="1600">
                <a:latin typeface="Aptos" panose="020B0004020202020204" pitchFamily="34" charset="0"/>
              </a:rPr>
              <a:t>How will you know you are making progress and stay accountable? </a:t>
            </a:r>
          </a:p>
        </p:txBody>
      </p:sp>
      <p:pic>
        <p:nvPicPr>
          <p:cNvPr id="21" name="Graphic 20" descr="Route (Two Pins With A Path) with solid fill">
            <a:extLst>
              <a:ext uri="{FF2B5EF4-FFF2-40B4-BE49-F238E27FC236}">
                <a16:creationId xmlns:a16="http://schemas.microsoft.com/office/drawing/2014/main" id="{60157C8F-3F94-1AA2-F87C-B8E7BDD6C49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818165" y="2655139"/>
            <a:ext cx="727726" cy="727726"/>
          </a:xfrm>
          <a:prstGeom prst="rect">
            <a:avLst/>
          </a:prstGeom>
        </p:spPr>
      </p:pic>
      <p:pic>
        <p:nvPicPr>
          <p:cNvPr id="22" name="Graphic 21" descr="Body builder with solid fill">
            <a:extLst>
              <a:ext uri="{FF2B5EF4-FFF2-40B4-BE49-F238E27FC236}">
                <a16:creationId xmlns:a16="http://schemas.microsoft.com/office/drawing/2014/main" id="{9E738EDD-4129-1FCF-EA13-4F31F82BBEE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764914" y="2717436"/>
            <a:ext cx="640080" cy="640080"/>
          </a:xfrm>
          <a:prstGeom prst="rect">
            <a:avLst/>
          </a:prstGeom>
        </p:spPr>
      </p:pic>
      <p:sp>
        <p:nvSpPr>
          <p:cNvPr id="23" name="Rectangle: Rounded Corners 22">
            <a:extLst>
              <a:ext uri="{FF2B5EF4-FFF2-40B4-BE49-F238E27FC236}">
                <a16:creationId xmlns:a16="http://schemas.microsoft.com/office/drawing/2014/main" id="{055E3324-7BE4-367E-B1C4-B602993F8B8C}"/>
              </a:ext>
            </a:extLst>
          </p:cNvPr>
          <p:cNvSpPr/>
          <p:nvPr/>
        </p:nvSpPr>
        <p:spPr>
          <a:xfrm>
            <a:off x="306163" y="1427853"/>
            <a:ext cx="7991856" cy="4706106"/>
          </a:xfrm>
          <a:prstGeom prst="roundRect">
            <a:avLst/>
          </a:prstGeom>
          <a:noFill/>
          <a:ln w="19050">
            <a:prstDash val="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0701893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C31AA1F-A8E9-F770-DC36-F135C956C7C8}"/>
              </a:ext>
            </a:extLst>
          </p:cNvPr>
          <p:cNvSpPr>
            <a:spLocks noGrp="1"/>
          </p:cNvSpPr>
          <p:nvPr>
            <p:ph idx="1"/>
          </p:nvPr>
        </p:nvSpPr>
        <p:spPr/>
        <p:txBody>
          <a:bodyPr>
            <a:normAutofit fontScale="92500" lnSpcReduction="20000"/>
          </a:bodyPr>
          <a:lstStyle/>
          <a:p>
            <a:pPr marL="0" indent="0">
              <a:buNone/>
            </a:pPr>
            <a:r>
              <a:rPr lang="en-US" b="1">
                <a:solidFill>
                  <a:srgbClr val="0D7371"/>
                </a:solidFill>
              </a:rPr>
              <a:t>Psychological Safety</a:t>
            </a:r>
            <a:endParaRPr lang="en-US">
              <a:solidFill>
                <a:srgbClr val="0D7371"/>
              </a:solidFill>
            </a:endParaRPr>
          </a:p>
          <a:p>
            <a:r>
              <a:rPr lang="en-US">
                <a:hlinkClick r:id="rId2"/>
              </a:rPr>
              <a:t>https://www.ccl.org/articles/leading-effectively-articles/what-is-psychological-safety-at-work/</a:t>
            </a:r>
            <a:endParaRPr lang="en-US"/>
          </a:p>
          <a:p>
            <a:endParaRPr lang="en-US"/>
          </a:p>
          <a:p>
            <a:pPr marL="0" indent="0">
              <a:buNone/>
            </a:pPr>
            <a:r>
              <a:rPr lang="en-US" b="1">
                <a:solidFill>
                  <a:srgbClr val="0D7371"/>
                </a:solidFill>
              </a:rPr>
              <a:t>Action Learning </a:t>
            </a:r>
            <a:r>
              <a:rPr lang="en-US">
                <a:solidFill>
                  <a:srgbClr val="0D7371"/>
                </a:solidFill>
              </a:rPr>
              <a:t>(for this </a:t>
            </a:r>
            <a:r>
              <a:rPr lang="en-US" err="1">
                <a:solidFill>
                  <a:srgbClr val="0D7371"/>
                </a:solidFill>
              </a:rPr>
              <a:t>programme</a:t>
            </a:r>
            <a:r>
              <a:rPr lang="en-US">
                <a:solidFill>
                  <a:srgbClr val="0D7371"/>
                </a:solidFill>
              </a:rPr>
              <a:t> we have called this approach ‘activation learning’, but it is based on the same principles.) </a:t>
            </a:r>
          </a:p>
          <a:p>
            <a:r>
              <a:rPr lang="en-US">
                <a:hlinkClick r:id="rId3"/>
              </a:rPr>
              <a:t>https://www.actionlearningcentre.com/what-is-action-learning/</a:t>
            </a:r>
            <a:endParaRPr lang="en-US"/>
          </a:p>
          <a:p>
            <a:endParaRPr lang="en-US" b="1">
              <a:solidFill>
                <a:srgbClr val="0061C8"/>
              </a:solidFill>
            </a:endParaRPr>
          </a:p>
          <a:p>
            <a:pPr marL="0" indent="0">
              <a:buNone/>
            </a:pPr>
            <a:r>
              <a:rPr lang="en-US" b="1">
                <a:solidFill>
                  <a:srgbClr val="0D7371"/>
                </a:solidFill>
              </a:rPr>
              <a:t>Adaptive Leadership – Blog – From the Dance Floor to the Balcony</a:t>
            </a:r>
          </a:p>
          <a:p>
            <a:r>
              <a:rPr lang="en-US">
                <a:hlinkClick r:id="rId4"/>
              </a:rPr>
              <a:t>https://www.newlevelwork.com/post/move-away-from-the-dance-floor-to-the-balcony</a:t>
            </a:r>
            <a:endParaRPr lang="en-US"/>
          </a:p>
          <a:p>
            <a:endParaRPr lang="en-US" b="1">
              <a:solidFill>
                <a:srgbClr val="0061C8"/>
              </a:solidFill>
            </a:endParaRPr>
          </a:p>
          <a:p>
            <a:pPr marL="0" indent="0">
              <a:buNone/>
            </a:pPr>
            <a:r>
              <a:rPr lang="en-US" b="1">
                <a:solidFill>
                  <a:srgbClr val="0D7371"/>
                </a:solidFill>
              </a:rPr>
              <a:t>NHS Management and Leadership Framework</a:t>
            </a:r>
          </a:p>
          <a:p>
            <a:r>
              <a:rPr lang="en-US">
                <a:hlinkClick r:id="rId5"/>
              </a:rPr>
              <a:t>https://www.england.nhs.uk/wp-content/uploads/2025/09/item-8i-appendix-a-mgmt-and-leadership-full-draft-standards.pdf</a:t>
            </a:r>
            <a:endParaRPr lang="en-US"/>
          </a:p>
          <a:p>
            <a:endParaRPr lang="en-US"/>
          </a:p>
          <a:p>
            <a:pPr marL="0" indent="0">
              <a:buNone/>
            </a:pPr>
            <a:r>
              <a:rPr lang="en-US" b="1">
                <a:solidFill>
                  <a:srgbClr val="0D7371"/>
                </a:solidFill>
              </a:rPr>
              <a:t>CQC Assessment Framework</a:t>
            </a:r>
          </a:p>
          <a:p>
            <a:r>
              <a:rPr lang="en-US">
                <a:hlinkClick r:id="rId6"/>
              </a:rPr>
              <a:t>https://www.cqc.org.uk/guidance-providers/healthcare/key-lines-enquiry-healthcare-services</a:t>
            </a:r>
            <a:endParaRPr lang="en-US"/>
          </a:p>
          <a:p>
            <a:pPr marL="0" indent="0">
              <a:buNone/>
            </a:pPr>
            <a:endParaRPr lang="en-US"/>
          </a:p>
        </p:txBody>
      </p:sp>
      <p:sp>
        <p:nvSpPr>
          <p:cNvPr id="3" name="Title 2">
            <a:extLst>
              <a:ext uri="{FF2B5EF4-FFF2-40B4-BE49-F238E27FC236}">
                <a16:creationId xmlns:a16="http://schemas.microsoft.com/office/drawing/2014/main" id="{117E5995-309E-FB11-6C4F-197B27697E02}"/>
              </a:ext>
            </a:extLst>
          </p:cNvPr>
          <p:cNvSpPr>
            <a:spLocks noGrp="1"/>
          </p:cNvSpPr>
          <p:nvPr>
            <p:ph type="title"/>
          </p:nvPr>
        </p:nvSpPr>
        <p:spPr/>
        <p:txBody>
          <a:bodyPr>
            <a:normAutofit/>
          </a:bodyPr>
          <a:lstStyle/>
          <a:p>
            <a:r>
              <a:rPr lang="en-US" sz="4400">
                <a:solidFill>
                  <a:srgbClr val="0D7371"/>
                </a:solidFill>
                <a:latin typeface="Aptos Display" panose="020B0004020202020204" pitchFamily="34" charset="0"/>
              </a:rPr>
              <a:t>Additional Resources</a:t>
            </a:r>
            <a:endParaRPr lang="en-GB" sz="4400">
              <a:latin typeface="Aptos Display" panose="020B0004020202020204" pitchFamily="34" charset="0"/>
            </a:endParaRPr>
          </a:p>
        </p:txBody>
      </p:sp>
    </p:spTree>
    <p:extLst>
      <p:ext uri="{BB962C8B-B14F-4D97-AF65-F5344CB8AC3E}">
        <p14:creationId xmlns:p14="http://schemas.microsoft.com/office/powerpoint/2010/main" val="1379261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47979C-05B8-C4E7-2D1F-06FDA3B1D255}"/>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B97928B0-7C63-B69C-6EBC-DBBBA08ABBA1}"/>
              </a:ext>
            </a:extLst>
          </p:cNvPr>
          <p:cNvSpPr>
            <a:spLocks noGrp="1"/>
          </p:cNvSpPr>
          <p:nvPr>
            <p:ph type="body" sz="quarter" idx="10"/>
          </p:nvPr>
        </p:nvSpPr>
        <p:spPr/>
        <p:txBody>
          <a:bodyPr/>
          <a:lstStyle/>
          <a:p>
            <a:r>
              <a:rPr lang="en-GB" sz="4800"/>
              <a:t>End of Document </a:t>
            </a:r>
            <a:endParaRPr lang="en-GB"/>
          </a:p>
          <a:p>
            <a:endParaRPr lang="en-GB"/>
          </a:p>
        </p:txBody>
      </p:sp>
    </p:spTree>
    <p:extLst>
      <p:ext uri="{BB962C8B-B14F-4D97-AF65-F5344CB8AC3E}">
        <p14:creationId xmlns:p14="http://schemas.microsoft.com/office/powerpoint/2010/main" val="1229164987"/>
      </p:ext>
    </p:extLst>
  </p:cSld>
  <p:clrMapOvr>
    <a:masterClrMapping/>
  </p:clrMapOvr>
</p:sld>
</file>

<file path=ppt/theme/theme1.xml><?xml version="1.0" encoding="utf-8"?>
<a:theme xmlns:a="http://schemas.openxmlformats.org/drawingml/2006/main" name="Cove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idescreen master" id="{4CB77C84-8EF2-4787-B586-8DA7B84F2FFD}" vid="{931577E6-FE25-4F14-8445-55616707E6C7}"/>
    </a:ext>
  </a:extLst>
</a:theme>
</file>

<file path=ppt/theme/theme2.xml><?xml version="1.0" encoding="utf-8"?>
<a:theme xmlns:a="http://schemas.openxmlformats.org/drawingml/2006/main" name="2_Pa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idescreen master" id="{4CB77C84-8EF2-4787-B586-8DA7B84F2FFD}" vid="{875144FB-CAEC-4902-B432-7BD60D75A672}"/>
    </a:ext>
  </a:extLst>
</a:theme>
</file>

<file path=ppt/theme/theme3.xml><?xml version="1.0" encoding="utf-8"?>
<a:theme xmlns:a="http://schemas.openxmlformats.org/drawingml/2006/main" name="3_Pa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idescreen master" id="{4CB77C84-8EF2-4787-B586-8DA7B84F2FFD}" vid="{875144FB-CAEC-4902-B432-7BD60D75A672}"/>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8402CC38DE58544B201F162CF50CE4D" ma:contentTypeVersion="3" ma:contentTypeDescription="Create a new document." ma:contentTypeScope="" ma:versionID="73c5923269df88f6e2d5b21087657af0">
  <xsd:schema xmlns:xsd="http://www.w3.org/2001/XMLSchema" xmlns:xs="http://www.w3.org/2001/XMLSchema" xmlns:p="http://schemas.microsoft.com/office/2006/metadata/properties" xmlns:ns2="9a81d049-cec8-458e-a1bd-8614d334d6ed" targetNamespace="http://schemas.microsoft.com/office/2006/metadata/properties" ma:root="true" ma:fieldsID="b93c651c698be22a434c313b56e07460" ns2:_="">
    <xsd:import namespace="9a81d049-cec8-458e-a1bd-8614d334d6ed"/>
    <xsd:element name="properties">
      <xsd:complexType>
        <xsd:sequence>
          <xsd:element name="documentManagement">
            <xsd:complexType>
              <xsd:all>
                <xsd:element ref="ns2:MediaServiceMetadata" minOccurs="0"/>
                <xsd:element ref="ns2:MediaServiceFastMetadata"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a81d049-cec8-458e-a1bd-8614d334d6e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9B25D996-06A2-41F4-B128-616310C39F2A}">
  <ds:schemaRefs>
    <ds:schemaRef ds:uri="9a81d049-cec8-458e-a1bd-8614d334d6e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F6E2579E-497E-4EA3-B18F-F3DA71169C29}">
  <ds:schemaRefs>
    <ds:schemaRef ds:uri="http://schemas.microsoft.com/sharepoint/v3/contenttype/forms"/>
  </ds:schemaRefs>
</ds:datastoreItem>
</file>

<file path=customXml/itemProps3.xml><?xml version="1.0" encoding="utf-8"?>
<ds:datastoreItem xmlns:ds="http://schemas.openxmlformats.org/officeDocument/2006/customXml" ds:itemID="{7A1C4082-E861-4903-B468-97D0FFD20D4B}">
  <ds:schemaRefs>
    <ds:schemaRef ds:uri="9a81d049-cec8-458e-a1bd-8614d334d6ed"/>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0</TotalTime>
  <Words>2552</Words>
  <Application>Microsoft Office PowerPoint</Application>
  <PresentationFormat>Widescreen</PresentationFormat>
  <Paragraphs>278</Paragraphs>
  <Slides>20</Slides>
  <Notes>3</Notes>
  <HiddenSlides>0</HiddenSlides>
  <MMClips>0</MMClips>
  <ScaleCrop>false</ScaleCrop>
  <HeadingPairs>
    <vt:vector size="6" baseType="variant">
      <vt:variant>
        <vt:lpstr>Fonts Used</vt:lpstr>
      </vt:variant>
      <vt:variant>
        <vt:i4>6</vt:i4>
      </vt:variant>
      <vt:variant>
        <vt:lpstr>Theme</vt:lpstr>
      </vt:variant>
      <vt:variant>
        <vt:i4>4</vt:i4>
      </vt:variant>
      <vt:variant>
        <vt:lpstr>Slide Titles</vt:lpstr>
      </vt:variant>
      <vt:variant>
        <vt:i4>20</vt:i4>
      </vt:variant>
    </vt:vector>
  </HeadingPairs>
  <TitlesOfParts>
    <vt:vector size="30" baseType="lpstr">
      <vt:lpstr>Aptos</vt:lpstr>
      <vt:lpstr>Aptos Display</vt:lpstr>
      <vt:lpstr>Arial</vt:lpstr>
      <vt:lpstr>Calibri</vt:lpstr>
      <vt:lpstr>Courier New</vt:lpstr>
      <vt:lpstr>Wingdings</vt:lpstr>
      <vt:lpstr>Cover</vt:lpstr>
      <vt:lpstr>2_Page</vt:lpstr>
      <vt:lpstr>3_Page</vt:lpstr>
      <vt:lpstr>Office Theme</vt:lpstr>
      <vt:lpstr>PowerPoint Presentation</vt:lpstr>
      <vt:lpstr>Introduction </vt:lpstr>
      <vt:lpstr>Programme Overview </vt:lpstr>
      <vt:lpstr>Programme Overview </vt:lpstr>
      <vt:lpstr>Content Overview </vt:lpstr>
      <vt:lpstr>Programme Dates </vt:lpstr>
      <vt:lpstr>Programme Launch </vt:lpstr>
      <vt:lpstr>Programme Launch Overview  </vt:lpstr>
      <vt:lpstr>Agenda </vt:lpstr>
      <vt:lpstr>NHS Management and Leadership Programme </vt:lpstr>
      <vt:lpstr>NHS Management and Leadership Framework </vt:lpstr>
      <vt:lpstr>Oxleas ‘Our Leadership Way’ </vt:lpstr>
      <vt:lpstr>CQC Framework: Key Lines of Enquiry</vt:lpstr>
      <vt:lpstr>Oxleas Strategy 2024-27 </vt:lpstr>
      <vt:lpstr>Oxleas Strategy: Great Care </vt:lpstr>
      <vt:lpstr>Oxleas Strategy: Timely Care </vt:lpstr>
      <vt:lpstr>Oxleas Strategy: Best Place to Work </vt:lpstr>
      <vt:lpstr>The GROW Model </vt:lpstr>
      <vt:lpstr>Additional Resources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Yasmin Wills</dc:creator>
  <cp:lastModifiedBy>MURKIN, Gemma (OXLEAS NHS FOUNDATION TRUST)</cp:lastModifiedBy>
  <cp:revision>2</cp:revision>
  <dcterms:created xsi:type="dcterms:W3CDTF">2026-04-30T12:14:35Z</dcterms:created>
  <dcterms:modified xsi:type="dcterms:W3CDTF">2026-07-21T16:47:05Z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0x010100F8402CC38DE58544B201F162CF50CE4D</vt:lpwstr>
  </property>
</Properties>
</file>