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69" r:id="rId6"/>
  </p:sldMasterIdLst>
  <p:notesMasterIdLst>
    <p:notesMasterId r:id="rId54"/>
  </p:notesMasterIdLst>
  <p:sldIdLst>
    <p:sldId id="493" r:id="rId7"/>
    <p:sldId id="2147474679" r:id="rId8"/>
    <p:sldId id="2147474617" r:id="rId9"/>
    <p:sldId id="2147474640" r:id="rId10"/>
    <p:sldId id="2147474680" r:id="rId11"/>
    <p:sldId id="2147474676" r:id="rId12"/>
    <p:sldId id="2147474641" r:id="rId13"/>
    <p:sldId id="2147474648" r:id="rId14"/>
    <p:sldId id="2147474647" r:id="rId15"/>
    <p:sldId id="2147474636" r:id="rId16"/>
    <p:sldId id="2147474655" r:id="rId17"/>
    <p:sldId id="2147474649" r:id="rId18"/>
    <p:sldId id="2147474644" r:id="rId19"/>
    <p:sldId id="2147474663" r:id="rId20"/>
    <p:sldId id="2147474681" r:id="rId21"/>
    <p:sldId id="2147474677" r:id="rId22"/>
    <p:sldId id="2147474625" r:id="rId23"/>
    <p:sldId id="2147474682" r:id="rId24"/>
    <p:sldId id="2147474683" r:id="rId25"/>
    <p:sldId id="2147474684" r:id="rId26"/>
    <p:sldId id="2147474685" r:id="rId27"/>
    <p:sldId id="2147474691" r:id="rId28"/>
    <p:sldId id="2147474692" r:id="rId29"/>
    <p:sldId id="2147474668" r:id="rId30"/>
    <p:sldId id="2147474693" r:id="rId31"/>
    <p:sldId id="2147474669" r:id="rId32"/>
    <p:sldId id="2147474694" r:id="rId33"/>
    <p:sldId id="2147474697" r:id="rId34"/>
    <p:sldId id="2147474671" r:id="rId35"/>
    <p:sldId id="2147474642" r:id="rId36"/>
    <p:sldId id="2147474620" r:id="rId37"/>
    <p:sldId id="2147474624" r:id="rId38"/>
    <p:sldId id="2147474686" r:id="rId39"/>
    <p:sldId id="2147474687" r:id="rId40"/>
    <p:sldId id="2147474688" r:id="rId41"/>
    <p:sldId id="2147474639" r:id="rId42"/>
    <p:sldId id="2147474626" r:id="rId43"/>
    <p:sldId id="2147474665" r:id="rId44"/>
    <p:sldId id="2147474628" r:id="rId45"/>
    <p:sldId id="2147474629" r:id="rId46"/>
    <p:sldId id="2147474633" r:id="rId47"/>
    <p:sldId id="2147474634" r:id="rId48"/>
    <p:sldId id="2147474689" r:id="rId49"/>
    <p:sldId id="2147474643" r:id="rId50"/>
    <p:sldId id="2147474695" r:id="rId51"/>
    <p:sldId id="2147474696" r:id="rId52"/>
    <p:sldId id="256"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A03A0E-D4C4-4D5B-5691-0A79D6F1F493}" name="Andrea Barker" initials="AB" userId="244074ade0293b9e" providerId="Windows Live"/>
  <p188:author id="{31DE2657-B61A-511D-D1CE-DE5FCB6F39F4}" name="TOWNSEND, Rachel (OXLEAS NHS FOUNDATION TRUST)" initials="RT" userId="S::rachel.townsend2@nhs.net::d5bf1181-2a0a-4b34-b2e0-9d8fbd95c66a" providerId="AD"/>
  <p188:author id="{6BFA4F5C-95C8-CDBD-B9F4-11DA3D08B229}" name="Andrea Barker" initials="AB" userId="S::andrea.barker@tricordant.com::65436970-5e46-46a1-9a19-d83540c23813" providerId="AD"/>
  <p188:author id="{C4470D68-8272-0AFE-C6A3-23AB841806EB}" name="Yasmin Wills" initials="YW" userId="S::yasmin.wills@tricordant.com::8d9f2313-cb24-4908-83f4-aab7155662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E0CA"/>
    <a:srgbClr val="E5F0F0"/>
    <a:srgbClr val="226765"/>
    <a:srgbClr val="FF2FAB"/>
    <a:srgbClr val="006C69"/>
    <a:srgbClr val="46C788"/>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E1CB07-215F-430B-97E0-01EDCF62851C}" v="2" dt="2026-06-09T12:07:31.447"/>
    <p1510:client id="{F728E493-5B24-4169-B2F8-BC88D04089B2}" v="193" dt="2026-06-09T11:45:58.6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5327" autoAdjust="0"/>
  </p:normalViewPr>
  <p:slideViewPr>
    <p:cSldViewPr snapToGrid="0">
      <p:cViewPr varScale="1">
        <p:scale>
          <a:sx n="61" d="100"/>
          <a:sy n="61" d="100"/>
        </p:scale>
        <p:origin x="2478" y="66"/>
      </p:cViewPr>
      <p:guideLst/>
    </p:cSldViewPr>
  </p:slideViewPr>
  <p:notesTextViewPr>
    <p:cViewPr>
      <p:scale>
        <a:sx n="1" d="1"/>
        <a:sy n="1" d="1"/>
      </p:scale>
      <p:origin x="0" y="0"/>
    </p:cViewPr>
  </p:notesTextViewPr>
  <p:sorterViewPr>
    <p:cViewPr>
      <p:scale>
        <a:sx n="122" d="100"/>
        <a:sy n="12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8/10/relationships/authors" Target="authors.xml"/></Relationships>
</file>

<file path=ppt/diagrams/_rels/data2.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image" Target="../media/image67.svg"/><Relationship Id="rId5" Type="http://schemas.openxmlformats.org/officeDocument/2006/relationships/image" Target="../media/image71.svg"/><Relationship Id="rId4" Type="http://schemas.openxmlformats.org/officeDocument/2006/relationships/image" Target="../media/image7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image" Target="../media/image67.svg"/><Relationship Id="rId5" Type="http://schemas.openxmlformats.org/officeDocument/2006/relationships/image" Target="../media/image71.svg"/><Relationship Id="rId4" Type="http://schemas.openxmlformats.org/officeDocument/2006/relationships/image" Target="../media/image7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C5EA12-93F9-4B6D-A74F-3B8B7CDC8207}"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GB"/>
        </a:p>
      </dgm:t>
    </dgm:pt>
    <dgm:pt modelId="{612D18DA-853C-4187-81E2-C3912AB440EF}">
      <dgm:prSet phldrT="[Text]" phldr="0"/>
      <dgm:spPr>
        <a:solidFill>
          <a:srgbClr val="006C69"/>
        </a:solidFill>
      </dgm:spPr>
      <dgm:t>
        <a:bodyPr/>
        <a:lstStyle/>
        <a:p>
          <a:r>
            <a:rPr lang="en-GB" dirty="0">
              <a:latin typeface="Aptos" panose="020B0004020202020204" pitchFamily="34" charset="0"/>
            </a:rPr>
            <a:t>Full Group</a:t>
          </a:r>
        </a:p>
      </dgm:t>
    </dgm:pt>
    <dgm:pt modelId="{139B1284-C419-4273-9760-A7D945B0A035}" type="parTrans" cxnId="{146E479D-C0B1-4899-AC11-2EA3EDD2A5D6}">
      <dgm:prSet/>
      <dgm:spPr/>
      <dgm:t>
        <a:bodyPr/>
        <a:lstStyle/>
        <a:p>
          <a:endParaRPr lang="en-GB"/>
        </a:p>
      </dgm:t>
    </dgm:pt>
    <dgm:pt modelId="{31E0754A-46D9-4718-B4EE-88E7689FDB6D}" type="sibTrans" cxnId="{146E479D-C0B1-4899-AC11-2EA3EDD2A5D6}">
      <dgm:prSet/>
      <dgm:spPr/>
      <dgm:t>
        <a:bodyPr/>
        <a:lstStyle/>
        <a:p>
          <a:endParaRPr lang="en-GB"/>
        </a:p>
      </dgm:t>
    </dgm:pt>
    <dgm:pt modelId="{5AE2B3C0-32B5-4C33-B2DB-6D77F79DC2D0}">
      <dgm:prSet phldrT="[Text]" phldr="0"/>
      <dgm:spPr>
        <a:solidFill>
          <a:srgbClr val="006C69"/>
        </a:solidFill>
      </dgm:spPr>
      <dgm:t>
        <a:bodyPr/>
        <a:lstStyle/>
        <a:p>
          <a:r>
            <a:rPr lang="en-GB" dirty="0">
              <a:latin typeface="Aptos" panose="020B0004020202020204" pitchFamily="34" charset="0"/>
            </a:rPr>
            <a:t>Group 2</a:t>
          </a:r>
        </a:p>
      </dgm:t>
    </dgm:pt>
    <dgm:pt modelId="{160BA7BE-102D-40EE-A647-BD02CC0E72C0}" type="parTrans" cxnId="{E757E912-B78E-4331-BDE2-B13F08677E9B}">
      <dgm:prSet/>
      <dgm:spPr>
        <a:solidFill>
          <a:srgbClr val="006C69"/>
        </a:solidFill>
        <a:ln>
          <a:solidFill>
            <a:srgbClr val="006C69"/>
          </a:solidFill>
        </a:ln>
      </dgm:spPr>
      <dgm:t>
        <a:bodyPr/>
        <a:lstStyle/>
        <a:p>
          <a:endParaRPr lang="en-GB"/>
        </a:p>
      </dgm:t>
    </dgm:pt>
    <dgm:pt modelId="{E262C0C3-C751-40AF-A79A-B09442ACA450}" type="sibTrans" cxnId="{E757E912-B78E-4331-BDE2-B13F08677E9B}">
      <dgm:prSet/>
      <dgm:spPr/>
      <dgm:t>
        <a:bodyPr/>
        <a:lstStyle/>
        <a:p>
          <a:endParaRPr lang="en-GB"/>
        </a:p>
      </dgm:t>
    </dgm:pt>
    <dgm:pt modelId="{B0A78A8F-A55C-46F1-A957-A408295057E2}">
      <dgm:prSet phldrT="[Text]" phldr="0"/>
      <dgm:spPr>
        <a:solidFill>
          <a:srgbClr val="006C69"/>
        </a:solidFill>
      </dgm:spPr>
      <dgm:t>
        <a:bodyPr/>
        <a:lstStyle/>
        <a:p>
          <a:r>
            <a:rPr lang="en-GB" dirty="0">
              <a:latin typeface="Aptos" panose="020B0004020202020204" pitchFamily="34" charset="0"/>
            </a:rPr>
            <a:t>Sub-Group 1a</a:t>
          </a:r>
        </a:p>
      </dgm:t>
    </dgm:pt>
    <dgm:pt modelId="{FAD3791E-1DF9-45FD-A034-E4C4C4994325}" type="parTrans" cxnId="{3E1FC845-0219-44A8-B5C4-87940E303410}">
      <dgm:prSet/>
      <dgm:spPr>
        <a:solidFill>
          <a:srgbClr val="006C69"/>
        </a:solidFill>
        <a:ln>
          <a:solidFill>
            <a:srgbClr val="006C69"/>
          </a:solidFill>
        </a:ln>
      </dgm:spPr>
      <dgm:t>
        <a:bodyPr/>
        <a:lstStyle/>
        <a:p>
          <a:endParaRPr lang="en-GB"/>
        </a:p>
      </dgm:t>
    </dgm:pt>
    <dgm:pt modelId="{4200ED28-539C-4E60-B40D-210EADB9C848}" type="sibTrans" cxnId="{3E1FC845-0219-44A8-B5C4-87940E303410}">
      <dgm:prSet/>
      <dgm:spPr/>
      <dgm:t>
        <a:bodyPr/>
        <a:lstStyle/>
        <a:p>
          <a:endParaRPr lang="en-GB"/>
        </a:p>
      </dgm:t>
    </dgm:pt>
    <dgm:pt modelId="{A4DC93A7-CFD3-436B-A7D0-819666441E2C}">
      <dgm:prSet phldrT="[Text]" phldr="0"/>
      <dgm:spPr>
        <a:solidFill>
          <a:srgbClr val="006C69"/>
        </a:solidFill>
      </dgm:spPr>
      <dgm:t>
        <a:bodyPr/>
        <a:lstStyle/>
        <a:p>
          <a:r>
            <a:rPr lang="en-GB" dirty="0">
              <a:latin typeface="Aptos" panose="020B0004020202020204" pitchFamily="34" charset="0"/>
            </a:rPr>
            <a:t>Sub-Group 1b</a:t>
          </a:r>
        </a:p>
      </dgm:t>
    </dgm:pt>
    <dgm:pt modelId="{84326FB9-5300-494A-9865-3CFA7FE98D07}" type="parTrans" cxnId="{DD7F77FF-9A96-4D33-971F-F9E989E23F2B}">
      <dgm:prSet/>
      <dgm:spPr>
        <a:solidFill>
          <a:srgbClr val="006C69"/>
        </a:solidFill>
        <a:ln>
          <a:solidFill>
            <a:srgbClr val="006C69"/>
          </a:solidFill>
        </a:ln>
      </dgm:spPr>
      <dgm:t>
        <a:bodyPr/>
        <a:lstStyle/>
        <a:p>
          <a:endParaRPr lang="en-GB"/>
        </a:p>
      </dgm:t>
    </dgm:pt>
    <dgm:pt modelId="{18E90DCD-BE7C-43F6-8AE8-7474A9ACB24F}" type="sibTrans" cxnId="{DD7F77FF-9A96-4D33-971F-F9E989E23F2B}">
      <dgm:prSet/>
      <dgm:spPr/>
      <dgm:t>
        <a:bodyPr/>
        <a:lstStyle/>
        <a:p>
          <a:endParaRPr lang="en-GB"/>
        </a:p>
      </dgm:t>
    </dgm:pt>
    <dgm:pt modelId="{1878924F-6D18-4501-9F7F-42F8E76B50BF}">
      <dgm:prSet phldrT="[Text]" phldr="0"/>
      <dgm:spPr>
        <a:solidFill>
          <a:srgbClr val="006C69"/>
        </a:solidFill>
      </dgm:spPr>
      <dgm:t>
        <a:bodyPr/>
        <a:lstStyle/>
        <a:p>
          <a:r>
            <a:rPr lang="en-GB" dirty="0">
              <a:latin typeface="Aptos" panose="020B0004020202020204" pitchFamily="34" charset="0"/>
            </a:rPr>
            <a:t>Sub-Group 2a</a:t>
          </a:r>
        </a:p>
      </dgm:t>
    </dgm:pt>
    <dgm:pt modelId="{8B2B6BE9-EB27-4592-ABC4-9006C54EEF51}" type="parTrans" cxnId="{5B6A3BF8-FFE5-40A7-AC2C-9628D26E85C2}">
      <dgm:prSet/>
      <dgm:spPr>
        <a:solidFill>
          <a:srgbClr val="006C69"/>
        </a:solidFill>
        <a:ln>
          <a:solidFill>
            <a:srgbClr val="006C69"/>
          </a:solidFill>
        </a:ln>
      </dgm:spPr>
      <dgm:t>
        <a:bodyPr/>
        <a:lstStyle/>
        <a:p>
          <a:endParaRPr lang="en-GB"/>
        </a:p>
      </dgm:t>
    </dgm:pt>
    <dgm:pt modelId="{203DCA8C-C41C-4F09-A060-F80C0F158576}" type="sibTrans" cxnId="{5B6A3BF8-FFE5-40A7-AC2C-9628D26E85C2}">
      <dgm:prSet/>
      <dgm:spPr/>
      <dgm:t>
        <a:bodyPr/>
        <a:lstStyle/>
        <a:p>
          <a:endParaRPr lang="en-GB"/>
        </a:p>
      </dgm:t>
    </dgm:pt>
    <dgm:pt modelId="{DFDD6738-7477-46FC-8BE6-AF42DA34B9FC}">
      <dgm:prSet phldrT="[Text]" phldr="0"/>
      <dgm:spPr>
        <a:solidFill>
          <a:srgbClr val="006C69"/>
        </a:solidFill>
      </dgm:spPr>
      <dgm:t>
        <a:bodyPr/>
        <a:lstStyle/>
        <a:p>
          <a:r>
            <a:rPr lang="en-GB" dirty="0">
              <a:latin typeface="Aptos" panose="020B0004020202020204" pitchFamily="34" charset="0"/>
            </a:rPr>
            <a:t>Sub-Group 2b </a:t>
          </a:r>
        </a:p>
      </dgm:t>
    </dgm:pt>
    <dgm:pt modelId="{632CFF78-5493-47B7-AD53-6F5B3C2D31D8}" type="parTrans" cxnId="{41C1FD29-401C-4B0D-ADDD-491438D0B28D}">
      <dgm:prSet/>
      <dgm:spPr>
        <a:solidFill>
          <a:srgbClr val="006C69"/>
        </a:solidFill>
        <a:ln>
          <a:solidFill>
            <a:srgbClr val="006C69"/>
          </a:solidFill>
        </a:ln>
      </dgm:spPr>
      <dgm:t>
        <a:bodyPr/>
        <a:lstStyle/>
        <a:p>
          <a:endParaRPr lang="en-GB"/>
        </a:p>
      </dgm:t>
    </dgm:pt>
    <dgm:pt modelId="{0C0634D6-9781-4E13-8800-C1B04042E652}" type="sibTrans" cxnId="{41C1FD29-401C-4B0D-ADDD-491438D0B28D}">
      <dgm:prSet/>
      <dgm:spPr/>
      <dgm:t>
        <a:bodyPr/>
        <a:lstStyle/>
        <a:p>
          <a:endParaRPr lang="en-GB"/>
        </a:p>
      </dgm:t>
    </dgm:pt>
    <dgm:pt modelId="{02F757CA-40D5-4640-8B57-C6A83004D29B}">
      <dgm:prSet phldrT="[Text]" phldr="0"/>
      <dgm:spPr>
        <a:solidFill>
          <a:srgbClr val="006C69"/>
        </a:solidFill>
      </dgm:spPr>
      <dgm:t>
        <a:bodyPr/>
        <a:lstStyle/>
        <a:p>
          <a:r>
            <a:rPr lang="en-GB" dirty="0">
              <a:latin typeface="Aptos" panose="020B0004020202020204" pitchFamily="34" charset="0"/>
            </a:rPr>
            <a:t>Application Learning Groups</a:t>
          </a:r>
        </a:p>
      </dgm:t>
    </dgm:pt>
    <dgm:pt modelId="{04C843BF-6561-4918-9716-5DAB810DC69F}" type="parTrans" cxnId="{8FD0E192-568E-48C9-A40E-D6F63CC34834}">
      <dgm:prSet/>
      <dgm:spPr>
        <a:solidFill>
          <a:srgbClr val="006C69"/>
        </a:solidFill>
        <a:ln>
          <a:solidFill>
            <a:srgbClr val="006C69"/>
          </a:solidFill>
        </a:ln>
      </dgm:spPr>
      <dgm:t>
        <a:bodyPr/>
        <a:lstStyle/>
        <a:p>
          <a:endParaRPr lang="en-GB"/>
        </a:p>
      </dgm:t>
    </dgm:pt>
    <dgm:pt modelId="{05D1F6B2-C46B-4A88-9509-73D5FC63082C}" type="sibTrans" cxnId="{8FD0E192-568E-48C9-A40E-D6F63CC34834}">
      <dgm:prSet/>
      <dgm:spPr/>
      <dgm:t>
        <a:bodyPr/>
        <a:lstStyle/>
        <a:p>
          <a:endParaRPr lang="en-GB"/>
        </a:p>
      </dgm:t>
    </dgm:pt>
    <dgm:pt modelId="{F2E6CC0A-FD50-456A-9B82-8AE7D13FADE5}">
      <dgm:prSet phldrT="[Text]" phldr="0"/>
      <dgm:spPr>
        <a:solidFill>
          <a:srgbClr val="006C69"/>
        </a:solidFill>
      </dgm:spPr>
      <dgm:t>
        <a:bodyPr/>
        <a:lstStyle/>
        <a:p>
          <a:r>
            <a:rPr lang="en-GB" dirty="0">
              <a:latin typeface="Aptos" panose="020B0004020202020204" pitchFamily="34" charset="0"/>
            </a:rPr>
            <a:t>Group 1</a:t>
          </a:r>
        </a:p>
      </dgm:t>
    </dgm:pt>
    <dgm:pt modelId="{29A59B98-B680-40B7-B922-C85D7B240794}" type="parTrans" cxnId="{2220D8FB-1708-4F69-B9C0-DD03C5662828}">
      <dgm:prSet/>
      <dgm:spPr>
        <a:solidFill>
          <a:srgbClr val="006C69"/>
        </a:solidFill>
        <a:ln>
          <a:solidFill>
            <a:srgbClr val="006C69"/>
          </a:solidFill>
        </a:ln>
      </dgm:spPr>
      <dgm:t>
        <a:bodyPr/>
        <a:lstStyle/>
        <a:p>
          <a:endParaRPr lang="en-GB"/>
        </a:p>
      </dgm:t>
    </dgm:pt>
    <dgm:pt modelId="{E6FAAA44-246A-4123-BFF6-73541D1B3033}" type="sibTrans" cxnId="{2220D8FB-1708-4F69-B9C0-DD03C5662828}">
      <dgm:prSet/>
      <dgm:spPr/>
      <dgm:t>
        <a:bodyPr/>
        <a:lstStyle/>
        <a:p>
          <a:endParaRPr lang="en-GB"/>
        </a:p>
      </dgm:t>
    </dgm:pt>
    <dgm:pt modelId="{F6473EB2-ABCE-448B-B6E7-67B3516618DE}" type="pres">
      <dgm:prSet presAssocID="{C9C5EA12-93F9-4B6D-A74F-3B8B7CDC8207}" presName="mainComposite" presStyleCnt="0">
        <dgm:presLayoutVars>
          <dgm:chPref val="1"/>
          <dgm:dir/>
          <dgm:animOne val="branch"/>
          <dgm:animLvl val="lvl"/>
          <dgm:resizeHandles val="exact"/>
        </dgm:presLayoutVars>
      </dgm:prSet>
      <dgm:spPr/>
    </dgm:pt>
    <dgm:pt modelId="{8F664D1F-BFBE-40F2-91A8-1118FC34522A}" type="pres">
      <dgm:prSet presAssocID="{C9C5EA12-93F9-4B6D-A74F-3B8B7CDC8207}" presName="hierFlow" presStyleCnt="0"/>
      <dgm:spPr/>
    </dgm:pt>
    <dgm:pt modelId="{FD81EB1B-E6B1-40BC-AFAD-1A3B36CF6ECE}" type="pres">
      <dgm:prSet presAssocID="{C9C5EA12-93F9-4B6D-A74F-3B8B7CDC8207}" presName="hierChild1" presStyleCnt="0">
        <dgm:presLayoutVars>
          <dgm:chPref val="1"/>
          <dgm:animOne val="branch"/>
          <dgm:animLvl val="lvl"/>
        </dgm:presLayoutVars>
      </dgm:prSet>
      <dgm:spPr/>
    </dgm:pt>
    <dgm:pt modelId="{A154C4BE-6F41-468B-A76B-8654BC7C98A7}" type="pres">
      <dgm:prSet presAssocID="{612D18DA-853C-4187-81E2-C3912AB440EF}" presName="Name14" presStyleCnt="0"/>
      <dgm:spPr/>
    </dgm:pt>
    <dgm:pt modelId="{7D58A93B-9D2E-48B4-9547-036C0867AE50}" type="pres">
      <dgm:prSet presAssocID="{612D18DA-853C-4187-81E2-C3912AB440EF}" presName="level1Shape" presStyleLbl="node0" presStyleIdx="0" presStyleCnt="1">
        <dgm:presLayoutVars>
          <dgm:chPref val="3"/>
        </dgm:presLayoutVars>
      </dgm:prSet>
      <dgm:spPr>
        <a:prstGeom prst="rect">
          <a:avLst/>
        </a:prstGeom>
      </dgm:spPr>
    </dgm:pt>
    <dgm:pt modelId="{89BD098F-D19F-43DF-9137-12A246FCC2C6}" type="pres">
      <dgm:prSet presAssocID="{612D18DA-853C-4187-81E2-C3912AB440EF}" presName="hierChild2" presStyleCnt="0"/>
      <dgm:spPr/>
    </dgm:pt>
    <dgm:pt modelId="{CA2CBFC7-6DD2-4B79-99E0-37A2F5C1EF14}" type="pres">
      <dgm:prSet presAssocID="{04C843BF-6561-4918-9716-5DAB810DC69F}" presName="Name19" presStyleLbl="parChTrans1D2" presStyleIdx="0" presStyleCnt="1"/>
      <dgm:spPr/>
    </dgm:pt>
    <dgm:pt modelId="{6298D258-E5BA-4CDA-A473-627CBD1A8E76}" type="pres">
      <dgm:prSet presAssocID="{02F757CA-40D5-4640-8B57-C6A83004D29B}" presName="Name21" presStyleCnt="0"/>
      <dgm:spPr/>
    </dgm:pt>
    <dgm:pt modelId="{8AD1DD86-224D-4DA8-8D1A-1953383E275C}" type="pres">
      <dgm:prSet presAssocID="{02F757CA-40D5-4640-8B57-C6A83004D29B}" presName="level2Shape" presStyleLbl="node2" presStyleIdx="0" presStyleCnt="1"/>
      <dgm:spPr>
        <a:prstGeom prst="rect">
          <a:avLst/>
        </a:prstGeom>
      </dgm:spPr>
    </dgm:pt>
    <dgm:pt modelId="{788A6A42-28FA-467E-AD07-D8CF41B9F042}" type="pres">
      <dgm:prSet presAssocID="{02F757CA-40D5-4640-8B57-C6A83004D29B}" presName="hierChild3" presStyleCnt="0"/>
      <dgm:spPr/>
    </dgm:pt>
    <dgm:pt modelId="{8E18968E-756B-452A-ABEF-21FE3BDB5DA1}" type="pres">
      <dgm:prSet presAssocID="{29A59B98-B680-40B7-B922-C85D7B240794}" presName="Name19" presStyleLbl="parChTrans1D3" presStyleIdx="0" presStyleCnt="2"/>
      <dgm:spPr/>
    </dgm:pt>
    <dgm:pt modelId="{87857573-180A-4788-8671-1B44110E465B}" type="pres">
      <dgm:prSet presAssocID="{F2E6CC0A-FD50-456A-9B82-8AE7D13FADE5}" presName="Name21" presStyleCnt="0"/>
      <dgm:spPr/>
    </dgm:pt>
    <dgm:pt modelId="{79FB1174-716B-43F0-AFA8-BF91A730E51C}" type="pres">
      <dgm:prSet presAssocID="{F2E6CC0A-FD50-456A-9B82-8AE7D13FADE5}" presName="level2Shape" presStyleLbl="node3" presStyleIdx="0" presStyleCnt="2"/>
      <dgm:spPr>
        <a:prstGeom prst="rect">
          <a:avLst/>
        </a:prstGeom>
      </dgm:spPr>
    </dgm:pt>
    <dgm:pt modelId="{0DA678D0-3E29-4472-9E04-6CCA7FA01608}" type="pres">
      <dgm:prSet presAssocID="{F2E6CC0A-FD50-456A-9B82-8AE7D13FADE5}" presName="hierChild3" presStyleCnt="0"/>
      <dgm:spPr/>
    </dgm:pt>
    <dgm:pt modelId="{3F96A632-479F-496B-9BD2-8AAEBDE5B65D}" type="pres">
      <dgm:prSet presAssocID="{FAD3791E-1DF9-45FD-A034-E4C4C4994325}" presName="Name19" presStyleLbl="parChTrans1D4" presStyleIdx="0" presStyleCnt="4"/>
      <dgm:spPr/>
    </dgm:pt>
    <dgm:pt modelId="{44407B1F-89CC-4505-AA60-F10408E67997}" type="pres">
      <dgm:prSet presAssocID="{B0A78A8F-A55C-46F1-A957-A408295057E2}" presName="Name21" presStyleCnt="0"/>
      <dgm:spPr/>
    </dgm:pt>
    <dgm:pt modelId="{910D4613-1B73-43B8-A4C2-39C83AB93A97}" type="pres">
      <dgm:prSet presAssocID="{B0A78A8F-A55C-46F1-A957-A408295057E2}" presName="level2Shape" presStyleLbl="node4" presStyleIdx="0" presStyleCnt="4"/>
      <dgm:spPr>
        <a:prstGeom prst="rect">
          <a:avLst/>
        </a:prstGeom>
      </dgm:spPr>
    </dgm:pt>
    <dgm:pt modelId="{00C830E2-6BFB-4B16-A709-ECDFB119841D}" type="pres">
      <dgm:prSet presAssocID="{B0A78A8F-A55C-46F1-A957-A408295057E2}" presName="hierChild3" presStyleCnt="0"/>
      <dgm:spPr/>
    </dgm:pt>
    <dgm:pt modelId="{32D08312-2763-4679-83F2-F34F531D8FE6}" type="pres">
      <dgm:prSet presAssocID="{84326FB9-5300-494A-9865-3CFA7FE98D07}" presName="Name19" presStyleLbl="parChTrans1D4" presStyleIdx="1" presStyleCnt="4"/>
      <dgm:spPr/>
    </dgm:pt>
    <dgm:pt modelId="{0FDC082F-FF26-4E31-87E1-89C869D1ADEF}" type="pres">
      <dgm:prSet presAssocID="{A4DC93A7-CFD3-436B-A7D0-819666441E2C}" presName="Name21" presStyleCnt="0"/>
      <dgm:spPr/>
    </dgm:pt>
    <dgm:pt modelId="{D9CCC9CB-976D-4695-939E-94E2D8461729}" type="pres">
      <dgm:prSet presAssocID="{A4DC93A7-CFD3-436B-A7D0-819666441E2C}" presName="level2Shape" presStyleLbl="node4" presStyleIdx="1" presStyleCnt="4"/>
      <dgm:spPr>
        <a:prstGeom prst="rect">
          <a:avLst/>
        </a:prstGeom>
      </dgm:spPr>
    </dgm:pt>
    <dgm:pt modelId="{9E472A22-1EC3-4AFD-BEA4-D5D2A9CEFEE2}" type="pres">
      <dgm:prSet presAssocID="{A4DC93A7-CFD3-436B-A7D0-819666441E2C}" presName="hierChild3" presStyleCnt="0"/>
      <dgm:spPr/>
    </dgm:pt>
    <dgm:pt modelId="{860A0EC1-5C03-4A6B-B403-3779E669F887}" type="pres">
      <dgm:prSet presAssocID="{160BA7BE-102D-40EE-A647-BD02CC0E72C0}" presName="Name19" presStyleLbl="parChTrans1D3" presStyleIdx="1" presStyleCnt="2"/>
      <dgm:spPr/>
    </dgm:pt>
    <dgm:pt modelId="{5228D1A8-B8F6-4E0F-90BE-7CD0CAFBC31C}" type="pres">
      <dgm:prSet presAssocID="{5AE2B3C0-32B5-4C33-B2DB-6D77F79DC2D0}" presName="Name21" presStyleCnt="0"/>
      <dgm:spPr/>
    </dgm:pt>
    <dgm:pt modelId="{E26ED135-8B30-4D69-872E-F64F31058801}" type="pres">
      <dgm:prSet presAssocID="{5AE2B3C0-32B5-4C33-B2DB-6D77F79DC2D0}" presName="level2Shape" presStyleLbl="node3" presStyleIdx="1" presStyleCnt="2"/>
      <dgm:spPr>
        <a:prstGeom prst="rect">
          <a:avLst/>
        </a:prstGeom>
      </dgm:spPr>
    </dgm:pt>
    <dgm:pt modelId="{77B897FB-FD13-4449-89E4-001D1394ECB8}" type="pres">
      <dgm:prSet presAssocID="{5AE2B3C0-32B5-4C33-B2DB-6D77F79DC2D0}" presName="hierChild3" presStyleCnt="0"/>
      <dgm:spPr/>
    </dgm:pt>
    <dgm:pt modelId="{A74F469A-D714-4CF6-B4B9-B9C6AC30C8E9}" type="pres">
      <dgm:prSet presAssocID="{8B2B6BE9-EB27-4592-ABC4-9006C54EEF51}" presName="Name19" presStyleLbl="parChTrans1D4" presStyleIdx="2" presStyleCnt="4"/>
      <dgm:spPr/>
    </dgm:pt>
    <dgm:pt modelId="{6B66C98D-2069-4AC0-BD05-8D4ED4F31111}" type="pres">
      <dgm:prSet presAssocID="{1878924F-6D18-4501-9F7F-42F8E76B50BF}" presName="Name21" presStyleCnt="0"/>
      <dgm:spPr/>
    </dgm:pt>
    <dgm:pt modelId="{8B18AD93-C6BE-4604-A390-B2A123D18CE8}" type="pres">
      <dgm:prSet presAssocID="{1878924F-6D18-4501-9F7F-42F8E76B50BF}" presName="level2Shape" presStyleLbl="node4" presStyleIdx="2" presStyleCnt="4"/>
      <dgm:spPr>
        <a:prstGeom prst="rect">
          <a:avLst/>
        </a:prstGeom>
      </dgm:spPr>
    </dgm:pt>
    <dgm:pt modelId="{F27A3059-DF06-4682-BC7E-8C7B502B7AE2}" type="pres">
      <dgm:prSet presAssocID="{1878924F-6D18-4501-9F7F-42F8E76B50BF}" presName="hierChild3" presStyleCnt="0"/>
      <dgm:spPr/>
    </dgm:pt>
    <dgm:pt modelId="{78008B7E-7F2F-44DD-AE51-D364E8D5464D}" type="pres">
      <dgm:prSet presAssocID="{632CFF78-5493-47B7-AD53-6F5B3C2D31D8}" presName="Name19" presStyleLbl="parChTrans1D4" presStyleIdx="3" presStyleCnt="4"/>
      <dgm:spPr/>
    </dgm:pt>
    <dgm:pt modelId="{2B70CD2B-EBFC-45BE-81BB-14BA0A9A844B}" type="pres">
      <dgm:prSet presAssocID="{DFDD6738-7477-46FC-8BE6-AF42DA34B9FC}" presName="Name21" presStyleCnt="0"/>
      <dgm:spPr/>
    </dgm:pt>
    <dgm:pt modelId="{FB39C39D-230B-4CFC-9685-A1226BAD6A7E}" type="pres">
      <dgm:prSet presAssocID="{DFDD6738-7477-46FC-8BE6-AF42DA34B9FC}" presName="level2Shape" presStyleLbl="node4" presStyleIdx="3" presStyleCnt="4"/>
      <dgm:spPr>
        <a:prstGeom prst="rect">
          <a:avLst/>
        </a:prstGeom>
      </dgm:spPr>
    </dgm:pt>
    <dgm:pt modelId="{374D1901-7295-428B-9C5D-1B8CEC702D02}" type="pres">
      <dgm:prSet presAssocID="{DFDD6738-7477-46FC-8BE6-AF42DA34B9FC}" presName="hierChild3" presStyleCnt="0"/>
      <dgm:spPr/>
    </dgm:pt>
    <dgm:pt modelId="{7CFADB5C-88B0-4EA8-BC41-E8D1C3941774}" type="pres">
      <dgm:prSet presAssocID="{C9C5EA12-93F9-4B6D-A74F-3B8B7CDC8207}" presName="bgShapesFlow" presStyleCnt="0"/>
      <dgm:spPr/>
    </dgm:pt>
  </dgm:ptLst>
  <dgm:cxnLst>
    <dgm:cxn modelId="{CC5BDA12-3793-452B-AED1-6ED66F4F250A}" type="presOf" srcId="{02F757CA-40D5-4640-8B57-C6A83004D29B}" destId="{8AD1DD86-224D-4DA8-8D1A-1953383E275C}" srcOrd="0" destOrd="0" presId="urn:microsoft.com/office/officeart/2005/8/layout/hierarchy6"/>
    <dgm:cxn modelId="{E757E912-B78E-4331-BDE2-B13F08677E9B}" srcId="{02F757CA-40D5-4640-8B57-C6A83004D29B}" destId="{5AE2B3C0-32B5-4C33-B2DB-6D77F79DC2D0}" srcOrd="1" destOrd="0" parTransId="{160BA7BE-102D-40EE-A647-BD02CC0E72C0}" sibTransId="{E262C0C3-C751-40AF-A79A-B09442ACA450}"/>
    <dgm:cxn modelId="{41C1FD29-401C-4B0D-ADDD-491438D0B28D}" srcId="{5AE2B3C0-32B5-4C33-B2DB-6D77F79DC2D0}" destId="{DFDD6738-7477-46FC-8BE6-AF42DA34B9FC}" srcOrd="1" destOrd="0" parTransId="{632CFF78-5493-47B7-AD53-6F5B3C2D31D8}" sibTransId="{0C0634D6-9781-4E13-8800-C1B04042E652}"/>
    <dgm:cxn modelId="{3E1FC845-0219-44A8-B5C4-87940E303410}" srcId="{F2E6CC0A-FD50-456A-9B82-8AE7D13FADE5}" destId="{B0A78A8F-A55C-46F1-A957-A408295057E2}" srcOrd="0" destOrd="0" parTransId="{FAD3791E-1DF9-45FD-A034-E4C4C4994325}" sibTransId="{4200ED28-539C-4E60-B40D-210EADB9C848}"/>
    <dgm:cxn modelId="{9B71D86B-1433-4C66-BFFF-7547227A2096}" type="presOf" srcId="{A4DC93A7-CFD3-436B-A7D0-819666441E2C}" destId="{D9CCC9CB-976D-4695-939E-94E2D8461729}" srcOrd="0" destOrd="0" presId="urn:microsoft.com/office/officeart/2005/8/layout/hierarchy6"/>
    <dgm:cxn modelId="{ED98004C-A81D-4B86-9BA6-5BB09F07A6F7}" type="presOf" srcId="{612D18DA-853C-4187-81E2-C3912AB440EF}" destId="{7D58A93B-9D2E-48B4-9547-036C0867AE50}" srcOrd="0" destOrd="0" presId="urn:microsoft.com/office/officeart/2005/8/layout/hierarchy6"/>
    <dgm:cxn modelId="{46696D54-4B3C-4455-B37B-B0CAD096D869}" type="presOf" srcId="{B0A78A8F-A55C-46F1-A957-A408295057E2}" destId="{910D4613-1B73-43B8-A4C2-39C83AB93A97}" srcOrd="0" destOrd="0" presId="urn:microsoft.com/office/officeart/2005/8/layout/hierarchy6"/>
    <dgm:cxn modelId="{C3257174-411B-43D4-8CA7-AD0EB9E5C131}" type="presOf" srcId="{C9C5EA12-93F9-4B6D-A74F-3B8B7CDC8207}" destId="{F6473EB2-ABCE-448B-B6E7-67B3516618DE}" srcOrd="0" destOrd="0" presId="urn:microsoft.com/office/officeart/2005/8/layout/hierarchy6"/>
    <dgm:cxn modelId="{A6E4D876-35D8-43EA-9EF7-5297AFA26125}" type="presOf" srcId="{5AE2B3C0-32B5-4C33-B2DB-6D77F79DC2D0}" destId="{E26ED135-8B30-4D69-872E-F64F31058801}" srcOrd="0" destOrd="0" presId="urn:microsoft.com/office/officeart/2005/8/layout/hierarchy6"/>
    <dgm:cxn modelId="{C73CCE59-E153-4866-8FCD-11F7C7BF422F}" type="presOf" srcId="{FAD3791E-1DF9-45FD-A034-E4C4C4994325}" destId="{3F96A632-479F-496B-9BD2-8AAEBDE5B65D}" srcOrd="0" destOrd="0" presId="urn:microsoft.com/office/officeart/2005/8/layout/hierarchy6"/>
    <dgm:cxn modelId="{2463B17E-9394-4E05-A335-F8584F19CC7F}" type="presOf" srcId="{160BA7BE-102D-40EE-A647-BD02CC0E72C0}" destId="{860A0EC1-5C03-4A6B-B403-3779E669F887}" srcOrd="0" destOrd="0" presId="urn:microsoft.com/office/officeart/2005/8/layout/hierarchy6"/>
    <dgm:cxn modelId="{966D217F-9808-441C-A7EE-49B4B065C9CA}" type="presOf" srcId="{8B2B6BE9-EB27-4592-ABC4-9006C54EEF51}" destId="{A74F469A-D714-4CF6-B4B9-B9C6AC30C8E9}" srcOrd="0" destOrd="0" presId="urn:microsoft.com/office/officeart/2005/8/layout/hierarchy6"/>
    <dgm:cxn modelId="{8FD0E192-568E-48C9-A40E-D6F63CC34834}" srcId="{612D18DA-853C-4187-81E2-C3912AB440EF}" destId="{02F757CA-40D5-4640-8B57-C6A83004D29B}" srcOrd="0" destOrd="0" parTransId="{04C843BF-6561-4918-9716-5DAB810DC69F}" sibTransId="{05D1F6B2-C46B-4A88-9509-73D5FC63082C}"/>
    <dgm:cxn modelId="{E5846199-B30E-4C7D-B963-09FBFE7CFF35}" type="presOf" srcId="{84326FB9-5300-494A-9865-3CFA7FE98D07}" destId="{32D08312-2763-4679-83F2-F34F531D8FE6}" srcOrd="0" destOrd="0" presId="urn:microsoft.com/office/officeart/2005/8/layout/hierarchy6"/>
    <dgm:cxn modelId="{146E479D-C0B1-4899-AC11-2EA3EDD2A5D6}" srcId="{C9C5EA12-93F9-4B6D-A74F-3B8B7CDC8207}" destId="{612D18DA-853C-4187-81E2-C3912AB440EF}" srcOrd="0" destOrd="0" parTransId="{139B1284-C419-4273-9760-A7D945B0A035}" sibTransId="{31E0754A-46D9-4718-B4EE-88E7689FDB6D}"/>
    <dgm:cxn modelId="{BCDE6BA4-E8F7-41FE-8359-C32E9EA830A3}" type="presOf" srcId="{F2E6CC0A-FD50-456A-9B82-8AE7D13FADE5}" destId="{79FB1174-716B-43F0-AFA8-BF91A730E51C}" srcOrd="0" destOrd="0" presId="urn:microsoft.com/office/officeart/2005/8/layout/hierarchy6"/>
    <dgm:cxn modelId="{09A19BB6-B102-4F9F-AD25-BFA65DA545CB}" type="presOf" srcId="{632CFF78-5493-47B7-AD53-6F5B3C2D31D8}" destId="{78008B7E-7F2F-44DD-AE51-D364E8D5464D}" srcOrd="0" destOrd="0" presId="urn:microsoft.com/office/officeart/2005/8/layout/hierarchy6"/>
    <dgm:cxn modelId="{873FEEB6-2084-46E9-876C-77A260B823B9}" type="presOf" srcId="{DFDD6738-7477-46FC-8BE6-AF42DA34B9FC}" destId="{FB39C39D-230B-4CFC-9685-A1226BAD6A7E}" srcOrd="0" destOrd="0" presId="urn:microsoft.com/office/officeart/2005/8/layout/hierarchy6"/>
    <dgm:cxn modelId="{75B442DA-0FF3-4664-853B-D3BEA5349142}" type="presOf" srcId="{1878924F-6D18-4501-9F7F-42F8E76B50BF}" destId="{8B18AD93-C6BE-4604-A390-B2A123D18CE8}" srcOrd="0" destOrd="0" presId="urn:microsoft.com/office/officeart/2005/8/layout/hierarchy6"/>
    <dgm:cxn modelId="{3E4642F4-0112-40D1-80A3-3DF8B3ACA54A}" type="presOf" srcId="{29A59B98-B680-40B7-B922-C85D7B240794}" destId="{8E18968E-756B-452A-ABEF-21FE3BDB5DA1}" srcOrd="0" destOrd="0" presId="urn:microsoft.com/office/officeart/2005/8/layout/hierarchy6"/>
    <dgm:cxn modelId="{E2EFE2F6-FFA6-4137-B710-769C53C36C33}" type="presOf" srcId="{04C843BF-6561-4918-9716-5DAB810DC69F}" destId="{CA2CBFC7-6DD2-4B79-99E0-37A2F5C1EF14}" srcOrd="0" destOrd="0" presId="urn:microsoft.com/office/officeart/2005/8/layout/hierarchy6"/>
    <dgm:cxn modelId="{5B6A3BF8-FFE5-40A7-AC2C-9628D26E85C2}" srcId="{5AE2B3C0-32B5-4C33-B2DB-6D77F79DC2D0}" destId="{1878924F-6D18-4501-9F7F-42F8E76B50BF}" srcOrd="0" destOrd="0" parTransId="{8B2B6BE9-EB27-4592-ABC4-9006C54EEF51}" sibTransId="{203DCA8C-C41C-4F09-A060-F80C0F158576}"/>
    <dgm:cxn modelId="{2220D8FB-1708-4F69-B9C0-DD03C5662828}" srcId="{02F757CA-40D5-4640-8B57-C6A83004D29B}" destId="{F2E6CC0A-FD50-456A-9B82-8AE7D13FADE5}" srcOrd="0" destOrd="0" parTransId="{29A59B98-B680-40B7-B922-C85D7B240794}" sibTransId="{E6FAAA44-246A-4123-BFF6-73541D1B3033}"/>
    <dgm:cxn modelId="{DD7F77FF-9A96-4D33-971F-F9E989E23F2B}" srcId="{F2E6CC0A-FD50-456A-9B82-8AE7D13FADE5}" destId="{A4DC93A7-CFD3-436B-A7D0-819666441E2C}" srcOrd="1" destOrd="0" parTransId="{84326FB9-5300-494A-9865-3CFA7FE98D07}" sibTransId="{18E90DCD-BE7C-43F6-8AE8-7474A9ACB24F}"/>
    <dgm:cxn modelId="{17BF1B8D-08D3-47BC-945F-FB2C7BAAEF5A}" type="presParOf" srcId="{F6473EB2-ABCE-448B-B6E7-67B3516618DE}" destId="{8F664D1F-BFBE-40F2-91A8-1118FC34522A}" srcOrd="0" destOrd="0" presId="urn:microsoft.com/office/officeart/2005/8/layout/hierarchy6"/>
    <dgm:cxn modelId="{4D23D6EA-32A6-49DE-A1CF-1EE6F4E406BD}" type="presParOf" srcId="{8F664D1F-BFBE-40F2-91A8-1118FC34522A}" destId="{FD81EB1B-E6B1-40BC-AFAD-1A3B36CF6ECE}" srcOrd="0" destOrd="0" presId="urn:microsoft.com/office/officeart/2005/8/layout/hierarchy6"/>
    <dgm:cxn modelId="{0CD2AF94-192D-47CA-A034-0D1190757C73}" type="presParOf" srcId="{FD81EB1B-E6B1-40BC-AFAD-1A3B36CF6ECE}" destId="{A154C4BE-6F41-468B-A76B-8654BC7C98A7}" srcOrd="0" destOrd="0" presId="urn:microsoft.com/office/officeart/2005/8/layout/hierarchy6"/>
    <dgm:cxn modelId="{684B2F74-D33A-4B5A-969D-39FB67580616}" type="presParOf" srcId="{A154C4BE-6F41-468B-A76B-8654BC7C98A7}" destId="{7D58A93B-9D2E-48B4-9547-036C0867AE50}" srcOrd="0" destOrd="0" presId="urn:microsoft.com/office/officeart/2005/8/layout/hierarchy6"/>
    <dgm:cxn modelId="{1A21FB98-D597-43F5-85F3-99C5D8964181}" type="presParOf" srcId="{A154C4BE-6F41-468B-A76B-8654BC7C98A7}" destId="{89BD098F-D19F-43DF-9137-12A246FCC2C6}" srcOrd="1" destOrd="0" presId="urn:microsoft.com/office/officeart/2005/8/layout/hierarchy6"/>
    <dgm:cxn modelId="{13873E00-5787-428B-BE0B-AEE6EFC3067A}" type="presParOf" srcId="{89BD098F-D19F-43DF-9137-12A246FCC2C6}" destId="{CA2CBFC7-6DD2-4B79-99E0-37A2F5C1EF14}" srcOrd="0" destOrd="0" presId="urn:microsoft.com/office/officeart/2005/8/layout/hierarchy6"/>
    <dgm:cxn modelId="{B59BDDF6-0B15-42A9-9882-6C24E9EC8022}" type="presParOf" srcId="{89BD098F-D19F-43DF-9137-12A246FCC2C6}" destId="{6298D258-E5BA-4CDA-A473-627CBD1A8E76}" srcOrd="1" destOrd="0" presId="urn:microsoft.com/office/officeart/2005/8/layout/hierarchy6"/>
    <dgm:cxn modelId="{488543C8-9393-4D4E-9065-364D48140DA9}" type="presParOf" srcId="{6298D258-E5BA-4CDA-A473-627CBD1A8E76}" destId="{8AD1DD86-224D-4DA8-8D1A-1953383E275C}" srcOrd="0" destOrd="0" presId="urn:microsoft.com/office/officeart/2005/8/layout/hierarchy6"/>
    <dgm:cxn modelId="{2487EA85-90C2-47BF-8F07-D2E2E8822777}" type="presParOf" srcId="{6298D258-E5BA-4CDA-A473-627CBD1A8E76}" destId="{788A6A42-28FA-467E-AD07-D8CF41B9F042}" srcOrd="1" destOrd="0" presId="urn:microsoft.com/office/officeart/2005/8/layout/hierarchy6"/>
    <dgm:cxn modelId="{DA7E7164-4B39-47DE-BCEF-543C40592E9F}" type="presParOf" srcId="{788A6A42-28FA-467E-AD07-D8CF41B9F042}" destId="{8E18968E-756B-452A-ABEF-21FE3BDB5DA1}" srcOrd="0" destOrd="0" presId="urn:microsoft.com/office/officeart/2005/8/layout/hierarchy6"/>
    <dgm:cxn modelId="{8897A19D-545B-42AC-84F1-0C9DB90CF220}" type="presParOf" srcId="{788A6A42-28FA-467E-AD07-D8CF41B9F042}" destId="{87857573-180A-4788-8671-1B44110E465B}" srcOrd="1" destOrd="0" presId="urn:microsoft.com/office/officeart/2005/8/layout/hierarchy6"/>
    <dgm:cxn modelId="{120BA773-D465-4327-B5B3-882CE37C31F3}" type="presParOf" srcId="{87857573-180A-4788-8671-1B44110E465B}" destId="{79FB1174-716B-43F0-AFA8-BF91A730E51C}" srcOrd="0" destOrd="0" presId="urn:microsoft.com/office/officeart/2005/8/layout/hierarchy6"/>
    <dgm:cxn modelId="{CFD728BC-7502-40BD-9418-172F5B9E9A36}" type="presParOf" srcId="{87857573-180A-4788-8671-1B44110E465B}" destId="{0DA678D0-3E29-4472-9E04-6CCA7FA01608}" srcOrd="1" destOrd="0" presId="urn:microsoft.com/office/officeart/2005/8/layout/hierarchy6"/>
    <dgm:cxn modelId="{82BD4EDF-6709-4C2E-9898-896CA189E9B4}" type="presParOf" srcId="{0DA678D0-3E29-4472-9E04-6CCA7FA01608}" destId="{3F96A632-479F-496B-9BD2-8AAEBDE5B65D}" srcOrd="0" destOrd="0" presId="urn:microsoft.com/office/officeart/2005/8/layout/hierarchy6"/>
    <dgm:cxn modelId="{C2E2235F-34DB-4C40-B212-BB2E5458A0B3}" type="presParOf" srcId="{0DA678D0-3E29-4472-9E04-6CCA7FA01608}" destId="{44407B1F-89CC-4505-AA60-F10408E67997}" srcOrd="1" destOrd="0" presId="urn:microsoft.com/office/officeart/2005/8/layout/hierarchy6"/>
    <dgm:cxn modelId="{E8FCE80B-8458-403E-B027-D95AE30CCA65}" type="presParOf" srcId="{44407B1F-89CC-4505-AA60-F10408E67997}" destId="{910D4613-1B73-43B8-A4C2-39C83AB93A97}" srcOrd="0" destOrd="0" presId="urn:microsoft.com/office/officeart/2005/8/layout/hierarchy6"/>
    <dgm:cxn modelId="{D1000B06-C789-4389-B04D-86D47E31DDB7}" type="presParOf" srcId="{44407B1F-89CC-4505-AA60-F10408E67997}" destId="{00C830E2-6BFB-4B16-A709-ECDFB119841D}" srcOrd="1" destOrd="0" presId="urn:microsoft.com/office/officeart/2005/8/layout/hierarchy6"/>
    <dgm:cxn modelId="{81688DAF-B5DB-4583-9671-D00BDD270353}" type="presParOf" srcId="{0DA678D0-3E29-4472-9E04-6CCA7FA01608}" destId="{32D08312-2763-4679-83F2-F34F531D8FE6}" srcOrd="2" destOrd="0" presId="urn:microsoft.com/office/officeart/2005/8/layout/hierarchy6"/>
    <dgm:cxn modelId="{4A4485B4-5DB3-4AFA-816B-AC658C42AFDD}" type="presParOf" srcId="{0DA678D0-3E29-4472-9E04-6CCA7FA01608}" destId="{0FDC082F-FF26-4E31-87E1-89C869D1ADEF}" srcOrd="3" destOrd="0" presId="urn:microsoft.com/office/officeart/2005/8/layout/hierarchy6"/>
    <dgm:cxn modelId="{A5EB0690-8840-4A6E-B747-66E4A8917859}" type="presParOf" srcId="{0FDC082F-FF26-4E31-87E1-89C869D1ADEF}" destId="{D9CCC9CB-976D-4695-939E-94E2D8461729}" srcOrd="0" destOrd="0" presId="urn:microsoft.com/office/officeart/2005/8/layout/hierarchy6"/>
    <dgm:cxn modelId="{5215B30A-ED63-4A90-BEC1-FC25C0895411}" type="presParOf" srcId="{0FDC082F-FF26-4E31-87E1-89C869D1ADEF}" destId="{9E472A22-1EC3-4AFD-BEA4-D5D2A9CEFEE2}" srcOrd="1" destOrd="0" presId="urn:microsoft.com/office/officeart/2005/8/layout/hierarchy6"/>
    <dgm:cxn modelId="{BB73231B-6F64-4A0B-9F2B-1E0FE57004B8}" type="presParOf" srcId="{788A6A42-28FA-467E-AD07-D8CF41B9F042}" destId="{860A0EC1-5C03-4A6B-B403-3779E669F887}" srcOrd="2" destOrd="0" presId="urn:microsoft.com/office/officeart/2005/8/layout/hierarchy6"/>
    <dgm:cxn modelId="{99E336FC-BD27-43B1-875E-F58D61EA3D65}" type="presParOf" srcId="{788A6A42-28FA-467E-AD07-D8CF41B9F042}" destId="{5228D1A8-B8F6-4E0F-90BE-7CD0CAFBC31C}" srcOrd="3" destOrd="0" presId="urn:microsoft.com/office/officeart/2005/8/layout/hierarchy6"/>
    <dgm:cxn modelId="{EB5AAA04-0FF5-4F34-A6C9-29C99E1C9912}" type="presParOf" srcId="{5228D1A8-B8F6-4E0F-90BE-7CD0CAFBC31C}" destId="{E26ED135-8B30-4D69-872E-F64F31058801}" srcOrd="0" destOrd="0" presId="urn:microsoft.com/office/officeart/2005/8/layout/hierarchy6"/>
    <dgm:cxn modelId="{1EE5940E-A3B1-44B3-8182-668088ACB1B1}" type="presParOf" srcId="{5228D1A8-B8F6-4E0F-90BE-7CD0CAFBC31C}" destId="{77B897FB-FD13-4449-89E4-001D1394ECB8}" srcOrd="1" destOrd="0" presId="urn:microsoft.com/office/officeart/2005/8/layout/hierarchy6"/>
    <dgm:cxn modelId="{B47A7F58-6B64-467C-825C-B8CDFF86A17E}" type="presParOf" srcId="{77B897FB-FD13-4449-89E4-001D1394ECB8}" destId="{A74F469A-D714-4CF6-B4B9-B9C6AC30C8E9}" srcOrd="0" destOrd="0" presId="urn:microsoft.com/office/officeart/2005/8/layout/hierarchy6"/>
    <dgm:cxn modelId="{40499672-0A8C-4CF5-B028-78B12B01B7DA}" type="presParOf" srcId="{77B897FB-FD13-4449-89E4-001D1394ECB8}" destId="{6B66C98D-2069-4AC0-BD05-8D4ED4F31111}" srcOrd="1" destOrd="0" presId="urn:microsoft.com/office/officeart/2005/8/layout/hierarchy6"/>
    <dgm:cxn modelId="{6A356EE3-BF76-4AD2-9E54-6380FBBF2561}" type="presParOf" srcId="{6B66C98D-2069-4AC0-BD05-8D4ED4F31111}" destId="{8B18AD93-C6BE-4604-A390-B2A123D18CE8}" srcOrd="0" destOrd="0" presId="urn:microsoft.com/office/officeart/2005/8/layout/hierarchy6"/>
    <dgm:cxn modelId="{9C8C2A15-C17E-4239-9D42-98B3A71CA3F9}" type="presParOf" srcId="{6B66C98D-2069-4AC0-BD05-8D4ED4F31111}" destId="{F27A3059-DF06-4682-BC7E-8C7B502B7AE2}" srcOrd="1" destOrd="0" presId="urn:microsoft.com/office/officeart/2005/8/layout/hierarchy6"/>
    <dgm:cxn modelId="{3A0A20B4-B682-4850-8B4B-40DC5D288017}" type="presParOf" srcId="{77B897FB-FD13-4449-89E4-001D1394ECB8}" destId="{78008B7E-7F2F-44DD-AE51-D364E8D5464D}" srcOrd="2" destOrd="0" presId="urn:microsoft.com/office/officeart/2005/8/layout/hierarchy6"/>
    <dgm:cxn modelId="{7D0F6907-BEC6-4E79-B760-A711A77BCD7B}" type="presParOf" srcId="{77B897FB-FD13-4449-89E4-001D1394ECB8}" destId="{2B70CD2B-EBFC-45BE-81BB-14BA0A9A844B}" srcOrd="3" destOrd="0" presId="urn:microsoft.com/office/officeart/2005/8/layout/hierarchy6"/>
    <dgm:cxn modelId="{6676A1FA-5910-4E84-8CAB-2E24402457DE}" type="presParOf" srcId="{2B70CD2B-EBFC-45BE-81BB-14BA0A9A844B}" destId="{FB39C39D-230B-4CFC-9685-A1226BAD6A7E}" srcOrd="0" destOrd="0" presId="urn:microsoft.com/office/officeart/2005/8/layout/hierarchy6"/>
    <dgm:cxn modelId="{72B0B733-EA03-45B7-908A-1290F593E213}" type="presParOf" srcId="{2B70CD2B-EBFC-45BE-81BB-14BA0A9A844B}" destId="{374D1901-7295-428B-9C5D-1B8CEC702D02}" srcOrd="1" destOrd="0" presId="urn:microsoft.com/office/officeart/2005/8/layout/hierarchy6"/>
    <dgm:cxn modelId="{A55F7D7A-72E4-4E36-A750-95DA5E3BC624}" type="presParOf" srcId="{F6473EB2-ABCE-448B-B6E7-67B3516618DE}" destId="{7CFADB5C-88B0-4EA8-BC41-E8D1C3941774}"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79B8C0-D7AF-4634-95A9-92C756291DD7}"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3887AA48-8A76-42A7-87CC-99B3EDBE810F}">
      <dgm:prSet phldrT="[Text]" phldr="0"/>
      <dgm:spPr>
        <a:solidFill>
          <a:srgbClr val="EC2393"/>
        </a:solidFill>
        <a:ln>
          <a:solidFill>
            <a:srgbClr val="EC2393"/>
          </a:solidFill>
        </a:ln>
      </dgm:spPr>
      <dgm:t>
        <a:bodyPr/>
        <a:lstStyle/>
        <a:p>
          <a:r>
            <a:rPr lang="en-GB" b="1"/>
            <a:t>Safe</a:t>
          </a:r>
        </a:p>
      </dgm:t>
    </dgm:pt>
    <dgm:pt modelId="{33445E7E-4D43-4677-8E7F-7E4D677AD1C8}" type="parTrans" cxnId="{363B6736-5827-46B1-82EC-349B618ADB14}">
      <dgm:prSet/>
      <dgm:spPr/>
      <dgm:t>
        <a:bodyPr/>
        <a:lstStyle/>
        <a:p>
          <a:endParaRPr lang="en-GB"/>
        </a:p>
      </dgm:t>
    </dgm:pt>
    <dgm:pt modelId="{19353DB1-0FD9-42CD-B5F7-43122F6DD558}" type="sibTrans" cxnId="{363B6736-5827-46B1-82EC-349B618ADB14}">
      <dgm:prSet/>
      <dgm:spPr/>
      <dgm:t>
        <a:bodyPr/>
        <a:lstStyle/>
        <a:p>
          <a:endParaRPr lang="en-GB"/>
        </a:p>
      </dgm:t>
    </dgm:pt>
    <dgm:pt modelId="{7963DB3E-C459-4B2E-AE18-C42EFE8796EE}">
      <dgm:prSet phldrT="[Text]" phldr="0"/>
      <dgm:spPr>
        <a:solidFill>
          <a:srgbClr val="46C788"/>
        </a:solidFill>
        <a:ln>
          <a:solidFill>
            <a:srgbClr val="46C788"/>
          </a:solidFill>
        </a:ln>
      </dgm:spPr>
      <dgm:t>
        <a:bodyPr/>
        <a:lstStyle/>
        <a:p>
          <a:r>
            <a:rPr lang="en-GB" b="1"/>
            <a:t>Effective</a:t>
          </a:r>
        </a:p>
      </dgm:t>
    </dgm:pt>
    <dgm:pt modelId="{6E95F492-EE97-45F2-9973-94B1A2F82C08}" type="parTrans" cxnId="{AAE43BF3-BA31-4E62-A191-D04F23EF124E}">
      <dgm:prSet/>
      <dgm:spPr/>
      <dgm:t>
        <a:bodyPr/>
        <a:lstStyle/>
        <a:p>
          <a:endParaRPr lang="en-GB"/>
        </a:p>
      </dgm:t>
    </dgm:pt>
    <dgm:pt modelId="{70E25E6F-857D-4E52-998E-4D9F0368CA23}" type="sibTrans" cxnId="{AAE43BF3-BA31-4E62-A191-D04F23EF124E}">
      <dgm:prSet/>
      <dgm:spPr/>
      <dgm:t>
        <a:bodyPr/>
        <a:lstStyle/>
        <a:p>
          <a:endParaRPr lang="en-GB"/>
        </a:p>
      </dgm:t>
    </dgm:pt>
    <dgm:pt modelId="{8846A4DE-DABE-4E36-BA93-57865152A924}">
      <dgm:prSet phldrT="[Text]" phldr="0"/>
      <dgm:spPr>
        <a:solidFill>
          <a:srgbClr val="FB5937"/>
        </a:solidFill>
        <a:ln>
          <a:solidFill>
            <a:srgbClr val="F6D025"/>
          </a:solidFill>
        </a:ln>
      </dgm:spPr>
      <dgm:t>
        <a:bodyPr/>
        <a:lstStyle/>
        <a:p>
          <a:r>
            <a:rPr lang="en-GB" b="1"/>
            <a:t>Caring</a:t>
          </a:r>
        </a:p>
      </dgm:t>
    </dgm:pt>
    <dgm:pt modelId="{4920752F-799C-4807-ACF4-A45B40000D4E}" type="parTrans" cxnId="{9708656B-76FC-40CB-95FB-D49577E4C857}">
      <dgm:prSet/>
      <dgm:spPr/>
      <dgm:t>
        <a:bodyPr/>
        <a:lstStyle/>
        <a:p>
          <a:endParaRPr lang="en-GB"/>
        </a:p>
      </dgm:t>
    </dgm:pt>
    <dgm:pt modelId="{1A2F0D43-AA5E-4714-834A-4FCD671FCDF2}" type="sibTrans" cxnId="{9708656B-76FC-40CB-95FB-D49577E4C857}">
      <dgm:prSet/>
      <dgm:spPr/>
      <dgm:t>
        <a:bodyPr/>
        <a:lstStyle/>
        <a:p>
          <a:endParaRPr lang="en-GB"/>
        </a:p>
      </dgm:t>
    </dgm:pt>
    <dgm:pt modelId="{70EC5C5F-AC2B-419E-9754-5BAD64713228}">
      <dgm:prSet phldrT="[Text]" phldr="0"/>
      <dgm:spPr>
        <a:solidFill>
          <a:srgbClr val="0C7CC4"/>
        </a:solidFill>
        <a:ln>
          <a:solidFill>
            <a:srgbClr val="46C788"/>
          </a:solidFill>
        </a:ln>
      </dgm:spPr>
      <dgm:t>
        <a:bodyPr/>
        <a:lstStyle/>
        <a:p>
          <a:r>
            <a:rPr lang="en-GB"/>
            <a:t>Responsive</a:t>
          </a:r>
        </a:p>
      </dgm:t>
    </dgm:pt>
    <dgm:pt modelId="{EF535F0B-F9DF-4C14-B01A-EDCA5FF3BF13}" type="parTrans" cxnId="{1BF11C3B-DB22-49C8-838F-6E8A7367A010}">
      <dgm:prSet/>
      <dgm:spPr/>
      <dgm:t>
        <a:bodyPr/>
        <a:lstStyle/>
        <a:p>
          <a:endParaRPr lang="en-GB"/>
        </a:p>
      </dgm:t>
    </dgm:pt>
    <dgm:pt modelId="{B1E313D3-C39F-4905-902E-F05DF797455F}" type="sibTrans" cxnId="{1BF11C3B-DB22-49C8-838F-6E8A7367A010}">
      <dgm:prSet/>
      <dgm:spPr/>
      <dgm:t>
        <a:bodyPr/>
        <a:lstStyle/>
        <a:p>
          <a:endParaRPr lang="en-GB"/>
        </a:p>
      </dgm:t>
    </dgm:pt>
    <dgm:pt modelId="{10ECF389-53A2-42F6-BFBD-861A050256E7}">
      <dgm:prSet phldrT="[Text]" phldr="0"/>
      <dgm:spPr>
        <a:solidFill>
          <a:srgbClr val="EC2393"/>
        </a:solidFill>
        <a:ln>
          <a:solidFill>
            <a:srgbClr val="EC2393"/>
          </a:solidFill>
        </a:ln>
      </dgm:spPr>
      <dgm:t>
        <a:bodyPr/>
        <a:lstStyle/>
        <a:p>
          <a:r>
            <a:rPr lang="en-GB"/>
            <a:t>Well-led</a:t>
          </a:r>
        </a:p>
      </dgm:t>
    </dgm:pt>
    <dgm:pt modelId="{0110D115-F18A-4516-8583-A29C04A1B2AB}" type="parTrans" cxnId="{BB11A073-FD3C-4C9D-B56E-3F802CBF3EAF}">
      <dgm:prSet/>
      <dgm:spPr/>
      <dgm:t>
        <a:bodyPr/>
        <a:lstStyle/>
        <a:p>
          <a:endParaRPr lang="en-GB"/>
        </a:p>
      </dgm:t>
    </dgm:pt>
    <dgm:pt modelId="{2A4DEA9A-78AD-4860-B7BC-1A90485BC11D}" type="sibTrans" cxnId="{BB11A073-FD3C-4C9D-B56E-3F802CBF3EAF}">
      <dgm:prSet/>
      <dgm:spPr/>
      <dgm:t>
        <a:bodyPr/>
        <a:lstStyle/>
        <a:p>
          <a:endParaRPr lang="en-GB"/>
        </a:p>
      </dgm:t>
    </dgm:pt>
    <dgm:pt modelId="{00856BA6-0762-48A9-8929-01CEB61E3D87}">
      <dgm:prSet custT="1"/>
      <dgm:spPr>
        <a:ln>
          <a:solidFill>
            <a:srgbClr val="EC2393"/>
          </a:solidFill>
        </a:ln>
      </dgm:spPr>
      <dgm:t>
        <a:bodyPr/>
        <a:lstStyle/>
        <a:p>
          <a:r>
            <a:rPr lang="en-GB" sz="1400" b="1">
              <a:latin typeface="Aptos" panose="020B0004020202020204" pitchFamily="34" charset="0"/>
            </a:rPr>
            <a:t>Protect people from harm</a:t>
          </a:r>
        </a:p>
      </dgm:t>
    </dgm:pt>
    <dgm:pt modelId="{1F93C259-DC71-40A9-8242-C614A17F57A6}" type="parTrans" cxnId="{37BFA8FF-1A65-4E52-A3AC-C46319848AD1}">
      <dgm:prSet/>
      <dgm:spPr/>
      <dgm:t>
        <a:bodyPr/>
        <a:lstStyle/>
        <a:p>
          <a:endParaRPr lang="en-GB"/>
        </a:p>
      </dgm:t>
    </dgm:pt>
    <dgm:pt modelId="{EA40BD3F-364F-4A75-B5A3-6BD92A90B07F}" type="sibTrans" cxnId="{37BFA8FF-1A65-4E52-A3AC-C46319848AD1}">
      <dgm:prSet/>
      <dgm:spPr/>
      <dgm:t>
        <a:bodyPr/>
        <a:lstStyle/>
        <a:p>
          <a:endParaRPr lang="en-GB"/>
        </a:p>
      </dgm:t>
    </dgm:pt>
    <dgm:pt modelId="{334D046C-BE79-46BA-9978-B9F64F28023F}">
      <dgm:prSet custT="1"/>
      <dgm:spPr>
        <a:ln>
          <a:solidFill>
            <a:srgbClr val="EC2393"/>
          </a:solidFill>
        </a:ln>
      </dgm:spPr>
      <dgm:t>
        <a:bodyPr/>
        <a:lstStyle/>
        <a:p>
          <a:r>
            <a:rPr lang="en-GB" sz="1400">
              <a:latin typeface="Aptos" panose="020B0004020202020204" pitchFamily="34" charset="0"/>
            </a:rPr>
            <a:t>Safeguarding</a:t>
          </a:r>
        </a:p>
      </dgm:t>
    </dgm:pt>
    <dgm:pt modelId="{BF416FFF-6F9A-4C12-B9B7-565041CF07B1}" type="parTrans" cxnId="{D47D7DC7-3DEC-49E5-AFF0-28D79592384E}">
      <dgm:prSet/>
      <dgm:spPr/>
      <dgm:t>
        <a:bodyPr/>
        <a:lstStyle/>
        <a:p>
          <a:endParaRPr lang="en-GB"/>
        </a:p>
      </dgm:t>
    </dgm:pt>
    <dgm:pt modelId="{18FE2246-9FFC-4316-BF03-E3BD1A6F48F9}" type="sibTrans" cxnId="{D47D7DC7-3DEC-49E5-AFF0-28D79592384E}">
      <dgm:prSet/>
      <dgm:spPr/>
      <dgm:t>
        <a:bodyPr/>
        <a:lstStyle/>
        <a:p>
          <a:endParaRPr lang="en-GB"/>
        </a:p>
      </dgm:t>
    </dgm:pt>
    <dgm:pt modelId="{2B1ABD61-09BE-44AC-87F4-FDA1C064236C}">
      <dgm:prSet custT="1"/>
      <dgm:spPr>
        <a:ln>
          <a:solidFill>
            <a:srgbClr val="EC2393"/>
          </a:solidFill>
        </a:ln>
      </dgm:spPr>
      <dgm:t>
        <a:bodyPr/>
        <a:lstStyle/>
        <a:p>
          <a:r>
            <a:rPr lang="en-GB" sz="1400">
              <a:latin typeface="Aptos" panose="020B0004020202020204" pitchFamily="34" charset="0"/>
            </a:rPr>
            <a:t>Risk management</a:t>
          </a:r>
        </a:p>
      </dgm:t>
    </dgm:pt>
    <dgm:pt modelId="{E4AA69BD-4A53-4770-A46F-B522BCD7153F}" type="parTrans" cxnId="{7950CADC-2438-4735-887E-8E09705900FF}">
      <dgm:prSet/>
      <dgm:spPr/>
      <dgm:t>
        <a:bodyPr/>
        <a:lstStyle/>
        <a:p>
          <a:endParaRPr lang="en-GB"/>
        </a:p>
      </dgm:t>
    </dgm:pt>
    <dgm:pt modelId="{A778D728-0F4C-4303-ADF5-593FEAF32C2D}" type="sibTrans" cxnId="{7950CADC-2438-4735-887E-8E09705900FF}">
      <dgm:prSet/>
      <dgm:spPr/>
      <dgm:t>
        <a:bodyPr/>
        <a:lstStyle/>
        <a:p>
          <a:endParaRPr lang="en-GB"/>
        </a:p>
      </dgm:t>
    </dgm:pt>
    <dgm:pt modelId="{31860F4D-2F11-4143-ABC0-58158BB6E7EF}">
      <dgm:prSet custT="1"/>
      <dgm:spPr>
        <a:ln>
          <a:solidFill>
            <a:srgbClr val="EC2393"/>
          </a:solidFill>
        </a:ln>
      </dgm:spPr>
      <dgm:t>
        <a:bodyPr/>
        <a:lstStyle/>
        <a:p>
          <a:r>
            <a:rPr lang="en-GB" sz="1400">
              <a:latin typeface="Aptos" panose="020B0004020202020204" pitchFamily="34" charset="0"/>
            </a:rPr>
            <a:t>Safe care</a:t>
          </a:r>
        </a:p>
      </dgm:t>
    </dgm:pt>
    <dgm:pt modelId="{253286CC-8371-46E8-AA32-745496273817}" type="parTrans" cxnId="{62A7CF00-290D-4D2A-904F-C12F6A3DF289}">
      <dgm:prSet/>
      <dgm:spPr/>
      <dgm:t>
        <a:bodyPr/>
        <a:lstStyle/>
        <a:p>
          <a:endParaRPr lang="en-GB"/>
        </a:p>
      </dgm:t>
    </dgm:pt>
    <dgm:pt modelId="{D7B2EB18-E0B8-41C5-9062-1B4666CDCC81}" type="sibTrans" cxnId="{62A7CF00-290D-4D2A-904F-C12F6A3DF289}">
      <dgm:prSet/>
      <dgm:spPr/>
      <dgm:t>
        <a:bodyPr/>
        <a:lstStyle/>
        <a:p>
          <a:endParaRPr lang="en-GB"/>
        </a:p>
      </dgm:t>
    </dgm:pt>
    <dgm:pt modelId="{12AFBE22-5F10-42CA-937D-5D3EE2BFC04B}">
      <dgm:prSet custT="1"/>
      <dgm:spPr>
        <a:ln>
          <a:solidFill>
            <a:srgbClr val="EC2393"/>
          </a:solidFill>
        </a:ln>
      </dgm:spPr>
      <dgm:t>
        <a:bodyPr/>
        <a:lstStyle/>
        <a:p>
          <a:r>
            <a:rPr lang="en-GB" sz="1400">
              <a:latin typeface="Aptos" panose="020B0004020202020204" pitchFamily="34" charset="0"/>
            </a:rPr>
            <a:t>Medicines</a:t>
          </a:r>
        </a:p>
      </dgm:t>
    </dgm:pt>
    <dgm:pt modelId="{4855A443-473B-436D-919B-28CBD47F08BD}" type="parTrans" cxnId="{89E66A80-9E48-4E24-B917-B167E314EF55}">
      <dgm:prSet/>
      <dgm:spPr/>
      <dgm:t>
        <a:bodyPr/>
        <a:lstStyle/>
        <a:p>
          <a:endParaRPr lang="en-GB"/>
        </a:p>
      </dgm:t>
    </dgm:pt>
    <dgm:pt modelId="{AD246566-079D-429A-9AE6-C49F4708C040}" type="sibTrans" cxnId="{89E66A80-9E48-4E24-B917-B167E314EF55}">
      <dgm:prSet/>
      <dgm:spPr/>
      <dgm:t>
        <a:bodyPr/>
        <a:lstStyle/>
        <a:p>
          <a:endParaRPr lang="en-GB"/>
        </a:p>
      </dgm:t>
    </dgm:pt>
    <dgm:pt modelId="{9C988B0A-352B-4C64-9256-4DAA47355FEB}">
      <dgm:prSet custT="1"/>
      <dgm:spPr>
        <a:ln>
          <a:solidFill>
            <a:srgbClr val="EC2393"/>
          </a:solidFill>
        </a:ln>
      </dgm:spPr>
      <dgm:t>
        <a:bodyPr/>
        <a:lstStyle/>
        <a:p>
          <a:r>
            <a:rPr lang="en-GB" sz="1400">
              <a:latin typeface="Aptos" panose="020B0004020202020204" pitchFamily="34" charset="0"/>
            </a:rPr>
            <a:t>Learning</a:t>
          </a:r>
        </a:p>
      </dgm:t>
    </dgm:pt>
    <dgm:pt modelId="{60614494-F52F-4AEE-952A-FA828B82FCE1}" type="parTrans" cxnId="{515E844F-A340-4F74-AE82-928B95C333D9}">
      <dgm:prSet/>
      <dgm:spPr/>
      <dgm:t>
        <a:bodyPr/>
        <a:lstStyle/>
        <a:p>
          <a:endParaRPr lang="en-GB"/>
        </a:p>
      </dgm:t>
    </dgm:pt>
    <dgm:pt modelId="{F66EDC87-A220-4353-8258-BA609791D1FB}" type="sibTrans" cxnId="{515E844F-A340-4F74-AE82-928B95C333D9}">
      <dgm:prSet/>
      <dgm:spPr/>
      <dgm:t>
        <a:bodyPr/>
        <a:lstStyle/>
        <a:p>
          <a:endParaRPr lang="en-GB"/>
        </a:p>
      </dgm:t>
    </dgm:pt>
    <dgm:pt modelId="{40042AE8-0D20-4941-B019-1E28F1BA4A6F}">
      <dgm:prSet custT="1"/>
      <dgm:spPr>
        <a:ln>
          <a:solidFill>
            <a:srgbClr val="46C788"/>
          </a:solidFill>
        </a:ln>
      </dgm:spPr>
      <dgm:t>
        <a:bodyPr/>
        <a:lstStyle/>
        <a:p>
          <a:r>
            <a:rPr lang="en-GB" sz="1400" b="1">
              <a:latin typeface="Aptos" panose="020B0004020202020204" pitchFamily="34" charset="0"/>
            </a:rPr>
            <a:t>Deliver evidence-based outcomes</a:t>
          </a:r>
        </a:p>
      </dgm:t>
    </dgm:pt>
    <dgm:pt modelId="{D9BD0B46-CDD8-4DD2-BF18-4D3C08280058}" type="parTrans" cxnId="{B111ACD8-7CF9-4CBA-B08A-90F9D642D4B7}">
      <dgm:prSet/>
      <dgm:spPr/>
      <dgm:t>
        <a:bodyPr/>
        <a:lstStyle/>
        <a:p>
          <a:endParaRPr lang="en-GB"/>
        </a:p>
      </dgm:t>
    </dgm:pt>
    <dgm:pt modelId="{04ED5F81-8D62-43D3-9646-2CD43C4CF951}" type="sibTrans" cxnId="{B111ACD8-7CF9-4CBA-B08A-90F9D642D4B7}">
      <dgm:prSet/>
      <dgm:spPr/>
      <dgm:t>
        <a:bodyPr/>
        <a:lstStyle/>
        <a:p>
          <a:endParaRPr lang="en-GB"/>
        </a:p>
      </dgm:t>
    </dgm:pt>
    <dgm:pt modelId="{3558F294-3F2A-4703-BEB2-63DE899DF27C}">
      <dgm:prSet/>
      <dgm:spPr>
        <a:ln>
          <a:solidFill>
            <a:srgbClr val="46C788"/>
          </a:solidFill>
        </a:ln>
      </dgm:spPr>
      <dgm:t>
        <a:bodyPr/>
        <a:lstStyle/>
        <a:p>
          <a:r>
            <a:rPr lang="en-GB" sz="1300">
              <a:latin typeface="Aptos" panose="020B0004020202020204" pitchFamily="34" charset="0"/>
            </a:rPr>
            <a:t>Assess needs</a:t>
          </a:r>
        </a:p>
      </dgm:t>
    </dgm:pt>
    <dgm:pt modelId="{9894139B-5425-4BF5-BC6B-013B09C62F25}" type="parTrans" cxnId="{42C919AA-3E10-4226-89EC-56CA1543D30A}">
      <dgm:prSet/>
      <dgm:spPr/>
      <dgm:t>
        <a:bodyPr/>
        <a:lstStyle/>
        <a:p>
          <a:endParaRPr lang="en-GB"/>
        </a:p>
      </dgm:t>
    </dgm:pt>
    <dgm:pt modelId="{2552E8E3-A367-4AFA-9A4C-2CF33BF408C7}" type="sibTrans" cxnId="{42C919AA-3E10-4226-89EC-56CA1543D30A}">
      <dgm:prSet/>
      <dgm:spPr/>
      <dgm:t>
        <a:bodyPr/>
        <a:lstStyle/>
        <a:p>
          <a:endParaRPr lang="en-GB"/>
        </a:p>
      </dgm:t>
    </dgm:pt>
    <dgm:pt modelId="{E30C8BE8-80E8-451E-A904-66C5315C39D2}">
      <dgm:prSet/>
      <dgm:spPr>
        <a:ln>
          <a:solidFill>
            <a:srgbClr val="46C788"/>
          </a:solidFill>
        </a:ln>
      </dgm:spPr>
      <dgm:t>
        <a:bodyPr/>
        <a:lstStyle/>
        <a:p>
          <a:r>
            <a:rPr lang="en-GB" sz="1300">
              <a:latin typeface="Aptos" panose="020B0004020202020204" pitchFamily="34" charset="0"/>
            </a:rPr>
            <a:t>Monitor outcomes</a:t>
          </a:r>
        </a:p>
      </dgm:t>
    </dgm:pt>
    <dgm:pt modelId="{0CF08D44-1972-4CC1-9C52-C3C8C8637F9F}" type="parTrans" cxnId="{31506786-9390-4F76-BA8B-09C378E6AFA1}">
      <dgm:prSet/>
      <dgm:spPr/>
      <dgm:t>
        <a:bodyPr/>
        <a:lstStyle/>
        <a:p>
          <a:endParaRPr lang="en-GB"/>
        </a:p>
      </dgm:t>
    </dgm:pt>
    <dgm:pt modelId="{A54CCFF9-BAD1-4A09-A0E8-BC86E04E6872}" type="sibTrans" cxnId="{31506786-9390-4F76-BA8B-09C378E6AFA1}">
      <dgm:prSet/>
      <dgm:spPr/>
      <dgm:t>
        <a:bodyPr/>
        <a:lstStyle/>
        <a:p>
          <a:endParaRPr lang="en-GB"/>
        </a:p>
      </dgm:t>
    </dgm:pt>
    <dgm:pt modelId="{2A155986-1CA6-413C-BBBD-48A36CDA0B3F}">
      <dgm:prSet/>
      <dgm:spPr>
        <a:ln>
          <a:solidFill>
            <a:srgbClr val="46C788"/>
          </a:solidFill>
        </a:ln>
      </dgm:spPr>
      <dgm:t>
        <a:bodyPr/>
        <a:lstStyle/>
        <a:p>
          <a:r>
            <a:rPr lang="en-GB" sz="1300">
              <a:latin typeface="Aptos" panose="020B0004020202020204" pitchFamily="34" charset="0"/>
            </a:rPr>
            <a:t>Skilled staff</a:t>
          </a:r>
        </a:p>
      </dgm:t>
    </dgm:pt>
    <dgm:pt modelId="{0FD37F76-3786-493C-BF70-6C192037264B}" type="parTrans" cxnId="{DE9E80F0-5E1D-402C-BB14-C9EBB5B9FAB3}">
      <dgm:prSet/>
      <dgm:spPr/>
      <dgm:t>
        <a:bodyPr/>
        <a:lstStyle/>
        <a:p>
          <a:endParaRPr lang="en-GB"/>
        </a:p>
      </dgm:t>
    </dgm:pt>
    <dgm:pt modelId="{6F0055CD-348D-48B7-A4A3-C8A388A7F9CB}" type="sibTrans" cxnId="{DE9E80F0-5E1D-402C-BB14-C9EBB5B9FAB3}">
      <dgm:prSet/>
      <dgm:spPr/>
      <dgm:t>
        <a:bodyPr/>
        <a:lstStyle/>
        <a:p>
          <a:endParaRPr lang="en-GB"/>
        </a:p>
      </dgm:t>
    </dgm:pt>
    <dgm:pt modelId="{0AFE868E-88D3-480E-AD65-FED09E904E53}">
      <dgm:prSet/>
      <dgm:spPr>
        <a:ln>
          <a:solidFill>
            <a:srgbClr val="46C788"/>
          </a:solidFill>
        </a:ln>
      </dgm:spPr>
      <dgm:t>
        <a:bodyPr/>
        <a:lstStyle/>
        <a:p>
          <a:r>
            <a:rPr lang="en-GB" sz="1300">
              <a:latin typeface="Aptos" panose="020B0004020202020204" pitchFamily="34" charset="0"/>
            </a:rPr>
            <a:t>Teamwork</a:t>
          </a:r>
        </a:p>
      </dgm:t>
    </dgm:pt>
    <dgm:pt modelId="{1306A9DE-2049-4044-AD78-9D2F2E48971E}" type="parTrans" cxnId="{10EC5DDF-4A0F-41FB-9388-70CDB39B35B9}">
      <dgm:prSet/>
      <dgm:spPr/>
      <dgm:t>
        <a:bodyPr/>
        <a:lstStyle/>
        <a:p>
          <a:endParaRPr lang="en-GB"/>
        </a:p>
      </dgm:t>
    </dgm:pt>
    <dgm:pt modelId="{9A19FB8D-F5A3-47B1-918A-3297180BB18C}" type="sibTrans" cxnId="{10EC5DDF-4A0F-41FB-9388-70CDB39B35B9}">
      <dgm:prSet/>
      <dgm:spPr/>
      <dgm:t>
        <a:bodyPr/>
        <a:lstStyle/>
        <a:p>
          <a:endParaRPr lang="en-GB"/>
        </a:p>
      </dgm:t>
    </dgm:pt>
    <dgm:pt modelId="{29354402-D70D-4D5B-8092-7B2249FB1CEE}">
      <dgm:prSet/>
      <dgm:spPr>
        <a:ln>
          <a:solidFill>
            <a:srgbClr val="46C788"/>
          </a:solidFill>
        </a:ln>
      </dgm:spPr>
      <dgm:t>
        <a:bodyPr/>
        <a:lstStyle/>
        <a:p>
          <a:r>
            <a:rPr lang="en-GB" sz="1300">
              <a:latin typeface="Aptos" panose="020B0004020202020204" pitchFamily="34" charset="0"/>
            </a:rPr>
            <a:t>Consent</a:t>
          </a:r>
        </a:p>
      </dgm:t>
    </dgm:pt>
    <dgm:pt modelId="{407E6601-A6CF-4AFE-9F01-86041C7F880B}" type="parTrans" cxnId="{D30245C1-B520-4207-9F2C-D74BBEA4DA7F}">
      <dgm:prSet/>
      <dgm:spPr/>
      <dgm:t>
        <a:bodyPr/>
        <a:lstStyle/>
        <a:p>
          <a:endParaRPr lang="en-GB"/>
        </a:p>
      </dgm:t>
    </dgm:pt>
    <dgm:pt modelId="{C5071A9B-5369-4B32-8395-8191BC55914D}" type="sibTrans" cxnId="{D30245C1-B520-4207-9F2C-D74BBEA4DA7F}">
      <dgm:prSet/>
      <dgm:spPr/>
      <dgm:t>
        <a:bodyPr/>
        <a:lstStyle/>
        <a:p>
          <a:endParaRPr lang="en-GB"/>
        </a:p>
      </dgm:t>
    </dgm:pt>
    <dgm:pt modelId="{9ABB8414-46B0-4795-9ED8-166217EF8906}">
      <dgm:prSet custT="1"/>
      <dgm:spPr>
        <a:ln>
          <a:solidFill>
            <a:srgbClr val="FB5937"/>
          </a:solidFill>
        </a:ln>
      </dgm:spPr>
      <dgm:t>
        <a:bodyPr/>
        <a:lstStyle/>
        <a:p>
          <a:r>
            <a:rPr lang="en-GB" sz="1400" b="1">
              <a:latin typeface="Aptos" panose="020B0004020202020204" pitchFamily="34" charset="0"/>
            </a:rPr>
            <a:t>Treat people with compassion</a:t>
          </a:r>
        </a:p>
      </dgm:t>
    </dgm:pt>
    <dgm:pt modelId="{C1C3F6A0-07AC-494D-9FD9-6DF5B2158407}" type="parTrans" cxnId="{3DBE09CC-2EB4-442A-BFB7-736BCE99E1A6}">
      <dgm:prSet/>
      <dgm:spPr/>
      <dgm:t>
        <a:bodyPr/>
        <a:lstStyle/>
        <a:p>
          <a:endParaRPr lang="en-GB"/>
        </a:p>
      </dgm:t>
    </dgm:pt>
    <dgm:pt modelId="{F3D886AB-B6FF-4298-94E3-374E7173A2F8}" type="sibTrans" cxnId="{3DBE09CC-2EB4-442A-BFB7-736BCE99E1A6}">
      <dgm:prSet/>
      <dgm:spPr/>
      <dgm:t>
        <a:bodyPr/>
        <a:lstStyle/>
        <a:p>
          <a:endParaRPr lang="en-GB"/>
        </a:p>
      </dgm:t>
    </dgm:pt>
    <dgm:pt modelId="{A8146728-3D8B-4C8D-812E-B7D9E0A1E806}">
      <dgm:prSet custT="1"/>
      <dgm:spPr>
        <a:ln>
          <a:solidFill>
            <a:srgbClr val="FB5937"/>
          </a:solidFill>
        </a:ln>
      </dgm:spPr>
      <dgm:t>
        <a:bodyPr/>
        <a:lstStyle/>
        <a:p>
          <a:r>
            <a:rPr lang="en-GB" sz="1400">
              <a:latin typeface="Aptos" panose="020B0004020202020204" pitchFamily="34" charset="0"/>
            </a:rPr>
            <a:t>Respect &amp; kindness</a:t>
          </a:r>
        </a:p>
      </dgm:t>
    </dgm:pt>
    <dgm:pt modelId="{B9259E2D-2ADA-435E-8F81-1EB4A1E73998}" type="parTrans" cxnId="{F74C284C-759A-4DDF-94E5-FF09BD75904E}">
      <dgm:prSet/>
      <dgm:spPr/>
      <dgm:t>
        <a:bodyPr/>
        <a:lstStyle/>
        <a:p>
          <a:endParaRPr lang="en-GB"/>
        </a:p>
      </dgm:t>
    </dgm:pt>
    <dgm:pt modelId="{F5836288-1707-4658-BDD2-FF0E527A52FE}" type="sibTrans" cxnId="{F74C284C-759A-4DDF-94E5-FF09BD75904E}">
      <dgm:prSet/>
      <dgm:spPr/>
      <dgm:t>
        <a:bodyPr/>
        <a:lstStyle/>
        <a:p>
          <a:endParaRPr lang="en-GB"/>
        </a:p>
      </dgm:t>
    </dgm:pt>
    <dgm:pt modelId="{4A5AFD67-7098-4DDC-BAC7-A3B0FCFD70DB}">
      <dgm:prSet custT="1"/>
      <dgm:spPr>
        <a:ln>
          <a:solidFill>
            <a:srgbClr val="FB5937"/>
          </a:solidFill>
        </a:ln>
      </dgm:spPr>
      <dgm:t>
        <a:bodyPr/>
        <a:lstStyle/>
        <a:p>
          <a:r>
            <a:rPr lang="en-GB" sz="1400">
              <a:latin typeface="Aptos" panose="020B0004020202020204" pitchFamily="34" charset="0"/>
            </a:rPr>
            <a:t>Involve people</a:t>
          </a:r>
        </a:p>
      </dgm:t>
    </dgm:pt>
    <dgm:pt modelId="{910B9FC1-63D6-49C5-8844-2AB3E96DC40F}" type="parTrans" cxnId="{BF7FAEF5-8F7A-43DC-92F9-89C658CF0B03}">
      <dgm:prSet/>
      <dgm:spPr/>
      <dgm:t>
        <a:bodyPr/>
        <a:lstStyle/>
        <a:p>
          <a:endParaRPr lang="en-GB"/>
        </a:p>
      </dgm:t>
    </dgm:pt>
    <dgm:pt modelId="{852C8727-255D-45A9-BAB7-425388B9903F}" type="sibTrans" cxnId="{BF7FAEF5-8F7A-43DC-92F9-89C658CF0B03}">
      <dgm:prSet/>
      <dgm:spPr/>
      <dgm:t>
        <a:bodyPr/>
        <a:lstStyle/>
        <a:p>
          <a:endParaRPr lang="en-GB"/>
        </a:p>
      </dgm:t>
    </dgm:pt>
    <dgm:pt modelId="{37801689-594E-47B8-BD94-A6555AE8BC78}">
      <dgm:prSet custT="1"/>
      <dgm:spPr>
        <a:ln>
          <a:solidFill>
            <a:srgbClr val="FB5937"/>
          </a:solidFill>
        </a:ln>
      </dgm:spPr>
      <dgm:t>
        <a:bodyPr/>
        <a:lstStyle/>
        <a:p>
          <a:r>
            <a:rPr lang="en-GB" sz="1400">
              <a:latin typeface="Aptos" panose="020B0004020202020204" pitchFamily="34" charset="0"/>
            </a:rPr>
            <a:t>Privacy &amp; dignity</a:t>
          </a:r>
        </a:p>
      </dgm:t>
    </dgm:pt>
    <dgm:pt modelId="{44A75F06-4ED8-4AC7-A8D1-B7E0DE326AFE}" type="parTrans" cxnId="{B768CFE2-8E18-488A-B8BA-46CF03383E9F}">
      <dgm:prSet/>
      <dgm:spPr/>
      <dgm:t>
        <a:bodyPr/>
        <a:lstStyle/>
        <a:p>
          <a:endParaRPr lang="en-GB"/>
        </a:p>
      </dgm:t>
    </dgm:pt>
    <dgm:pt modelId="{2A3F971C-B5BF-4C66-8EBD-22E769CEF3A6}" type="sibTrans" cxnId="{B768CFE2-8E18-488A-B8BA-46CF03383E9F}">
      <dgm:prSet/>
      <dgm:spPr/>
      <dgm:t>
        <a:bodyPr/>
        <a:lstStyle/>
        <a:p>
          <a:endParaRPr lang="en-GB"/>
        </a:p>
      </dgm:t>
    </dgm:pt>
    <dgm:pt modelId="{0638244B-23B4-4563-B3AB-107CA2B8139F}">
      <dgm:prSet custT="1"/>
      <dgm:spPr>
        <a:ln>
          <a:solidFill>
            <a:srgbClr val="0C7CC4"/>
          </a:solidFill>
        </a:ln>
      </dgm:spPr>
      <dgm:t>
        <a:bodyPr/>
        <a:lstStyle/>
        <a:p>
          <a:r>
            <a:rPr lang="en-GB" sz="1400" b="1">
              <a:latin typeface="Aptos" panose="020B0004020202020204" pitchFamily="34" charset="0"/>
            </a:rPr>
            <a:t>Meet individual needs</a:t>
          </a:r>
        </a:p>
      </dgm:t>
    </dgm:pt>
    <dgm:pt modelId="{DD8C12CD-4175-4EA7-B2C3-992735D253EB}" type="parTrans" cxnId="{8473CCA2-EC02-4878-B230-855164BAFAD6}">
      <dgm:prSet/>
      <dgm:spPr/>
      <dgm:t>
        <a:bodyPr/>
        <a:lstStyle/>
        <a:p>
          <a:endParaRPr lang="en-GB"/>
        </a:p>
      </dgm:t>
    </dgm:pt>
    <dgm:pt modelId="{53C99F8F-1299-4754-BCC0-7D6751EF0271}" type="sibTrans" cxnId="{8473CCA2-EC02-4878-B230-855164BAFAD6}">
      <dgm:prSet/>
      <dgm:spPr/>
      <dgm:t>
        <a:bodyPr/>
        <a:lstStyle/>
        <a:p>
          <a:endParaRPr lang="en-GB"/>
        </a:p>
      </dgm:t>
    </dgm:pt>
    <dgm:pt modelId="{186700A7-3ACB-4B6F-909E-2C8634F8578C}">
      <dgm:prSet custT="1"/>
      <dgm:spPr>
        <a:ln>
          <a:solidFill>
            <a:srgbClr val="0C7CC4"/>
          </a:solidFill>
        </a:ln>
      </dgm:spPr>
      <dgm:t>
        <a:bodyPr/>
        <a:lstStyle/>
        <a:p>
          <a:r>
            <a:rPr lang="en-GB" sz="1400">
              <a:latin typeface="Aptos" panose="020B0004020202020204" pitchFamily="34" charset="0"/>
            </a:rPr>
            <a:t>Person-centred</a:t>
          </a:r>
        </a:p>
      </dgm:t>
    </dgm:pt>
    <dgm:pt modelId="{5ADB018B-DF75-4F7B-88D6-DD4CCB80A35C}" type="parTrans" cxnId="{00B9B95D-378B-45A4-A471-C10372D89385}">
      <dgm:prSet/>
      <dgm:spPr/>
      <dgm:t>
        <a:bodyPr/>
        <a:lstStyle/>
        <a:p>
          <a:endParaRPr lang="en-GB"/>
        </a:p>
      </dgm:t>
    </dgm:pt>
    <dgm:pt modelId="{5CA2D091-04CB-403D-9B3B-B1EFAB40BF83}" type="sibTrans" cxnId="{00B9B95D-378B-45A4-A471-C10372D89385}">
      <dgm:prSet/>
      <dgm:spPr/>
      <dgm:t>
        <a:bodyPr/>
        <a:lstStyle/>
        <a:p>
          <a:endParaRPr lang="en-GB"/>
        </a:p>
      </dgm:t>
    </dgm:pt>
    <dgm:pt modelId="{C1353FE9-8B0E-44F7-8049-E2AF60FCF1A9}">
      <dgm:prSet custT="1"/>
      <dgm:spPr>
        <a:ln>
          <a:solidFill>
            <a:srgbClr val="0C7CC4"/>
          </a:solidFill>
        </a:ln>
      </dgm:spPr>
      <dgm:t>
        <a:bodyPr/>
        <a:lstStyle/>
        <a:p>
          <a:r>
            <a:rPr lang="en-GB" sz="1400">
              <a:latin typeface="Aptos" panose="020B0004020202020204" pitchFamily="34" charset="0"/>
            </a:rPr>
            <a:t>Equity of access</a:t>
          </a:r>
        </a:p>
      </dgm:t>
    </dgm:pt>
    <dgm:pt modelId="{7363900C-819A-470C-8CC7-44D3F501FE74}" type="parTrans" cxnId="{0DCCB5D1-EEC1-4376-BB1C-3148F89A0DFD}">
      <dgm:prSet/>
      <dgm:spPr/>
      <dgm:t>
        <a:bodyPr/>
        <a:lstStyle/>
        <a:p>
          <a:endParaRPr lang="en-GB"/>
        </a:p>
      </dgm:t>
    </dgm:pt>
    <dgm:pt modelId="{72E13E0D-8BF3-4CF6-9911-F424F78F0733}" type="sibTrans" cxnId="{0DCCB5D1-EEC1-4376-BB1C-3148F89A0DFD}">
      <dgm:prSet/>
      <dgm:spPr/>
      <dgm:t>
        <a:bodyPr/>
        <a:lstStyle/>
        <a:p>
          <a:endParaRPr lang="en-GB"/>
        </a:p>
      </dgm:t>
    </dgm:pt>
    <dgm:pt modelId="{059167F1-BF12-4231-80FE-208BB0BA27A7}">
      <dgm:prSet custT="1"/>
      <dgm:spPr>
        <a:ln>
          <a:solidFill>
            <a:srgbClr val="0C7CC4"/>
          </a:solidFill>
        </a:ln>
      </dgm:spPr>
      <dgm:t>
        <a:bodyPr/>
        <a:lstStyle/>
        <a:p>
          <a:r>
            <a:rPr lang="en-GB" sz="1400">
              <a:latin typeface="Aptos" panose="020B0004020202020204" pitchFamily="34" charset="0"/>
            </a:rPr>
            <a:t>Timely care</a:t>
          </a:r>
        </a:p>
      </dgm:t>
    </dgm:pt>
    <dgm:pt modelId="{1BD61DCA-3CFB-4028-87CB-BFAD18BAF295}" type="parTrans" cxnId="{AAE419E1-7896-428C-ADDB-91B1B41CA7C9}">
      <dgm:prSet/>
      <dgm:spPr/>
      <dgm:t>
        <a:bodyPr/>
        <a:lstStyle/>
        <a:p>
          <a:endParaRPr lang="en-GB"/>
        </a:p>
      </dgm:t>
    </dgm:pt>
    <dgm:pt modelId="{8A5BC753-5F2F-46F7-B13F-21CE2D84135F}" type="sibTrans" cxnId="{AAE419E1-7896-428C-ADDB-91B1B41CA7C9}">
      <dgm:prSet/>
      <dgm:spPr/>
      <dgm:t>
        <a:bodyPr/>
        <a:lstStyle/>
        <a:p>
          <a:endParaRPr lang="en-GB"/>
        </a:p>
      </dgm:t>
    </dgm:pt>
    <dgm:pt modelId="{C864ECFB-1B84-4EF0-A0A3-C5E54AF84219}">
      <dgm:prSet custT="1"/>
      <dgm:spPr>
        <a:ln>
          <a:solidFill>
            <a:srgbClr val="0C7CC4"/>
          </a:solidFill>
        </a:ln>
      </dgm:spPr>
      <dgm:t>
        <a:bodyPr/>
        <a:lstStyle/>
        <a:p>
          <a:r>
            <a:rPr lang="en-GB" sz="1400">
              <a:latin typeface="Aptos" panose="020B0004020202020204" pitchFamily="34" charset="0"/>
            </a:rPr>
            <a:t>Complaints</a:t>
          </a:r>
        </a:p>
      </dgm:t>
    </dgm:pt>
    <dgm:pt modelId="{5CB889FB-1258-4D46-83A1-488B4B260CD8}" type="parTrans" cxnId="{6680ABF8-BA98-4227-8C95-9E69A99B77B0}">
      <dgm:prSet/>
      <dgm:spPr/>
      <dgm:t>
        <a:bodyPr/>
        <a:lstStyle/>
        <a:p>
          <a:endParaRPr lang="en-GB"/>
        </a:p>
      </dgm:t>
    </dgm:pt>
    <dgm:pt modelId="{FE4F9087-F286-4634-AB76-3A122BD680E9}" type="sibTrans" cxnId="{6680ABF8-BA98-4227-8C95-9E69A99B77B0}">
      <dgm:prSet/>
      <dgm:spPr/>
      <dgm:t>
        <a:bodyPr/>
        <a:lstStyle/>
        <a:p>
          <a:endParaRPr lang="en-GB"/>
        </a:p>
      </dgm:t>
    </dgm:pt>
    <dgm:pt modelId="{E563A142-6745-4FB3-A861-E0401AB6F513}">
      <dgm:prSet custT="1"/>
      <dgm:spPr>
        <a:ln>
          <a:solidFill>
            <a:srgbClr val="EC2393"/>
          </a:solidFill>
        </a:ln>
      </dgm:spPr>
      <dgm:t>
        <a:bodyPr/>
        <a:lstStyle/>
        <a:p>
          <a:r>
            <a:rPr lang="en-GB" sz="1400" b="1">
              <a:latin typeface="Aptos" panose="020B0004020202020204" pitchFamily="34" charset="0"/>
            </a:rPr>
            <a:t>Ensure strong leadership</a:t>
          </a:r>
        </a:p>
      </dgm:t>
    </dgm:pt>
    <dgm:pt modelId="{5C5F8AD6-D951-4604-BE43-BB0164550CA9}" type="parTrans" cxnId="{F0DAC9B6-86F6-4920-B2E4-1F79DF83CA73}">
      <dgm:prSet/>
      <dgm:spPr/>
      <dgm:t>
        <a:bodyPr/>
        <a:lstStyle/>
        <a:p>
          <a:endParaRPr lang="en-GB"/>
        </a:p>
      </dgm:t>
    </dgm:pt>
    <dgm:pt modelId="{43E62BDE-CB25-433A-8A6F-A6414B6F1678}" type="sibTrans" cxnId="{F0DAC9B6-86F6-4920-B2E4-1F79DF83CA73}">
      <dgm:prSet/>
      <dgm:spPr/>
      <dgm:t>
        <a:bodyPr/>
        <a:lstStyle/>
        <a:p>
          <a:endParaRPr lang="en-GB"/>
        </a:p>
      </dgm:t>
    </dgm:pt>
    <dgm:pt modelId="{835C7349-1972-44B7-8419-C8F7620D6BE6}">
      <dgm:prSet custT="1"/>
      <dgm:spPr/>
      <dgm:t>
        <a:bodyPr/>
        <a:lstStyle/>
        <a:p>
          <a:r>
            <a:rPr lang="en-GB" sz="1400">
              <a:latin typeface="Aptos" panose="020B0004020202020204" pitchFamily="34" charset="0"/>
            </a:rPr>
            <a:t>Leadership</a:t>
          </a:r>
        </a:p>
      </dgm:t>
    </dgm:pt>
    <dgm:pt modelId="{ADCA0E05-B22A-4A58-BC4C-6C70F29511D5}" type="parTrans" cxnId="{E4090A85-205C-4A3A-95C1-94A695503959}">
      <dgm:prSet/>
      <dgm:spPr/>
      <dgm:t>
        <a:bodyPr/>
        <a:lstStyle/>
        <a:p>
          <a:endParaRPr lang="en-GB"/>
        </a:p>
      </dgm:t>
    </dgm:pt>
    <dgm:pt modelId="{37AC4833-EDA3-4211-8427-0F9462E30ED6}" type="sibTrans" cxnId="{E4090A85-205C-4A3A-95C1-94A695503959}">
      <dgm:prSet/>
      <dgm:spPr/>
      <dgm:t>
        <a:bodyPr/>
        <a:lstStyle/>
        <a:p>
          <a:endParaRPr lang="en-GB"/>
        </a:p>
      </dgm:t>
    </dgm:pt>
    <dgm:pt modelId="{06AF0C2B-3082-4C5E-9AB3-5C50E0437E80}">
      <dgm:prSet custT="1"/>
      <dgm:spPr/>
      <dgm:t>
        <a:bodyPr/>
        <a:lstStyle/>
        <a:p>
          <a:r>
            <a:rPr lang="en-GB" sz="1400">
              <a:latin typeface="Aptos" panose="020B0004020202020204" pitchFamily="34" charset="0"/>
            </a:rPr>
            <a:t>Strategy</a:t>
          </a:r>
        </a:p>
      </dgm:t>
    </dgm:pt>
    <dgm:pt modelId="{7F05C936-492B-4D5E-904D-295B12924892}" type="parTrans" cxnId="{0919F382-C89E-4FF0-911D-0D7CEA1A6A7C}">
      <dgm:prSet/>
      <dgm:spPr/>
      <dgm:t>
        <a:bodyPr/>
        <a:lstStyle/>
        <a:p>
          <a:endParaRPr lang="en-GB"/>
        </a:p>
      </dgm:t>
    </dgm:pt>
    <dgm:pt modelId="{399A3BDC-1437-4665-95DB-CD01C9F8174D}" type="sibTrans" cxnId="{0919F382-C89E-4FF0-911D-0D7CEA1A6A7C}">
      <dgm:prSet/>
      <dgm:spPr/>
      <dgm:t>
        <a:bodyPr/>
        <a:lstStyle/>
        <a:p>
          <a:endParaRPr lang="en-GB"/>
        </a:p>
      </dgm:t>
    </dgm:pt>
    <dgm:pt modelId="{214B864D-9093-457A-BEEC-98270B0857C1}">
      <dgm:prSet custT="1"/>
      <dgm:spPr/>
      <dgm:t>
        <a:bodyPr/>
        <a:lstStyle/>
        <a:p>
          <a:r>
            <a:rPr lang="en-GB" sz="1400">
              <a:latin typeface="Aptos" panose="020B0004020202020204" pitchFamily="34" charset="0"/>
            </a:rPr>
            <a:t>Culture</a:t>
          </a:r>
        </a:p>
      </dgm:t>
    </dgm:pt>
    <dgm:pt modelId="{9337CB47-1599-449F-A668-00CE7F75B148}" type="parTrans" cxnId="{64971C63-6E47-4532-8765-DFDA5B0E2895}">
      <dgm:prSet/>
      <dgm:spPr/>
      <dgm:t>
        <a:bodyPr/>
        <a:lstStyle/>
        <a:p>
          <a:endParaRPr lang="en-GB"/>
        </a:p>
      </dgm:t>
    </dgm:pt>
    <dgm:pt modelId="{1B5DC07D-8221-4746-9451-B4E904E98433}" type="sibTrans" cxnId="{64971C63-6E47-4532-8765-DFDA5B0E2895}">
      <dgm:prSet/>
      <dgm:spPr/>
      <dgm:t>
        <a:bodyPr/>
        <a:lstStyle/>
        <a:p>
          <a:endParaRPr lang="en-GB"/>
        </a:p>
      </dgm:t>
    </dgm:pt>
    <dgm:pt modelId="{FE3314AC-387B-4AE4-8DFA-7A11E8BAE0C7}">
      <dgm:prSet custT="1"/>
      <dgm:spPr/>
      <dgm:t>
        <a:bodyPr/>
        <a:lstStyle/>
        <a:p>
          <a:r>
            <a:rPr lang="en-GB" sz="1400">
              <a:latin typeface="Aptos" panose="020B0004020202020204" pitchFamily="34" charset="0"/>
            </a:rPr>
            <a:t>Governance</a:t>
          </a:r>
        </a:p>
      </dgm:t>
    </dgm:pt>
    <dgm:pt modelId="{F1F5D812-1931-461B-A4F1-E75B7242012D}" type="parTrans" cxnId="{0460134F-F72C-44F0-8403-4CD28B16F80F}">
      <dgm:prSet/>
      <dgm:spPr/>
      <dgm:t>
        <a:bodyPr/>
        <a:lstStyle/>
        <a:p>
          <a:endParaRPr lang="en-GB"/>
        </a:p>
      </dgm:t>
    </dgm:pt>
    <dgm:pt modelId="{8342A334-A13A-4C70-94FF-1669D64105C1}" type="sibTrans" cxnId="{0460134F-F72C-44F0-8403-4CD28B16F80F}">
      <dgm:prSet/>
      <dgm:spPr/>
      <dgm:t>
        <a:bodyPr/>
        <a:lstStyle/>
        <a:p>
          <a:endParaRPr lang="en-GB"/>
        </a:p>
      </dgm:t>
    </dgm:pt>
    <dgm:pt modelId="{F6D2ABCD-9FF2-45E6-B86F-D25B88E9417F}">
      <dgm:prSet custT="1"/>
      <dgm:spPr/>
      <dgm:t>
        <a:bodyPr/>
        <a:lstStyle/>
        <a:p>
          <a:r>
            <a:rPr lang="en-GB" sz="1400">
              <a:latin typeface="Aptos" panose="020B0004020202020204" pitchFamily="34" charset="0"/>
            </a:rPr>
            <a:t>Improvement</a:t>
          </a:r>
        </a:p>
      </dgm:t>
    </dgm:pt>
    <dgm:pt modelId="{28389C95-D43F-405F-ACD5-A2A8E0B3982A}" type="parTrans" cxnId="{2EFAAFB4-F21F-43CF-BA08-F8D4B08BB3BD}">
      <dgm:prSet/>
      <dgm:spPr/>
      <dgm:t>
        <a:bodyPr/>
        <a:lstStyle/>
        <a:p>
          <a:endParaRPr lang="en-GB"/>
        </a:p>
      </dgm:t>
    </dgm:pt>
    <dgm:pt modelId="{F40DD0C7-7B64-4C1B-AF0B-9D6AD62E0221}" type="sibTrans" cxnId="{2EFAAFB4-F21F-43CF-BA08-F8D4B08BB3BD}">
      <dgm:prSet/>
      <dgm:spPr/>
      <dgm:t>
        <a:bodyPr/>
        <a:lstStyle/>
        <a:p>
          <a:endParaRPr lang="en-GB"/>
        </a:p>
      </dgm:t>
    </dgm:pt>
    <dgm:pt modelId="{EA9FD21D-EAA6-4C13-BDFB-B17F9EE485F4}" type="pres">
      <dgm:prSet presAssocID="{0779B8C0-D7AF-4634-95A9-92C756291DD7}" presName="diagram" presStyleCnt="0">
        <dgm:presLayoutVars>
          <dgm:dir/>
          <dgm:animLvl val="lvl"/>
          <dgm:resizeHandles val="exact"/>
        </dgm:presLayoutVars>
      </dgm:prSet>
      <dgm:spPr/>
    </dgm:pt>
    <dgm:pt modelId="{DE4D82B2-70CB-4112-BDF2-366992129457}" type="pres">
      <dgm:prSet presAssocID="{3887AA48-8A76-42A7-87CC-99B3EDBE810F}" presName="compNode" presStyleCnt="0"/>
      <dgm:spPr/>
    </dgm:pt>
    <dgm:pt modelId="{CA972FBE-7E6C-4800-8288-5BC820CE645C}" type="pres">
      <dgm:prSet presAssocID="{3887AA48-8A76-42A7-87CC-99B3EDBE810F}" presName="childRect" presStyleLbl="bgAcc1" presStyleIdx="0" presStyleCnt="5" custLinFactNeighborY="-152">
        <dgm:presLayoutVars>
          <dgm:bulletEnabled val="1"/>
        </dgm:presLayoutVars>
      </dgm:prSet>
      <dgm:spPr/>
    </dgm:pt>
    <dgm:pt modelId="{45D1218F-8A20-40DB-98F2-9CB9D141BAFE}" type="pres">
      <dgm:prSet presAssocID="{3887AA48-8A76-42A7-87CC-99B3EDBE810F}" presName="parentText" presStyleLbl="node1" presStyleIdx="0" presStyleCnt="0">
        <dgm:presLayoutVars>
          <dgm:chMax val="0"/>
          <dgm:bulletEnabled val="1"/>
        </dgm:presLayoutVars>
      </dgm:prSet>
      <dgm:spPr/>
    </dgm:pt>
    <dgm:pt modelId="{E6100C6E-9F5D-41BE-A1C9-3887247F35BF}" type="pres">
      <dgm:prSet presAssocID="{3887AA48-8A76-42A7-87CC-99B3EDBE810F}" presName="parentRect" presStyleLbl="alignNode1" presStyleIdx="0" presStyleCnt="5"/>
      <dgm:spPr/>
    </dgm:pt>
    <dgm:pt modelId="{2F9C22C5-A3CA-47AD-9E44-4F5D6DBC7EB1}" type="pres">
      <dgm:prSet presAssocID="{3887AA48-8A76-42A7-87CC-99B3EDBE810F}" presName="adorn" presStyleLbl="fgAccFollow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hield Tick with solid fill"/>
        </a:ext>
      </dgm:extLst>
    </dgm:pt>
    <dgm:pt modelId="{595CB792-AA66-4E2E-AE62-DA06B0D020C5}" type="pres">
      <dgm:prSet presAssocID="{19353DB1-0FD9-42CD-B5F7-43122F6DD558}" presName="sibTrans" presStyleLbl="sibTrans2D1" presStyleIdx="0" presStyleCnt="0"/>
      <dgm:spPr/>
    </dgm:pt>
    <dgm:pt modelId="{A00E546E-72D0-4420-BE7D-1F48A90C9994}" type="pres">
      <dgm:prSet presAssocID="{7963DB3E-C459-4B2E-AE18-C42EFE8796EE}" presName="compNode" presStyleCnt="0"/>
      <dgm:spPr/>
    </dgm:pt>
    <dgm:pt modelId="{DDD3B117-1B23-4C54-94E0-CF3458069A52}" type="pres">
      <dgm:prSet presAssocID="{7963DB3E-C459-4B2E-AE18-C42EFE8796EE}" presName="childRect" presStyleLbl="bgAcc1" presStyleIdx="1" presStyleCnt="5">
        <dgm:presLayoutVars>
          <dgm:bulletEnabled val="1"/>
        </dgm:presLayoutVars>
      </dgm:prSet>
      <dgm:spPr/>
    </dgm:pt>
    <dgm:pt modelId="{E9E2FFE4-4E82-4D0F-8E9C-3BA82EA26258}" type="pres">
      <dgm:prSet presAssocID="{7963DB3E-C459-4B2E-AE18-C42EFE8796EE}" presName="parentText" presStyleLbl="node1" presStyleIdx="0" presStyleCnt="0">
        <dgm:presLayoutVars>
          <dgm:chMax val="0"/>
          <dgm:bulletEnabled val="1"/>
        </dgm:presLayoutVars>
      </dgm:prSet>
      <dgm:spPr/>
    </dgm:pt>
    <dgm:pt modelId="{669CAC6C-0A0F-4975-A571-E501FD2BCCCD}" type="pres">
      <dgm:prSet presAssocID="{7963DB3E-C459-4B2E-AE18-C42EFE8796EE}" presName="parentRect" presStyleLbl="alignNode1" presStyleIdx="1" presStyleCnt="5"/>
      <dgm:spPr/>
    </dgm:pt>
    <dgm:pt modelId="{304CD361-E275-4B83-A781-FDB479DA9011}" type="pres">
      <dgm:prSet presAssocID="{7963DB3E-C459-4B2E-AE18-C42EFE8796EE}" presName="adorn" presStyleLbl="fgAccFollow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pward trend with solid fill"/>
        </a:ext>
      </dgm:extLst>
    </dgm:pt>
    <dgm:pt modelId="{C7214627-487D-4886-A65D-981E7D7B8C6B}" type="pres">
      <dgm:prSet presAssocID="{70E25E6F-857D-4E52-998E-4D9F0368CA23}" presName="sibTrans" presStyleLbl="sibTrans2D1" presStyleIdx="0" presStyleCnt="0"/>
      <dgm:spPr/>
    </dgm:pt>
    <dgm:pt modelId="{661D87F6-C4CE-4163-AF77-4207F425CB36}" type="pres">
      <dgm:prSet presAssocID="{8846A4DE-DABE-4E36-BA93-57865152A924}" presName="compNode" presStyleCnt="0"/>
      <dgm:spPr/>
    </dgm:pt>
    <dgm:pt modelId="{D3A1F631-4516-4F72-BD3F-26107A9E0E20}" type="pres">
      <dgm:prSet presAssocID="{8846A4DE-DABE-4E36-BA93-57865152A924}" presName="childRect" presStyleLbl="bgAcc1" presStyleIdx="2" presStyleCnt="5">
        <dgm:presLayoutVars>
          <dgm:bulletEnabled val="1"/>
        </dgm:presLayoutVars>
      </dgm:prSet>
      <dgm:spPr/>
    </dgm:pt>
    <dgm:pt modelId="{C7C3CE99-34DD-4DA0-8248-25E3CD12C40A}" type="pres">
      <dgm:prSet presAssocID="{8846A4DE-DABE-4E36-BA93-57865152A924}" presName="parentText" presStyleLbl="node1" presStyleIdx="0" presStyleCnt="0">
        <dgm:presLayoutVars>
          <dgm:chMax val="0"/>
          <dgm:bulletEnabled val="1"/>
        </dgm:presLayoutVars>
      </dgm:prSet>
      <dgm:spPr/>
    </dgm:pt>
    <dgm:pt modelId="{6CC2B128-B6E5-4B75-8335-BB40DC332840}" type="pres">
      <dgm:prSet presAssocID="{8846A4DE-DABE-4E36-BA93-57865152A924}" presName="parentRect" presStyleLbl="alignNode1" presStyleIdx="2" presStyleCnt="5"/>
      <dgm:spPr/>
    </dgm:pt>
    <dgm:pt modelId="{9B642E29-5680-42D0-BAB0-84F2965A7150}" type="pres">
      <dgm:prSet presAssocID="{8846A4DE-DABE-4E36-BA93-57865152A924}" presName="adorn" presStyleLbl="fgAccFollow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are with solid fill"/>
        </a:ext>
      </dgm:extLst>
    </dgm:pt>
    <dgm:pt modelId="{DD4976F0-7BC5-4D65-A4A6-F4912C33EE9E}" type="pres">
      <dgm:prSet presAssocID="{1A2F0D43-AA5E-4714-834A-4FCD671FCDF2}" presName="sibTrans" presStyleLbl="sibTrans2D1" presStyleIdx="0" presStyleCnt="0"/>
      <dgm:spPr/>
    </dgm:pt>
    <dgm:pt modelId="{0B1A9032-BCDE-4354-B7C9-C4A216F6B8C8}" type="pres">
      <dgm:prSet presAssocID="{70EC5C5F-AC2B-419E-9754-5BAD64713228}" presName="compNode" presStyleCnt="0"/>
      <dgm:spPr/>
    </dgm:pt>
    <dgm:pt modelId="{B01A2FC2-BBD0-4866-B6B1-83C9CB3FCE75}" type="pres">
      <dgm:prSet presAssocID="{70EC5C5F-AC2B-419E-9754-5BAD64713228}" presName="childRect" presStyleLbl="bgAcc1" presStyleIdx="3" presStyleCnt="5">
        <dgm:presLayoutVars>
          <dgm:bulletEnabled val="1"/>
        </dgm:presLayoutVars>
      </dgm:prSet>
      <dgm:spPr/>
    </dgm:pt>
    <dgm:pt modelId="{0EBB2903-625E-4719-87F1-90A7F6AA4B7D}" type="pres">
      <dgm:prSet presAssocID="{70EC5C5F-AC2B-419E-9754-5BAD64713228}" presName="parentText" presStyleLbl="node1" presStyleIdx="0" presStyleCnt="0">
        <dgm:presLayoutVars>
          <dgm:chMax val="0"/>
          <dgm:bulletEnabled val="1"/>
        </dgm:presLayoutVars>
      </dgm:prSet>
      <dgm:spPr/>
    </dgm:pt>
    <dgm:pt modelId="{008FB6D9-E20F-4B93-A05C-7B7DDC27893D}" type="pres">
      <dgm:prSet presAssocID="{70EC5C5F-AC2B-419E-9754-5BAD64713228}" presName="parentRect" presStyleLbl="alignNode1" presStyleIdx="3" presStyleCnt="5"/>
      <dgm:spPr/>
    </dgm:pt>
    <dgm:pt modelId="{B191A062-A03F-4113-A042-FF2C6A6C2477}" type="pres">
      <dgm:prSet presAssocID="{70EC5C5F-AC2B-419E-9754-5BAD64713228}" presName="adorn" presStyleLbl="fgAccFollow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nnections with solid fill"/>
        </a:ext>
      </dgm:extLst>
    </dgm:pt>
    <dgm:pt modelId="{AE56A216-3EA6-4042-937F-70CAD66E4657}" type="pres">
      <dgm:prSet presAssocID="{B1E313D3-C39F-4905-902E-F05DF797455F}" presName="sibTrans" presStyleLbl="sibTrans2D1" presStyleIdx="0" presStyleCnt="0"/>
      <dgm:spPr/>
    </dgm:pt>
    <dgm:pt modelId="{F56F858C-E9FD-46BF-8601-DFA4A4B46148}" type="pres">
      <dgm:prSet presAssocID="{10ECF389-53A2-42F6-BFBD-861A050256E7}" presName="compNode" presStyleCnt="0"/>
      <dgm:spPr/>
    </dgm:pt>
    <dgm:pt modelId="{4AAD554D-4F0A-491B-B550-85C9587EF3FC}" type="pres">
      <dgm:prSet presAssocID="{10ECF389-53A2-42F6-BFBD-861A050256E7}" presName="childRect" presStyleLbl="bgAcc1" presStyleIdx="4" presStyleCnt="5">
        <dgm:presLayoutVars>
          <dgm:bulletEnabled val="1"/>
        </dgm:presLayoutVars>
      </dgm:prSet>
      <dgm:spPr/>
    </dgm:pt>
    <dgm:pt modelId="{DD628077-6A99-456C-B9B6-245E779AB30C}" type="pres">
      <dgm:prSet presAssocID="{10ECF389-53A2-42F6-BFBD-861A050256E7}" presName="parentText" presStyleLbl="node1" presStyleIdx="0" presStyleCnt="0">
        <dgm:presLayoutVars>
          <dgm:chMax val="0"/>
          <dgm:bulletEnabled val="1"/>
        </dgm:presLayoutVars>
      </dgm:prSet>
      <dgm:spPr/>
    </dgm:pt>
    <dgm:pt modelId="{440888C9-4CEC-445B-8A78-D44BD7531EC9}" type="pres">
      <dgm:prSet presAssocID="{10ECF389-53A2-42F6-BFBD-861A050256E7}" presName="parentRect" presStyleLbl="alignNode1" presStyleIdx="4" presStyleCnt="5" custLinFactNeighborX="-21" custLinFactNeighborY="1334"/>
      <dgm:spPr/>
    </dgm:pt>
    <dgm:pt modelId="{1123A42D-F06B-45A5-8D57-86D221F98155}" type="pres">
      <dgm:prSet presAssocID="{10ECF389-53A2-42F6-BFBD-861A050256E7}" presName="adorn" presStyleLbl="fgAccFollow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limbing with solid fill"/>
        </a:ext>
      </dgm:extLst>
    </dgm:pt>
  </dgm:ptLst>
  <dgm:cxnLst>
    <dgm:cxn modelId="{84F76D00-32FE-427F-B7F9-E8C4400FABAC}" type="presOf" srcId="{2A155986-1CA6-413C-BBBD-48A36CDA0B3F}" destId="{DDD3B117-1B23-4C54-94E0-CF3458069A52}" srcOrd="0" destOrd="3" presId="urn:microsoft.com/office/officeart/2005/8/layout/bList2"/>
    <dgm:cxn modelId="{62A7CF00-290D-4D2A-904F-C12F6A3DF289}" srcId="{3887AA48-8A76-42A7-87CC-99B3EDBE810F}" destId="{31860F4D-2F11-4143-ABC0-58158BB6E7EF}" srcOrd="3" destOrd="0" parTransId="{253286CC-8371-46E8-AA32-745496273817}" sibTransId="{D7B2EB18-E0B8-41C5-9062-1B4666CDCC81}"/>
    <dgm:cxn modelId="{10D35D09-94DD-43CF-B149-9B53DEE234F1}" type="presOf" srcId="{8846A4DE-DABE-4E36-BA93-57865152A924}" destId="{C7C3CE99-34DD-4DA0-8248-25E3CD12C40A}" srcOrd="0" destOrd="0" presId="urn:microsoft.com/office/officeart/2005/8/layout/bList2"/>
    <dgm:cxn modelId="{4511FF10-BEA5-4DF2-8FB2-1857A9C1E6BF}" type="presOf" srcId="{2B1ABD61-09BE-44AC-87F4-FDA1C064236C}" destId="{CA972FBE-7E6C-4800-8288-5BC820CE645C}" srcOrd="0" destOrd="2" presId="urn:microsoft.com/office/officeart/2005/8/layout/bList2"/>
    <dgm:cxn modelId="{10783314-154D-4369-8707-140E68DF9ACF}" type="presOf" srcId="{1A2F0D43-AA5E-4714-834A-4FCD671FCDF2}" destId="{DD4976F0-7BC5-4D65-A4A6-F4912C33EE9E}" srcOrd="0" destOrd="0" presId="urn:microsoft.com/office/officeart/2005/8/layout/bList2"/>
    <dgm:cxn modelId="{1657BE16-B432-4E14-88A5-E97C4615D5F2}" type="presOf" srcId="{10ECF389-53A2-42F6-BFBD-861A050256E7}" destId="{440888C9-4CEC-445B-8A78-D44BD7531EC9}" srcOrd="1" destOrd="0" presId="urn:microsoft.com/office/officeart/2005/8/layout/bList2"/>
    <dgm:cxn modelId="{ED28C520-D8BF-40C7-B66D-2DD0BF5EB89F}" type="presOf" srcId="{F6D2ABCD-9FF2-45E6-B86F-D25B88E9417F}" destId="{4AAD554D-4F0A-491B-B550-85C9587EF3FC}" srcOrd="0" destOrd="5" presId="urn:microsoft.com/office/officeart/2005/8/layout/bList2"/>
    <dgm:cxn modelId="{7394BB21-EA84-4EBB-9A6B-C1F8D599C18A}" type="presOf" srcId="{186700A7-3ACB-4B6F-909E-2C8634F8578C}" destId="{B01A2FC2-BBD0-4866-B6B1-83C9CB3FCE75}" srcOrd="0" destOrd="1" presId="urn:microsoft.com/office/officeart/2005/8/layout/bList2"/>
    <dgm:cxn modelId="{4964442E-1F75-4B43-AA51-9F551D419DA3}" type="presOf" srcId="{10ECF389-53A2-42F6-BFBD-861A050256E7}" destId="{DD628077-6A99-456C-B9B6-245E779AB30C}" srcOrd="0" destOrd="0" presId="urn:microsoft.com/office/officeart/2005/8/layout/bList2"/>
    <dgm:cxn modelId="{C164FE32-07ED-402D-B060-497E35F78381}" type="presOf" srcId="{4A5AFD67-7098-4DDC-BAC7-A3B0FCFD70DB}" destId="{D3A1F631-4516-4F72-BD3F-26107A9E0E20}" srcOrd="0" destOrd="2" presId="urn:microsoft.com/office/officeart/2005/8/layout/bList2"/>
    <dgm:cxn modelId="{363B6736-5827-46B1-82EC-349B618ADB14}" srcId="{0779B8C0-D7AF-4634-95A9-92C756291DD7}" destId="{3887AA48-8A76-42A7-87CC-99B3EDBE810F}" srcOrd="0" destOrd="0" parTransId="{33445E7E-4D43-4677-8E7F-7E4D677AD1C8}" sibTransId="{19353DB1-0FD9-42CD-B5F7-43122F6DD558}"/>
    <dgm:cxn modelId="{1BF11C3B-DB22-49C8-838F-6E8A7367A010}" srcId="{0779B8C0-D7AF-4634-95A9-92C756291DD7}" destId="{70EC5C5F-AC2B-419E-9754-5BAD64713228}" srcOrd="3" destOrd="0" parTransId="{EF535F0B-F9DF-4C14-B01A-EDCA5FF3BF13}" sibTransId="{B1E313D3-C39F-4905-902E-F05DF797455F}"/>
    <dgm:cxn modelId="{CE83B43F-BCD7-4838-8696-FFA4D04B0AC7}" type="presOf" srcId="{835C7349-1972-44B7-8419-C8F7620D6BE6}" destId="{4AAD554D-4F0A-491B-B550-85C9587EF3FC}" srcOrd="0" destOrd="1" presId="urn:microsoft.com/office/officeart/2005/8/layout/bList2"/>
    <dgm:cxn modelId="{00B9B95D-378B-45A4-A471-C10372D89385}" srcId="{70EC5C5F-AC2B-419E-9754-5BAD64713228}" destId="{186700A7-3ACB-4B6F-909E-2C8634F8578C}" srcOrd="1" destOrd="0" parTransId="{5ADB018B-DF75-4F7B-88D6-DD4CCB80A35C}" sibTransId="{5CA2D091-04CB-403D-9B3B-B1EFAB40BF83}"/>
    <dgm:cxn modelId="{EB370262-5A4B-4CD5-87CA-DEB9F4FCCFD9}" type="presOf" srcId="{E563A142-6745-4FB3-A861-E0401AB6F513}" destId="{4AAD554D-4F0A-491B-B550-85C9587EF3FC}" srcOrd="0" destOrd="0" presId="urn:microsoft.com/office/officeart/2005/8/layout/bList2"/>
    <dgm:cxn modelId="{64971C63-6E47-4532-8765-DFDA5B0E2895}" srcId="{10ECF389-53A2-42F6-BFBD-861A050256E7}" destId="{214B864D-9093-457A-BEEC-98270B0857C1}" srcOrd="3" destOrd="0" parTransId="{9337CB47-1599-449F-A668-00CE7F75B148}" sibTransId="{1B5DC07D-8221-4746-9451-B4E904E98433}"/>
    <dgm:cxn modelId="{1F866045-660E-4ED7-A1F3-28DA97B33930}" type="presOf" srcId="{70E25E6F-857D-4E52-998E-4D9F0368CA23}" destId="{C7214627-487D-4886-A65D-981E7D7B8C6B}" srcOrd="0" destOrd="0" presId="urn:microsoft.com/office/officeart/2005/8/layout/bList2"/>
    <dgm:cxn modelId="{9708656B-76FC-40CB-95FB-D49577E4C857}" srcId="{0779B8C0-D7AF-4634-95A9-92C756291DD7}" destId="{8846A4DE-DABE-4E36-BA93-57865152A924}" srcOrd="2" destOrd="0" parTransId="{4920752F-799C-4807-ACF4-A45B40000D4E}" sibTransId="{1A2F0D43-AA5E-4714-834A-4FCD671FCDF2}"/>
    <dgm:cxn modelId="{A72F144C-F879-4775-9754-AD158377227B}" type="presOf" srcId="{A8146728-3D8B-4C8D-812E-B7D9E0A1E806}" destId="{D3A1F631-4516-4F72-BD3F-26107A9E0E20}" srcOrd="0" destOrd="1" presId="urn:microsoft.com/office/officeart/2005/8/layout/bList2"/>
    <dgm:cxn modelId="{F74C284C-759A-4DDF-94E5-FF09BD75904E}" srcId="{8846A4DE-DABE-4E36-BA93-57865152A924}" destId="{A8146728-3D8B-4C8D-812E-B7D9E0A1E806}" srcOrd="1" destOrd="0" parTransId="{B9259E2D-2ADA-435E-8F81-1EB4A1E73998}" sibTransId="{F5836288-1707-4658-BDD2-FF0E527A52FE}"/>
    <dgm:cxn modelId="{0460134F-F72C-44F0-8403-4CD28B16F80F}" srcId="{10ECF389-53A2-42F6-BFBD-861A050256E7}" destId="{FE3314AC-387B-4AE4-8DFA-7A11E8BAE0C7}" srcOrd="4" destOrd="0" parTransId="{F1F5D812-1931-461B-A4F1-E75B7242012D}" sibTransId="{8342A334-A13A-4C70-94FF-1669D64105C1}"/>
    <dgm:cxn modelId="{A0923A6F-3BE6-4C82-B5A3-D3B0420F6C9B}" type="presOf" srcId="{059167F1-BF12-4231-80FE-208BB0BA27A7}" destId="{B01A2FC2-BBD0-4866-B6B1-83C9CB3FCE75}" srcOrd="0" destOrd="3" presId="urn:microsoft.com/office/officeart/2005/8/layout/bList2"/>
    <dgm:cxn modelId="{515E844F-A340-4F74-AE82-928B95C333D9}" srcId="{3887AA48-8A76-42A7-87CC-99B3EDBE810F}" destId="{9C988B0A-352B-4C64-9256-4DAA47355FEB}" srcOrd="5" destOrd="0" parTransId="{60614494-F52F-4AEE-952A-FA828B82FCE1}" sibTransId="{F66EDC87-A220-4353-8258-BA609791D1FB}"/>
    <dgm:cxn modelId="{03173270-B879-451E-AE2A-D15D47ED59F7}" type="presOf" srcId="{C864ECFB-1B84-4EF0-A0A3-C5E54AF84219}" destId="{B01A2FC2-BBD0-4866-B6B1-83C9CB3FCE75}" srcOrd="0" destOrd="4" presId="urn:microsoft.com/office/officeart/2005/8/layout/bList2"/>
    <dgm:cxn modelId="{CD454D50-A92E-490A-9E46-85F0C99A68CD}" type="presOf" srcId="{7963DB3E-C459-4B2E-AE18-C42EFE8796EE}" destId="{E9E2FFE4-4E82-4D0F-8E9C-3BA82EA26258}" srcOrd="0" destOrd="0" presId="urn:microsoft.com/office/officeart/2005/8/layout/bList2"/>
    <dgm:cxn modelId="{BB11A073-FD3C-4C9D-B56E-3F802CBF3EAF}" srcId="{0779B8C0-D7AF-4634-95A9-92C756291DD7}" destId="{10ECF389-53A2-42F6-BFBD-861A050256E7}" srcOrd="4" destOrd="0" parTransId="{0110D115-F18A-4516-8583-A29C04A1B2AB}" sibTransId="{2A4DEA9A-78AD-4860-B7BC-1A90485BC11D}"/>
    <dgm:cxn modelId="{B4D32654-E2CC-4861-84B4-E2B09F50D30C}" type="presOf" srcId="{00856BA6-0762-48A9-8929-01CEB61E3D87}" destId="{CA972FBE-7E6C-4800-8288-5BC820CE645C}" srcOrd="0" destOrd="0" presId="urn:microsoft.com/office/officeart/2005/8/layout/bList2"/>
    <dgm:cxn modelId="{231E7355-2275-4B7F-A1BC-5603FB159C04}" type="presOf" srcId="{8846A4DE-DABE-4E36-BA93-57865152A924}" destId="{6CC2B128-B6E5-4B75-8335-BB40DC332840}" srcOrd="1" destOrd="0" presId="urn:microsoft.com/office/officeart/2005/8/layout/bList2"/>
    <dgm:cxn modelId="{05763557-9CC7-4A5C-A029-8B835C8B4631}" type="presOf" srcId="{B1E313D3-C39F-4905-902E-F05DF797455F}" destId="{AE56A216-3EA6-4042-937F-70CAD66E4657}" srcOrd="0" destOrd="0" presId="urn:microsoft.com/office/officeart/2005/8/layout/bList2"/>
    <dgm:cxn modelId="{6921155A-EFB7-4F54-B6BC-613994400183}" type="presOf" srcId="{9ABB8414-46B0-4795-9ED8-166217EF8906}" destId="{D3A1F631-4516-4F72-BD3F-26107A9E0E20}" srcOrd="0" destOrd="0" presId="urn:microsoft.com/office/officeart/2005/8/layout/bList2"/>
    <dgm:cxn modelId="{157D4E7B-CC4B-4483-8B55-1D15737E862C}" type="presOf" srcId="{214B864D-9093-457A-BEEC-98270B0857C1}" destId="{4AAD554D-4F0A-491B-B550-85C9587EF3FC}" srcOrd="0" destOrd="3" presId="urn:microsoft.com/office/officeart/2005/8/layout/bList2"/>
    <dgm:cxn modelId="{86B2DB7D-034D-4955-AC40-6CEB4A640A25}" type="presOf" srcId="{70EC5C5F-AC2B-419E-9754-5BAD64713228}" destId="{0EBB2903-625E-4719-87F1-90A7F6AA4B7D}" srcOrd="0" destOrd="0" presId="urn:microsoft.com/office/officeart/2005/8/layout/bList2"/>
    <dgm:cxn modelId="{89E66A80-9E48-4E24-B917-B167E314EF55}" srcId="{3887AA48-8A76-42A7-87CC-99B3EDBE810F}" destId="{12AFBE22-5F10-42CA-937D-5D3EE2BFC04B}" srcOrd="4" destOrd="0" parTransId="{4855A443-473B-436D-919B-28CBD47F08BD}" sibTransId="{AD246566-079D-429A-9AE6-C49F4708C040}"/>
    <dgm:cxn modelId="{0919F382-C89E-4FF0-911D-0D7CEA1A6A7C}" srcId="{10ECF389-53A2-42F6-BFBD-861A050256E7}" destId="{06AF0C2B-3082-4C5E-9AB3-5C50E0437E80}" srcOrd="2" destOrd="0" parTransId="{7F05C936-492B-4D5E-904D-295B12924892}" sibTransId="{399A3BDC-1437-4665-95DB-CD01C9F8174D}"/>
    <dgm:cxn modelId="{E4090A85-205C-4A3A-95C1-94A695503959}" srcId="{10ECF389-53A2-42F6-BFBD-861A050256E7}" destId="{835C7349-1972-44B7-8419-C8F7620D6BE6}" srcOrd="1" destOrd="0" parTransId="{ADCA0E05-B22A-4A58-BC4C-6C70F29511D5}" sibTransId="{37AC4833-EDA3-4211-8427-0F9462E30ED6}"/>
    <dgm:cxn modelId="{94159585-77E1-40A1-A1D1-D2A598A5A702}" type="presOf" srcId="{70EC5C5F-AC2B-419E-9754-5BAD64713228}" destId="{008FB6D9-E20F-4B93-A05C-7B7DDC27893D}" srcOrd="1" destOrd="0" presId="urn:microsoft.com/office/officeart/2005/8/layout/bList2"/>
    <dgm:cxn modelId="{31506786-9390-4F76-BA8B-09C378E6AFA1}" srcId="{7963DB3E-C459-4B2E-AE18-C42EFE8796EE}" destId="{E30C8BE8-80E8-451E-A904-66C5315C39D2}" srcOrd="2" destOrd="0" parTransId="{0CF08D44-1972-4CC1-9C52-C3C8C8637F9F}" sibTransId="{A54CCFF9-BAD1-4A09-A0E8-BC86E04E6872}"/>
    <dgm:cxn modelId="{A45A6F88-AAA8-4EDD-87C2-2035DE844E52}" type="presOf" srcId="{06AF0C2B-3082-4C5E-9AB3-5C50E0437E80}" destId="{4AAD554D-4F0A-491B-B550-85C9587EF3FC}" srcOrd="0" destOrd="2" presId="urn:microsoft.com/office/officeart/2005/8/layout/bList2"/>
    <dgm:cxn modelId="{9511C890-EAB0-4DA6-8005-A93970DAF664}" type="presOf" srcId="{0638244B-23B4-4563-B3AB-107CA2B8139F}" destId="{B01A2FC2-BBD0-4866-B6B1-83C9CB3FCE75}" srcOrd="0" destOrd="0" presId="urn:microsoft.com/office/officeart/2005/8/layout/bList2"/>
    <dgm:cxn modelId="{B66D139B-85DB-479E-A128-DCF2C0791075}" type="presOf" srcId="{3887AA48-8A76-42A7-87CC-99B3EDBE810F}" destId="{E6100C6E-9F5D-41BE-A1C9-3887247F35BF}" srcOrd="1" destOrd="0" presId="urn:microsoft.com/office/officeart/2005/8/layout/bList2"/>
    <dgm:cxn modelId="{F531419D-BEE5-4B1B-88B4-70C15C103656}" type="presOf" srcId="{334D046C-BE79-46BA-9978-B9F64F28023F}" destId="{CA972FBE-7E6C-4800-8288-5BC820CE645C}" srcOrd="0" destOrd="1" presId="urn:microsoft.com/office/officeart/2005/8/layout/bList2"/>
    <dgm:cxn modelId="{8473CCA2-EC02-4878-B230-855164BAFAD6}" srcId="{70EC5C5F-AC2B-419E-9754-5BAD64713228}" destId="{0638244B-23B4-4563-B3AB-107CA2B8139F}" srcOrd="0" destOrd="0" parTransId="{DD8C12CD-4175-4EA7-B2C3-992735D253EB}" sibTransId="{53C99F8F-1299-4754-BCC0-7D6751EF0271}"/>
    <dgm:cxn modelId="{6AF89FA5-2BE0-4B79-9076-737DFCAEE799}" type="presOf" srcId="{40042AE8-0D20-4941-B019-1E28F1BA4A6F}" destId="{DDD3B117-1B23-4C54-94E0-CF3458069A52}" srcOrd="0" destOrd="0" presId="urn:microsoft.com/office/officeart/2005/8/layout/bList2"/>
    <dgm:cxn modelId="{7790B9A8-73D3-4F4C-9E1F-C9054B0E9E98}" type="presOf" srcId="{C1353FE9-8B0E-44F7-8049-E2AF60FCF1A9}" destId="{B01A2FC2-BBD0-4866-B6B1-83C9CB3FCE75}" srcOrd="0" destOrd="2" presId="urn:microsoft.com/office/officeart/2005/8/layout/bList2"/>
    <dgm:cxn modelId="{42C919AA-3E10-4226-89EC-56CA1543D30A}" srcId="{7963DB3E-C459-4B2E-AE18-C42EFE8796EE}" destId="{3558F294-3F2A-4703-BEB2-63DE899DF27C}" srcOrd="1" destOrd="0" parTransId="{9894139B-5425-4BF5-BC6B-013B09C62F25}" sibTransId="{2552E8E3-A367-4AFA-9A4C-2CF33BF408C7}"/>
    <dgm:cxn modelId="{4D91A0AA-4F6E-424B-94F1-30014947C386}" type="presOf" srcId="{FE3314AC-387B-4AE4-8DFA-7A11E8BAE0C7}" destId="{4AAD554D-4F0A-491B-B550-85C9587EF3FC}" srcOrd="0" destOrd="4" presId="urn:microsoft.com/office/officeart/2005/8/layout/bList2"/>
    <dgm:cxn modelId="{2EFAAFB4-F21F-43CF-BA08-F8D4B08BB3BD}" srcId="{10ECF389-53A2-42F6-BFBD-861A050256E7}" destId="{F6D2ABCD-9FF2-45E6-B86F-D25B88E9417F}" srcOrd="5" destOrd="0" parTransId="{28389C95-D43F-405F-ACD5-A2A8E0B3982A}" sibTransId="{F40DD0C7-7B64-4C1B-AF0B-9D6AD62E0221}"/>
    <dgm:cxn modelId="{4466D5B5-EFFB-4397-9439-9D51DC542BCB}" type="presOf" srcId="{E30C8BE8-80E8-451E-A904-66C5315C39D2}" destId="{DDD3B117-1B23-4C54-94E0-CF3458069A52}" srcOrd="0" destOrd="2" presId="urn:microsoft.com/office/officeart/2005/8/layout/bList2"/>
    <dgm:cxn modelId="{2414F2B5-1600-4591-B5DC-F16A06E8EACF}" type="presOf" srcId="{7963DB3E-C459-4B2E-AE18-C42EFE8796EE}" destId="{669CAC6C-0A0F-4975-A571-E501FD2BCCCD}" srcOrd="1" destOrd="0" presId="urn:microsoft.com/office/officeart/2005/8/layout/bList2"/>
    <dgm:cxn modelId="{F0DAC9B6-86F6-4920-B2E4-1F79DF83CA73}" srcId="{10ECF389-53A2-42F6-BFBD-861A050256E7}" destId="{E563A142-6745-4FB3-A861-E0401AB6F513}" srcOrd="0" destOrd="0" parTransId="{5C5F8AD6-D951-4604-BE43-BB0164550CA9}" sibTransId="{43E62BDE-CB25-433A-8A6F-A6414B6F1678}"/>
    <dgm:cxn modelId="{1430B1BA-0E20-4F57-87B7-54A6B9CDB31B}" type="presOf" srcId="{12AFBE22-5F10-42CA-937D-5D3EE2BFC04B}" destId="{CA972FBE-7E6C-4800-8288-5BC820CE645C}" srcOrd="0" destOrd="4" presId="urn:microsoft.com/office/officeart/2005/8/layout/bList2"/>
    <dgm:cxn modelId="{822068BB-A68C-408F-9856-EDE42BB994C6}" type="presOf" srcId="{31860F4D-2F11-4143-ABC0-58158BB6E7EF}" destId="{CA972FBE-7E6C-4800-8288-5BC820CE645C}" srcOrd="0" destOrd="3" presId="urn:microsoft.com/office/officeart/2005/8/layout/bList2"/>
    <dgm:cxn modelId="{D30245C1-B520-4207-9F2C-D74BBEA4DA7F}" srcId="{7963DB3E-C459-4B2E-AE18-C42EFE8796EE}" destId="{29354402-D70D-4D5B-8092-7B2249FB1CEE}" srcOrd="5" destOrd="0" parTransId="{407E6601-A6CF-4AFE-9F01-86041C7F880B}" sibTransId="{C5071A9B-5369-4B32-8395-8191BC55914D}"/>
    <dgm:cxn modelId="{5467FDC1-CF16-43C5-9057-E7F7D26DC561}" type="presOf" srcId="{3887AA48-8A76-42A7-87CC-99B3EDBE810F}" destId="{45D1218F-8A20-40DB-98F2-9CB9D141BAFE}" srcOrd="0" destOrd="0" presId="urn:microsoft.com/office/officeart/2005/8/layout/bList2"/>
    <dgm:cxn modelId="{4EBC74C5-5285-4F3B-ACF4-12DFD93BAD14}" type="presOf" srcId="{9C988B0A-352B-4C64-9256-4DAA47355FEB}" destId="{CA972FBE-7E6C-4800-8288-5BC820CE645C}" srcOrd="0" destOrd="5" presId="urn:microsoft.com/office/officeart/2005/8/layout/bList2"/>
    <dgm:cxn modelId="{D47D7DC7-3DEC-49E5-AFF0-28D79592384E}" srcId="{3887AA48-8A76-42A7-87CC-99B3EDBE810F}" destId="{334D046C-BE79-46BA-9978-B9F64F28023F}" srcOrd="1" destOrd="0" parTransId="{BF416FFF-6F9A-4C12-B9B7-565041CF07B1}" sibTransId="{18FE2246-9FFC-4316-BF03-E3BD1A6F48F9}"/>
    <dgm:cxn modelId="{3DBE09CC-2EB4-442A-BFB7-736BCE99E1A6}" srcId="{8846A4DE-DABE-4E36-BA93-57865152A924}" destId="{9ABB8414-46B0-4795-9ED8-166217EF8906}" srcOrd="0" destOrd="0" parTransId="{C1C3F6A0-07AC-494D-9FD9-6DF5B2158407}" sibTransId="{F3D886AB-B6FF-4298-94E3-374E7173A2F8}"/>
    <dgm:cxn modelId="{0DCCB5D1-EEC1-4376-BB1C-3148F89A0DFD}" srcId="{70EC5C5F-AC2B-419E-9754-5BAD64713228}" destId="{C1353FE9-8B0E-44F7-8049-E2AF60FCF1A9}" srcOrd="2" destOrd="0" parTransId="{7363900C-819A-470C-8CC7-44D3F501FE74}" sibTransId="{72E13E0D-8BF3-4CF6-9911-F424F78F0733}"/>
    <dgm:cxn modelId="{B4454ED6-71F1-47AE-85B6-77D4112B26F0}" type="presOf" srcId="{19353DB1-0FD9-42CD-B5F7-43122F6DD558}" destId="{595CB792-AA66-4E2E-AE62-DA06B0D020C5}" srcOrd="0" destOrd="0" presId="urn:microsoft.com/office/officeart/2005/8/layout/bList2"/>
    <dgm:cxn modelId="{03D622D8-CBEB-4952-A8B8-106A344262F3}" type="presOf" srcId="{0AFE868E-88D3-480E-AD65-FED09E904E53}" destId="{DDD3B117-1B23-4C54-94E0-CF3458069A52}" srcOrd="0" destOrd="4" presId="urn:microsoft.com/office/officeart/2005/8/layout/bList2"/>
    <dgm:cxn modelId="{B111ACD8-7CF9-4CBA-B08A-90F9D642D4B7}" srcId="{7963DB3E-C459-4B2E-AE18-C42EFE8796EE}" destId="{40042AE8-0D20-4941-B019-1E28F1BA4A6F}" srcOrd="0" destOrd="0" parTransId="{D9BD0B46-CDD8-4DD2-BF18-4D3C08280058}" sibTransId="{04ED5F81-8D62-43D3-9646-2CD43C4CF951}"/>
    <dgm:cxn modelId="{7950CADC-2438-4735-887E-8E09705900FF}" srcId="{3887AA48-8A76-42A7-87CC-99B3EDBE810F}" destId="{2B1ABD61-09BE-44AC-87F4-FDA1C064236C}" srcOrd="2" destOrd="0" parTransId="{E4AA69BD-4A53-4770-A46F-B522BCD7153F}" sibTransId="{A778D728-0F4C-4303-ADF5-593FEAF32C2D}"/>
    <dgm:cxn modelId="{24A64CDE-323F-47BC-AF7A-0D735F37FF94}" type="presOf" srcId="{29354402-D70D-4D5B-8092-7B2249FB1CEE}" destId="{DDD3B117-1B23-4C54-94E0-CF3458069A52}" srcOrd="0" destOrd="5" presId="urn:microsoft.com/office/officeart/2005/8/layout/bList2"/>
    <dgm:cxn modelId="{10EC5DDF-4A0F-41FB-9388-70CDB39B35B9}" srcId="{7963DB3E-C459-4B2E-AE18-C42EFE8796EE}" destId="{0AFE868E-88D3-480E-AD65-FED09E904E53}" srcOrd="4" destOrd="0" parTransId="{1306A9DE-2049-4044-AD78-9D2F2E48971E}" sibTransId="{9A19FB8D-F5A3-47B1-918A-3297180BB18C}"/>
    <dgm:cxn modelId="{AAE419E1-7896-428C-ADDB-91B1B41CA7C9}" srcId="{70EC5C5F-AC2B-419E-9754-5BAD64713228}" destId="{059167F1-BF12-4231-80FE-208BB0BA27A7}" srcOrd="3" destOrd="0" parTransId="{1BD61DCA-3CFB-4028-87CB-BFAD18BAF295}" sibTransId="{8A5BC753-5F2F-46F7-B13F-21CE2D84135F}"/>
    <dgm:cxn modelId="{B768CFE2-8E18-488A-B8BA-46CF03383E9F}" srcId="{8846A4DE-DABE-4E36-BA93-57865152A924}" destId="{37801689-594E-47B8-BD94-A6555AE8BC78}" srcOrd="3" destOrd="0" parTransId="{44A75F06-4ED8-4AC7-A8D1-B7E0DE326AFE}" sibTransId="{2A3F971C-B5BF-4C66-8EBD-22E769CEF3A6}"/>
    <dgm:cxn modelId="{A7867DED-D4B3-4597-9ED3-5CA5A72D17B1}" type="presOf" srcId="{0779B8C0-D7AF-4634-95A9-92C756291DD7}" destId="{EA9FD21D-EAA6-4C13-BDFB-B17F9EE485F4}" srcOrd="0" destOrd="0" presId="urn:microsoft.com/office/officeart/2005/8/layout/bList2"/>
    <dgm:cxn modelId="{DE9E80F0-5E1D-402C-BB14-C9EBB5B9FAB3}" srcId="{7963DB3E-C459-4B2E-AE18-C42EFE8796EE}" destId="{2A155986-1CA6-413C-BBBD-48A36CDA0B3F}" srcOrd="3" destOrd="0" parTransId="{0FD37F76-3786-493C-BF70-6C192037264B}" sibTransId="{6F0055CD-348D-48B7-A4A3-C8A388A7F9CB}"/>
    <dgm:cxn modelId="{D95FBBF2-20C8-4357-A877-BC896FE4874A}" type="presOf" srcId="{37801689-594E-47B8-BD94-A6555AE8BC78}" destId="{D3A1F631-4516-4F72-BD3F-26107A9E0E20}" srcOrd="0" destOrd="3" presId="urn:microsoft.com/office/officeart/2005/8/layout/bList2"/>
    <dgm:cxn modelId="{AAE43BF3-BA31-4E62-A191-D04F23EF124E}" srcId="{0779B8C0-D7AF-4634-95A9-92C756291DD7}" destId="{7963DB3E-C459-4B2E-AE18-C42EFE8796EE}" srcOrd="1" destOrd="0" parTransId="{6E95F492-EE97-45F2-9973-94B1A2F82C08}" sibTransId="{70E25E6F-857D-4E52-998E-4D9F0368CA23}"/>
    <dgm:cxn modelId="{BF7FAEF5-8F7A-43DC-92F9-89C658CF0B03}" srcId="{8846A4DE-DABE-4E36-BA93-57865152A924}" destId="{4A5AFD67-7098-4DDC-BAC7-A3B0FCFD70DB}" srcOrd="2" destOrd="0" parTransId="{910B9FC1-63D6-49C5-8844-2AB3E96DC40F}" sibTransId="{852C8727-255D-45A9-BAB7-425388B9903F}"/>
    <dgm:cxn modelId="{6680ABF8-BA98-4227-8C95-9E69A99B77B0}" srcId="{70EC5C5F-AC2B-419E-9754-5BAD64713228}" destId="{C864ECFB-1B84-4EF0-A0A3-C5E54AF84219}" srcOrd="4" destOrd="0" parTransId="{5CB889FB-1258-4D46-83A1-488B4B260CD8}" sibTransId="{FE4F9087-F286-4634-AB76-3A122BD680E9}"/>
    <dgm:cxn modelId="{E93CEAF9-8F72-4743-9484-977B34D324E4}" type="presOf" srcId="{3558F294-3F2A-4703-BEB2-63DE899DF27C}" destId="{DDD3B117-1B23-4C54-94E0-CF3458069A52}" srcOrd="0" destOrd="1" presId="urn:microsoft.com/office/officeart/2005/8/layout/bList2"/>
    <dgm:cxn modelId="{37BFA8FF-1A65-4E52-A3AC-C46319848AD1}" srcId="{3887AA48-8A76-42A7-87CC-99B3EDBE810F}" destId="{00856BA6-0762-48A9-8929-01CEB61E3D87}" srcOrd="0" destOrd="0" parTransId="{1F93C259-DC71-40A9-8242-C614A17F57A6}" sibTransId="{EA40BD3F-364F-4A75-B5A3-6BD92A90B07F}"/>
    <dgm:cxn modelId="{A840B577-8D79-4CFF-B3EE-4E0C32C9EFBE}" type="presParOf" srcId="{EA9FD21D-EAA6-4C13-BDFB-B17F9EE485F4}" destId="{DE4D82B2-70CB-4112-BDF2-366992129457}" srcOrd="0" destOrd="0" presId="urn:microsoft.com/office/officeart/2005/8/layout/bList2"/>
    <dgm:cxn modelId="{ECFD2CC7-46E0-4C14-9E2A-3E96C8E1B9EB}" type="presParOf" srcId="{DE4D82B2-70CB-4112-BDF2-366992129457}" destId="{CA972FBE-7E6C-4800-8288-5BC820CE645C}" srcOrd="0" destOrd="0" presId="urn:microsoft.com/office/officeart/2005/8/layout/bList2"/>
    <dgm:cxn modelId="{5C759CC0-3D1B-4295-A186-007AE3FDEAA3}" type="presParOf" srcId="{DE4D82B2-70CB-4112-BDF2-366992129457}" destId="{45D1218F-8A20-40DB-98F2-9CB9D141BAFE}" srcOrd="1" destOrd="0" presId="urn:microsoft.com/office/officeart/2005/8/layout/bList2"/>
    <dgm:cxn modelId="{01CD45DB-BF53-4451-808B-592AB8FB1F68}" type="presParOf" srcId="{DE4D82B2-70CB-4112-BDF2-366992129457}" destId="{E6100C6E-9F5D-41BE-A1C9-3887247F35BF}" srcOrd="2" destOrd="0" presId="urn:microsoft.com/office/officeart/2005/8/layout/bList2"/>
    <dgm:cxn modelId="{5C3B28D9-9328-4D60-A1DF-A22F4707727C}" type="presParOf" srcId="{DE4D82B2-70CB-4112-BDF2-366992129457}" destId="{2F9C22C5-A3CA-47AD-9E44-4F5D6DBC7EB1}" srcOrd="3" destOrd="0" presId="urn:microsoft.com/office/officeart/2005/8/layout/bList2"/>
    <dgm:cxn modelId="{ADDD76F7-9C62-4B09-8D40-EBC0F2AD9674}" type="presParOf" srcId="{EA9FD21D-EAA6-4C13-BDFB-B17F9EE485F4}" destId="{595CB792-AA66-4E2E-AE62-DA06B0D020C5}" srcOrd="1" destOrd="0" presId="urn:microsoft.com/office/officeart/2005/8/layout/bList2"/>
    <dgm:cxn modelId="{61D60C86-1E5A-42B4-BE80-E0DFB363D00E}" type="presParOf" srcId="{EA9FD21D-EAA6-4C13-BDFB-B17F9EE485F4}" destId="{A00E546E-72D0-4420-BE7D-1F48A90C9994}" srcOrd="2" destOrd="0" presId="urn:microsoft.com/office/officeart/2005/8/layout/bList2"/>
    <dgm:cxn modelId="{6CB2728C-A908-4BB7-AE7E-A94DFA135A06}" type="presParOf" srcId="{A00E546E-72D0-4420-BE7D-1F48A90C9994}" destId="{DDD3B117-1B23-4C54-94E0-CF3458069A52}" srcOrd="0" destOrd="0" presId="urn:microsoft.com/office/officeart/2005/8/layout/bList2"/>
    <dgm:cxn modelId="{D6EC7190-B39B-4E1D-9A26-C796CACED257}" type="presParOf" srcId="{A00E546E-72D0-4420-BE7D-1F48A90C9994}" destId="{E9E2FFE4-4E82-4D0F-8E9C-3BA82EA26258}" srcOrd="1" destOrd="0" presId="urn:microsoft.com/office/officeart/2005/8/layout/bList2"/>
    <dgm:cxn modelId="{E3ED99B5-A406-41C7-9497-F413526A69D3}" type="presParOf" srcId="{A00E546E-72D0-4420-BE7D-1F48A90C9994}" destId="{669CAC6C-0A0F-4975-A571-E501FD2BCCCD}" srcOrd="2" destOrd="0" presId="urn:microsoft.com/office/officeart/2005/8/layout/bList2"/>
    <dgm:cxn modelId="{85AD7C40-659C-4EF3-9F11-8BDC2F2AB428}" type="presParOf" srcId="{A00E546E-72D0-4420-BE7D-1F48A90C9994}" destId="{304CD361-E275-4B83-A781-FDB479DA9011}" srcOrd="3" destOrd="0" presId="urn:microsoft.com/office/officeart/2005/8/layout/bList2"/>
    <dgm:cxn modelId="{AA84E7D1-B5CC-4E0B-B7F3-8AFF89A461D1}" type="presParOf" srcId="{EA9FD21D-EAA6-4C13-BDFB-B17F9EE485F4}" destId="{C7214627-487D-4886-A65D-981E7D7B8C6B}" srcOrd="3" destOrd="0" presId="urn:microsoft.com/office/officeart/2005/8/layout/bList2"/>
    <dgm:cxn modelId="{BDDA2444-AA1E-489B-A563-18038B700993}" type="presParOf" srcId="{EA9FD21D-EAA6-4C13-BDFB-B17F9EE485F4}" destId="{661D87F6-C4CE-4163-AF77-4207F425CB36}" srcOrd="4" destOrd="0" presId="urn:microsoft.com/office/officeart/2005/8/layout/bList2"/>
    <dgm:cxn modelId="{3683918C-8362-4B4E-823F-C300CB2C59EF}" type="presParOf" srcId="{661D87F6-C4CE-4163-AF77-4207F425CB36}" destId="{D3A1F631-4516-4F72-BD3F-26107A9E0E20}" srcOrd="0" destOrd="0" presId="urn:microsoft.com/office/officeart/2005/8/layout/bList2"/>
    <dgm:cxn modelId="{5A758325-E067-4381-B727-C2A61D5056D6}" type="presParOf" srcId="{661D87F6-C4CE-4163-AF77-4207F425CB36}" destId="{C7C3CE99-34DD-4DA0-8248-25E3CD12C40A}" srcOrd="1" destOrd="0" presId="urn:microsoft.com/office/officeart/2005/8/layout/bList2"/>
    <dgm:cxn modelId="{BFA0C55B-241E-464C-BD5F-3EB570B04378}" type="presParOf" srcId="{661D87F6-C4CE-4163-AF77-4207F425CB36}" destId="{6CC2B128-B6E5-4B75-8335-BB40DC332840}" srcOrd="2" destOrd="0" presId="urn:microsoft.com/office/officeart/2005/8/layout/bList2"/>
    <dgm:cxn modelId="{0D62BD5C-AC89-42CC-A203-D7204DC8AB9E}" type="presParOf" srcId="{661D87F6-C4CE-4163-AF77-4207F425CB36}" destId="{9B642E29-5680-42D0-BAB0-84F2965A7150}" srcOrd="3" destOrd="0" presId="urn:microsoft.com/office/officeart/2005/8/layout/bList2"/>
    <dgm:cxn modelId="{348C6801-8AC5-47CB-805D-4BEB728C984B}" type="presParOf" srcId="{EA9FD21D-EAA6-4C13-BDFB-B17F9EE485F4}" destId="{DD4976F0-7BC5-4D65-A4A6-F4912C33EE9E}" srcOrd="5" destOrd="0" presId="urn:microsoft.com/office/officeart/2005/8/layout/bList2"/>
    <dgm:cxn modelId="{7B82DACC-A2D4-4B17-B84B-5CCB4109DD7E}" type="presParOf" srcId="{EA9FD21D-EAA6-4C13-BDFB-B17F9EE485F4}" destId="{0B1A9032-BCDE-4354-B7C9-C4A216F6B8C8}" srcOrd="6" destOrd="0" presId="urn:microsoft.com/office/officeart/2005/8/layout/bList2"/>
    <dgm:cxn modelId="{FB3C2534-F78F-4204-B991-F62433100258}" type="presParOf" srcId="{0B1A9032-BCDE-4354-B7C9-C4A216F6B8C8}" destId="{B01A2FC2-BBD0-4866-B6B1-83C9CB3FCE75}" srcOrd="0" destOrd="0" presId="urn:microsoft.com/office/officeart/2005/8/layout/bList2"/>
    <dgm:cxn modelId="{64FF456C-11D6-458A-8778-A52153673A0E}" type="presParOf" srcId="{0B1A9032-BCDE-4354-B7C9-C4A216F6B8C8}" destId="{0EBB2903-625E-4719-87F1-90A7F6AA4B7D}" srcOrd="1" destOrd="0" presId="urn:microsoft.com/office/officeart/2005/8/layout/bList2"/>
    <dgm:cxn modelId="{6D53F848-8062-49AB-A57E-D85E67604BB4}" type="presParOf" srcId="{0B1A9032-BCDE-4354-B7C9-C4A216F6B8C8}" destId="{008FB6D9-E20F-4B93-A05C-7B7DDC27893D}" srcOrd="2" destOrd="0" presId="urn:microsoft.com/office/officeart/2005/8/layout/bList2"/>
    <dgm:cxn modelId="{CCBE8D46-B6F7-4457-AC93-B2D564258B48}" type="presParOf" srcId="{0B1A9032-BCDE-4354-B7C9-C4A216F6B8C8}" destId="{B191A062-A03F-4113-A042-FF2C6A6C2477}" srcOrd="3" destOrd="0" presId="urn:microsoft.com/office/officeart/2005/8/layout/bList2"/>
    <dgm:cxn modelId="{7318B49C-0A84-4BE3-8F74-06FE94E04AC9}" type="presParOf" srcId="{EA9FD21D-EAA6-4C13-BDFB-B17F9EE485F4}" destId="{AE56A216-3EA6-4042-937F-70CAD66E4657}" srcOrd="7" destOrd="0" presId="urn:microsoft.com/office/officeart/2005/8/layout/bList2"/>
    <dgm:cxn modelId="{3BB29A17-FA5F-4832-8D2D-BCFB51F7D43D}" type="presParOf" srcId="{EA9FD21D-EAA6-4C13-BDFB-B17F9EE485F4}" destId="{F56F858C-E9FD-46BF-8601-DFA4A4B46148}" srcOrd="8" destOrd="0" presId="urn:microsoft.com/office/officeart/2005/8/layout/bList2"/>
    <dgm:cxn modelId="{C6DD8850-8107-4242-A627-F492CFAA156F}" type="presParOf" srcId="{F56F858C-E9FD-46BF-8601-DFA4A4B46148}" destId="{4AAD554D-4F0A-491B-B550-85C9587EF3FC}" srcOrd="0" destOrd="0" presId="urn:microsoft.com/office/officeart/2005/8/layout/bList2"/>
    <dgm:cxn modelId="{8FF721A8-B5AF-4DC1-A3B6-31764301630F}" type="presParOf" srcId="{F56F858C-E9FD-46BF-8601-DFA4A4B46148}" destId="{DD628077-6A99-456C-B9B6-245E779AB30C}" srcOrd="1" destOrd="0" presId="urn:microsoft.com/office/officeart/2005/8/layout/bList2"/>
    <dgm:cxn modelId="{A57CF5F0-96D8-48A4-82AF-E750164F9555}" type="presParOf" srcId="{F56F858C-E9FD-46BF-8601-DFA4A4B46148}" destId="{440888C9-4CEC-445B-8A78-D44BD7531EC9}" srcOrd="2" destOrd="0" presId="urn:microsoft.com/office/officeart/2005/8/layout/bList2"/>
    <dgm:cxn modelId="{874160C2-9269-4BA3-8C54-186DFD2CD313}" type="presParOf" srcId="{F56F858C-E9FD-46BF-8601-DFA4A4B46148}" destId="{1123A42D-F06B-45A5-8D57-86D221F98155}" srcOrd="3" destOrd="0" presId="urn:microsoft.com/office/officeart/2005/8/layout/bList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58A93B-9D2E-48B4-9547-036C0867AE50}">
      <dsp:nvSpPr>
        <dsp:cNvPr id="0" name=""/>
        <dsp:cNvSpPr/>
      </dsp:nvSpPr>
      <dsp:spPr>
        <a:xfrm>
          <a:off x="2221536" y="1911597"/>
          <a:ext cx="1137677" cy="758451"/>
        </a:xfrm>
        <a:prstGeom prst="rect">
          <a:avLst/>
        </a:prstGeom>
        <a:solidFill>
          <a:srgbClr val="006C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ptos" panose="020B0004020202020204" pitchFamily="34" charset="0"/>
            </a:rPr>
            <a:t>Full Group</a:t>
          </a:r>
        </a:p>
      </dsp:txBody>
      <dsp:txXfrm>
        <a:off x="2221536" y="1911597"/>
        <a:ext cx="1137677" cy="758451"/>
      </dsp:txXfrm>
    </dsp:sp>
    <dsp:sp modelId="{CA2CBFC7-6DD2-4B79-99E0-37A2F5C1EF14}">
      <dsp:nvSpPr>
        <dsp:cNvPr id="0" name=""/>
        <dsp:cNvSpPr/>
      </dsp:nvSpPr>
      <dsp:spPr>
        <a:xfrm>
          <a:off x="2744655" y="2670049"/>
          <a:ext cx="91440" cy="303380"/>
        </a:xfrm>
        <a:custGeom>
          <a:avLst/>
          <a:gdLst/>
          <a:ahLst/>
          <a:cxnLst/>
          <a:rect l="0" t="0" r="0" b="0"/>
          <a:pathLst>
            <a:path>
              <a:moveTo>
                <a:pt x="45720" y="0"/>
              </a:moveTo>
              <a:lnTo>
                <a:pt x="45720" y="303380"/>
              </a:lnTo>
            </a:path>
          </a:pathLst>
        </a:custGeom>
        <a:noFill/>
        <a:ln w="25400" cap="flat" cmpd="sng" algn="ctr">
          <a:solidFill>
            <a:srgbClr val="006C69"/>
          </a:solidFill>
          <a:prstDash val="solid"/>
        </a:ln>
        <a:effectLst/>
      </dsp:spPr>
      <dsp:style>
        <a:lnRef idx="2">
          <a:scrgbClr r="0" g="0" b="0"/>
        </a:lnRef>
        <a:fillRef idx="0">
          <a:scrgbClr r="0" g="0" b="0"/>
        </a:fillRef>
        <a:effectRef idx="0">
          <a:scrgbClr r="0" g="0" b="0"/>
        </a:effectRef>
        <a:fontRef idx="minor"/>
      </dsp:style>
    </dsp:sp>
    <dsp:sp modelId="{8AD1DD86-224D-4DA8-8D1A-1953383E275C}">
      <dsp:nvSpPr>
        <dsp:cNvPr id="0" name=""/>
        <dsp:cNvSpPr/>
      </dsp:nvSpPr>
      <dsp:spPr>
        <a:xfrm>
          <a:off x="2221536" y="2973430"/>
          <a:ext cx="1137677" cy="758451"/>
        </a:xfrm>
        <a:prstGeom prst="rect">
          <a:avLst/>
        </a:prstGeom>
        <a:solidFill>
          <a:srgbClr val="006C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ptos" panose="020B0004020202020204" pitchFamily="34" charset="0"/>
            </a:rPr>
            <a:t>Application Learning Groups</a:t>
          </a:r>
        </a:p>
      </dsp:txBody>
      <dsp:txXfrm>
        <a:off x="2221536" y="2973430"/>
        <a:ext cx="1137677" cy="758451"/>
      </dsp:txXfrm>
    </dsp:sp>
    <dsp:sp modelId="{8E18968E-756B-452A-ABEF-21FE3BDB5DA1}">
      <dsp:nvSpPr>
        <dsp:cNvPr id="0" name=""/>
        <dsp:cNvSpPr/>
      </dsp:nvSpPr>
      <dsp:spPr>
        <a:xfrm>
          <a:off x="1311394" y="3731881"/>
          <a:ext cx="1478980" cy="303380"/>
        </a:xfrm>
        <a:custGeom>
          <a:avLst/>
          <a:gdLst/>
          <a:ahLst/>
          <a:cxnLst/>
          <a:rect l="0" t="0" r="0" b="0"/>
          <a:pathLst>
            <a:path>
              <a:moveTo>
                <a:pt x="1478980" y="0"/>
              </a:moveTo>
              <a:lnTo>
                <a:pt x="1478980" y="151690"/>
              </a:lnTo>
              <a:lnTo>
                <a:pt x="0" y="151690"/>
              </a:lnTo>
              <a:lnTo>
                <a:pt x="0" y="303380"/>
              </a:lnTo>
            </a:path>
          </a:pathLst>
        </a:custGeom>
        <a:noFill/>
        <a:ln w="25400" cap="flat" cmpd="sng" algn="ctr">
          <a:solidFill>
            <a:srgbClr val="006C69"/>
          </a:solidFill>
          <a:prstDash val="solid"/>
        </a:ln>
        <a:effectLst/>
      </dsp:spPr>
      <dsp:style>
        <a:lnRef idx="2">
          <a:scrgbClr r="0" g="0" b="0"/>
        </a:lnRef>
        <a:fillRef idx="0">
          <a:scrgbClr r="0" g="0" b="0"/>
        </a:fillRef>
        <a:effectRef idx="0">
          <a:scrgbClr r="0" g="0" b="0"/>
        </a:effectRef>
        <a:fontRef idx="minor"/>
      </dsp:style>
    </dsp:sp>
    <dsp:sp modelId="{79FB1174-716B-43F0-AFA8-BF91A730E51C}">
      <dsp:nvSpPr>
        <dsp:cNvPr id="0" name=""/>
        <dsp:cNvSpPr/>
      </dsp:nvSpPr>
      <dsp:spPr>
        <a:xfrm>
          <a:off x="742555" y="4035262"/>
          <a:ext cx="1137677" cy="758451"/>
        </a:xfrm>
        <a:prstGeom prst="rect">
          <a:avLst/>
        </a:prstGeom>
        <a:solidFill>
          <a:srgbClr val="006C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ptos" panose="020B0004020202020204" pitchFamily="34" charset="0"/>
            </a:rPr>
            <a:t>Group 1</a:t>
          </a:r>
        </a:p>
      </dsp:txBody>
      <dsp:txXfrm>
        <a:off x="742555" y="4035262"/>
        <a:ext cx="1137677" cy="758451"/>
      </dsp:txXfrm>
    </dsp:sp>
    <dsp:sp modelId="{3F96A632-479F-496B-9BD2-8AAEBDE5B65D}">
      <dsp:nvSpPr>
        <dsp:cNvPr id="0" name=""/>
        <dsp:cNvSpPr/>
      </dsp:nvSpPr>
      <dsp:spPr>
        <a:xfrm>
          <a:off x="571904" y="4793713"/>
          <a:ext cx="739490" cy="303380"/>
        </a:xfrm>
        <a:custGeom>
          <a:avLst/>
          <a:gdLst/>
          <a:ahLst/>
          <a:cxnLst/>
          <a:rect l="0" t="0" r="0" b="0"/>
          <a:pathLst>
            <a:path>
              <a:moveTo>
                <a:pt x="739490" y="0"/>
              </a:moveTo>
              <a:lnTo>
                <a:pt x="739490" y="151690"/>
              </a:lnTo>
              <a:lnTo>
                <a:pt x="0" y="151690"/>
              </a:lnTo>
              <a:lnTo>
                <a:pt x="0" y="303380"/>
              </a:lnTo>
            </a:path>
          </a:pathLst>
        </a:custGeom>
        <a:noFill/>
        <a:ln w="25400" cap="flat" cmpd="sng" algn="ctr">
          <a:solidFill>
            <a:srgbClr val="006C69"/>
          </a:solidFill>
          <a:prstDash val="solid"/>
        </a:ln>
        <a:effectLst/>
      </dsp:spPr>
      <dsp:style>
        <a:lnRef idx="2">
          <a:scrgbClr r="0" g="0" b="0"/>
        </a:lnRef>
        <a:fillRef idx="0">
          <a:scrgbClr r="0" g="0" b="0"/>
        </a:fillRef>
        <a:effectRef idx="0">
          <a:scrgbClr r="0" g="0" b="0"/>
        </a:effectRef>
        <a:fontRef idx="minor"/>
      </dsp:style>
    </dsp:sp>
    <dsp:sp modelId="{910D4613-1B73-43B8-A4C2-39C83AB93A97}">
      <dsp:nvSpPr>
        <dsp:cNvPr id="0" name=""/>
        <dsp:cNvSpPr/>
      </dsp:nvSpPr>
      <dsp:spPr>
        <a:xfrm>
          <a:off x="3065" y="5097094"/>
          <a:ext cx="1137677" cy="758451"/>
        </a:xfrm>
        <a:prstGeom prst="rect">
          <a:avLst/>
        </a:prstGeom>
        <a:solidFill>
          <a:srgbClr val="006C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ptos" panose="020B0004020202020204" pitchFamily="34" charset="0"/>
            </a:rPr>
            <a:t>Sub-Group 1a</a:t>
          </a:r>
        </a:p>
      </dsp:txBody>
      <dsp:txXfrm>
        <a:off x="3065" y="5097094"/>
        <a:ext cx="1137677" cy="758451"/>
      </dsp:txXfrm>
    </dsp:sp>
    <dsp:sp modelId="{32D08312-2763-4679-83F2-F34F531D8FE6}">
      <dsp:nvSpPr>
        <dsp:cNvPr id="0" name=""/>
        <dsp:cNvSpPr/>
      </dsp:nvSpPr>
      <dsp:spPr>
        <a:xfrm>
          <a:off x="1311394" y="4793713"/>
          <a:ext cx="739490" cy="303380"/>
        </a:xfrm>
        <a:custGeom>
          <a:avLst/>
          <a:gdLst/>
          <a:ahLst/>
          <a:cxnLst/>
          <a:rect l="0" t="0" r="0" b="0"/>
          <a:pathLst>
            <a:path>
              <a:moveTo>
                <a:pt x="0" y="0"/>
              </a:moveTo>
              <a:lnTo>
                <a:pt x="0" y="151690"/>
              </a:lnTo>
              <a:lnTo>
                <a:pt x="739490" y="151690"/>
              </a:lnTo>
              <a:lnTo>
                <a:pt x="739490" y="303380"/>
              </a:lnTo>
            </a:path>
          </a:pathLst>
        </a:custGeom>
        <a:noFill/>
        <a:ln w="25400" cap="flat" cmpd="sng" algn="ctr">
          <a:solidFill>
            <a:srgbClr val="006C69"/>
          </a:solidFill>
          <a:prstDash val="solid"/>
        </a:ln>
        <a:effectLst/>
      </dsp:spPr>
      <dsp:style>
        <a:lnRef idx="2">
          <a:scrgbClr r="0" g="0" b="0"/>
        </a:lnRef>
        <a:fillRef idx="0">
          <a:scrgbClr r="0" g="0" b="0"/>
        </a:fillRef>
        <a:effectRef idx="0">
          <a:scrgbClr r="0" g="0" b="0"/>
        </a:effectRef>
        <a:fontRef idx="minor"/>
      </dsp:style>
    </dsp:sp>
    <dsp:sp modelId="{D9CCC9CB-976D-4695-939E-94E2D8461729}">
      <dsp:nvSpPr>
        <dsp:cNvPr id="0" name=""/>
        <dsp:cNvSpPr/>
      </dsp:nvSpPr>
      <dsp:spPr>
        <a:xfrm>
          <a:off x="1482046" y="5097094"/>
          <a:ext cx="1137677" cy="758451"/>
        </a:xfrm>
        <a:prstGeom prst="rect">
          <a:avLst/>
        </a:prstGeom>
        <a:solidFill>
          <a:srgbClr val="006C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ptos" panose="020B0004020202020204" pitchFamily="34" charset="0"/>
            </a:rPr>
            <a:t>Sub-Group 1b</a:t>
          </a:r>
        </a:p>
      </dsp:txBody>
      <dsp:txXfrm>
        <a:off x="1482046" y="5097094"/>
        <a:ext cx="1137677" cy="758451"/>
      </dsp:txXfrm>
    </dsp:sp>
    <dsp:sp modelId="{860A0EC1-5C03-4A6B-B403-3779E669F887}">
      <dsp:nvSpPr>
        <dsp:cNvPr id="0" name=""/>
        <dsp:cNvSpPr/>
      </dsp:nvSpPr>
      <dsp:spPr>
        <a:xfrm>
          <a:off x="2790375" y="3731881"/>
          <a:ext cx="1478980" cy="303380"/>
        </a:xfrm>
        <a:custGeom>
          <a:avLst/>
          <a:gdLst/>
          <a:ahLst/>
          <a:cxnLst/>
          <a:rect l="0" t="0" r="0" b="0"/>
          <a:pathLst>
            <a:path>
              <a:moveTo>
                <a:pt x="0" y="0"/>
              </a:moveTo>
              <a:lnTo>
                <a:pt x="0" y="151690"/>
              </a:lnTo>
              <a:lnTo>
                <a:pt x="1478980" y="151690"/>
              </a:lnTo>
              <a:lnTo>
                <a:pt x="1478980" y="303380"/>
              </a:lnTo>
            </a:path>
          </a:pathLst>
        </a:custGeom>
        <a:noFill/>
        <a:ln w="25400" cap="flat" cmpd="sng" algn="ctr">
          <a:solidFill>
            <a:srgbClr val="006C69"/>
          </a:solidFill>
          <a:prstDash val="solid"/>
        </a:ln>
        <a:effectLst/>
      </dsp:spPr>
      <dsp:style>
        <a:lnRef idx="2">
          <a:scrgbClr r="0" g="0" b="0"/>
        </a:lnRef>
        <a:fillRef idx="0">
          <a:scrgbClr r="0" g="0" b="0"/>
        </a:fillRef>
        <a:effectRef idx="0">
          <a:scrgbClr r="0" g="0" b="0"/>
        </a:effectRef>
        <a:fontRef idx="minor"/>
      </dsp:style>
    </dsp:sp>
    <dsp:sp modelId="{E26ED135-8B30-4D69-872E-F64F31058801}">
      <dsp:nvSpPr>
        <dsp:cNvPr id="0" name=""/>
        <dsp:cNvSpPr/>
      </dsp:nvSpPr>
      <dsp:spPr>
        <a:xfrm>
          <a:off x="3700516" y="4035262"/>
          <a:ext cx="1137677" cy="758451"/>
        </a:xfrm>
        <a:prstGeom prst="rect">
          <a:avLst/>
        </a:prstGeom>
        <a:solidFill>
          <a:srgbClr val="006C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ptos" panose="020B0004020202020204" pitchFamily="34" charset="0"/>
            </a:rPr>
            <a:t>Group 2</a:t>
          </a:r>
        </a:p>
      </dsp:txBody>
      <dsp:txXfrm>
        <a:off x="3700516" y="4035262"/>
        <a:ext cx="1137677" cy="758451"/>
      </dsp:txXfrm>
    </dsp:sp>
    <dsp:sp modelId="{A74F469A-D714-4CF6-B4B9-B9C6AC30C8E9}">
      <dsp:nvSpPr>
        <dsp:cNvPr id="0" name=""/>
        <dsp:cNvSpPr/>
      </dsp:nvSpPr>
      <dsp:spPr>
        <a:xfrm>
          <a:off x="3529865" y="4793713"/>
          <a:ext cx="739490" cy="303380"/>
        </a:xfrm>
        <a:custGeom>
          <a:avLst/>
          <a:gdLst/>
          <a:ahLst/>
          <a:cxnLst/>
          <a:rect l="0" t="0" r="0" b="0"/>
          <a:pathLst>
            <a:path>
              <a:moveTo>
                <a:pt x="739490" y="0"/>
              </a:moveTo>
              <a:lnTo>
                <a:pt x="739490" y="151690"/>
              </a:lnTo>
              <a:lnTo>
                <a:pt x="0" y="151690"/>
              </a:lnTo>
              <a:lnTo>
                <a:pt x="0" y="303380"/>
              </a:lnTo>
            </a:path>
          </a:pathLst>
        </a:custGeom>
        <a:noFill/>
        <a:ln w="25400" cap="flat" cmpd="sng" algn="ctr">
          <a:solidFill>
            <a:srgbClr val="006C69"/>
          </a:solidFill>
          <a:prstDash val="solid"/>
        </a:ln>
        <a:effectLst/>
      </dsp:spPr>
      <dsp:style>
        <a:lnRef idx="2">
          <a:scrgbClr r="0" g="0" b="0"/>
        </a:lnRef>
        <a:fillRef idx="0">
          <a:scrgbClr r="0" g="0" b="0"/>
        </a:fillRef>
        <a:effectRef idx="0">
          <a:scrgbClr r="0" g="0" b="0"/>
        </a:effectRef>
        <a:fontRef idx="minor"/>
      </dsp:style>
    </dsp:sp>
    <dsp:sp modelId="{8B18AD93-C6BE-4604-A390-B2A123D18CE8}">
      <dsp:nvSpPr>
        <dsp:cNvPr id="0" name=""/>
        <dsp:cNvSpPr/>
      </dsp:nvSpPr>
      <dsp:spPr>
        <a:xfrm>
          <a:off x="2961026" y="5097094"/>
          <a:ext cx="1137677" cy="758451"/>
        </a:xfrm>
        <a:prstGeom prst="rect">
          <a:avLst/>
        </a:prstGeom>
        <a:solidFill>
          <a:srgbClr val="006C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ptos" panose="020B0004020202020204" pitchFamily="34" charset="0"/>
            </a:rPr>
            <a:t>Sub-Group 2a</a:t>
          </a:r>
        </a:p>
      </dsp:txBody>
      <dsp:txXfrm>
        <a:off x="2961026" y="5097094"/>
        <a:ext cx="1137677" cy="758451"/>
      </dsp:txXfrm>
    </dsp:sp>
    <dsp:sp modelId="{78008B7E-7F2F-44DD-AE51-D364E8D5464D}">
      <dsp:nvSpPr>
        <dsp:cNvPr id="0" name=""/>
        <dsp:cNvSpPr/>
      </dsp:nvSpPr>
      <dsp:spPr>
        <a:xfrm>
          <a:off x="4269355" y="4793713"/>
          <a:ext cx="739490" cy="303380"/>
        </a:xfrm>
        <a:custGeom>
          <a:avLst/>
          <a:gdLst/>
          <a:ahLst/>
          <a:cxnLst/>
          <a:rect l="0" t="0" r="0" b="0"/>
          <a:pathLst>
            <a:path>
              <a:moveTo>
                <a:pt x="0" y="0"/>
              </a:moveTo>
              <a:lnTo>
                <a:pt x="0" y="151690"/>
              </a:lnTo>
              <a:lnTo>
                <a:pt x="739490" y="151690"/>
              </a:lnTo>
              <a:lnTo>
                <a:pt x="739490" y="303380"/>
              </a:lnTo>
            </a:path>
          </a:pathLst>
        </a:custGeom>
        <a:noFill/>
        <a:ln w="25400" cap="flat" cmpd="sng" algn="ctr">
          <a:solidFill>
            <a:srgbClr val="006C69"/>
          </a:solidFill>
          <a:prstDash val="solid"/>
        </a:ln>
        <a:effectLst/>
      </dsp:spPr>
      <dsp:style>
        <a:lnRef idx="2">
          <a:scrgbClr r="0" g="0" b="0"/>
        </a:lnRef>
        <a:fillRef idx="0">
          <a:scrgbClr r="0" g="0" b="0"/>
        </a:fillRef>
        <a:effectRef idx="0">
          <a:scrgbClr r="0" g="0" b="0"/>
        </a:effectRef>
        <a:fontRef idx="minor"/>
      </dsp:style>
    </dsp:sp>
    <dsp:sp modelId="{FB39C39D-230B-4CFC-9685-A1226BAD6A7E}">
      <dsp:nvSpPr>
        <dsp:cNvPr id="0" name=""/>
        <dsp:cNvSpPr/>
      </dsp:nvSpPr>
      <dsp:spPr>
        <a:xfrm>
          <a:off x="4440007" y="5097094"/>
          <a:ext cx="1137677" cy="758451"/>
        </a:xfrm>
        <a:prstGeom prst="rect">
          <a:avLst/>
        </a:prstGeom>
        <a:solidFill>
          <a:srgbClr val="006C6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kern="1200" dirty="0">
              <a:latin typeface="Aptos" panose="020B0004020202020204" pitchFamily="34" charset="0"/>
            </a:rPr>
            <a:t>Sub-Group 2b </a:t>
          </a:r>
        </a:p>
      </dsp:txBody>
      <dsp:txXfrm>
        <a:off x="4440007" y="5097094"/>
        <a:ext cx="1137677" cy="7584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72FBE-7E6C-4800-8288-5BC820CE645C}">
      <dsp:nvSpPr>
        <dsp:cNvPr id="0" name=""/>
        <dsp:cNvSpPr/>
      </dsp:nvSpPr>
      <dsp:spPr>
        <a:xfrm>
          <a:off x="293825" y="3328"/>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Protect people from harm</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Safeguarding</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Risk management</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Safe care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Medicines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Learning</a:t>
          </a:r>
        </a:p>
      </dsp:txBody>
      <dsp:txXfrm>
        <a:off x="331541" y="41044"/>
        <a:ext cx="2080912" cy="1571949"/>
      </dsp:txXfrm>
    </dsp:sp>
    <dsp:sp modelId="{E6100C6E-9F5D-41BE-A1C9-3887247F35BF}">
      <dsp:nvSpPr>
        <dsp:cNvPr id="0" name=""/>
        <dsp:cNvSpPr/>
      </dsp:nvSpPr>
      <dsp:spPr>
        <a:xfrm>
          <a:off x="293825" y="1615440"/>
          <a:ext cx="2156344" cy="692156"/>
        </a:xfrm>
        <a:prstGeom prst="rect">
          <a:avLst/>
        </a:prstGeom>
        <a:solidFill>
          <a:srgbClr val="EC2393"/>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Safe</a:t>
          </a:r>
        </a:p>
      </dsp:txBody>
      <dsp:txXfrm>
        <a:off x="293825" y="1615440"/>
        <a:ext cx="1518552" cy="692156"/>
      </dsp:txXfrm>
    </dsp:sp>
    <dsp:sp modelId="{2F9C22C5-A3CA-47AD-9E44-4F5D6DBC7EB1}">
      <dsp:nvSpPr>
        <dsp:cNvPr id="0" name=""/>
        <dsp:cNvSpPr/>
      </dsp:nvSpPr>
      <dsp:spPr>
        <a:xfrm>
          <a:off x="187337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D3B117-1B23-4C54-94E0-CF3458069A52}">
      <dsp:nvSpPr>
        <dsp:cNvPr id="0" name=""/>
        <dsp:cNvSpPr/>
      </dsp:nvSpPr>
      <dsp:spPr>
        <a:xfrm>
          <a:off x="2815076" y="5774"/>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Deliver evidence-based outcomes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Assess needs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Monitor outcomes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Skilled staff</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Teamwork</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Consent</a:t>
          </a:r>
        </a:p>
      </dsp:txBody>
      <dsp:txXfrm>
        <a:off x="2852792" y="43490"/>
        <a:ext cx="2080912" cy="1571949"/>
      </dsp:txXfrm>
    </dsp:sp>
    <dsp:sp modelId="{669CAC6C-0A0F-4975-A571-E501FD2BCCCD}">
      <dsp:nvSpPr>
        <dsp:cNvPr id="0" name=""/>
        <dsp:cNvSpPr/>
      </dsp:nvSpPr>
      <dsp:spPr>
        <a:xfrm>
          <a:off x="2815076" y="1615440"/>
          <a:ext cx="2156344" cy="692156"/>
        </a:xfrm>
        <a:prstGeom prst="rect">
          <a:avLst/>
        </a:prstGeom>
        <a:solidFill>
          <a:srgbClr val="46C788"/>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Effective</a:t>
          </a:r>
        </a:p>
      </dsp:txBody>
      <dsp:txXfrm>
        <a:off x="2815076" y="1615440"/>
        <a:ext cx="1518552" cy="692156"/>
      </dsp:txXfrm>
    </dsp:sp>
    <dsp:sp modelId="{304CD361-E275-4B83-A781-FDB479DA9011}">
      <dsp:nvSpPr>
        <dsp:cNvPr id="0" name=""/>
        <dsp:cNvSpPr/>
      </dsp:nvSpPr>
      <dsp:spPr>
        <a:xfrm>
          <a:off x="439462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A1F631-4516-4F72-BD3F-26107A9E0E20}">
      <dsp:nvSpPr>
        <dsp:cNvPr id="0" name=""/>
        <dsp:cNvSpPr/>
      </dsp:nvSpPr>
      <dsp:spPr>
        <a:xfrm>
          <a:off x="5336326" y="5774"/>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FB5937"/>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Treat people with compassion</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Respect &amp; kindness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Involve people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Privacy &amp; dignity</a:t>
          </a:r>
        </a:p>
      </dsp:txBody>
      <dsp:txXfrm>
        <a:off x="5374042" y="43490"/>
        <a:ext cx="2080912" cy="1571949"/>
      </dsp:txXfrm>
    </dsp:sp>
    <dsp:sp modelId="{6CC2B128-B6E5-4B75-8335-BB40DC332840}">
      <dsp:nvSpPr>
        <dsp:cNvPr id="0" name=""/>
        <dsp:cNvSpPr/>
      </dsp:nvSpPr>
      <dsp:spPr>
        <a:xfrm>
          <a:off x="5336326" y="1615440"/>
          <a:ext cx="2156344" cy="692156"/>
        </a:xfrm>
        <a:prstGeom prst="rect">
          <a:avLst/>
        </a:prstGeom>
        <a:solidFill>
          <a:srgbClr val="FB5937"/>
        </a:solidFill>
        <a:ln w="25400" cap="flat" cmpd="sng" algn="ctr">
          <a:solidFill>
            <a:srgbClr val="F6D02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Caring</a:t>
          </a:r>
        </a:p>
      </dsp:txBody>
      <dsp:txXfrm>
        <a:off x="5336326" y="1615440"/>
        <a:ext cx="1518552" cy="692156"/>
      </dsp:txXfrm>
    </dsp:sp>
    <dsp:sp modelId="{9B642E29-5680-42D0-BAB0-84F2965A7150}">
      <dsp:nvSpPr>
        <dsp:cNvPr id="0" name=""/>
        <dsp:cNvSpPr/>
      </dsp:nvSpPr>
      <dsp:spPr>
        <a:xfrm>
          <a:off x="691587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1A2FC2-BBD0-4866-B6B1-83C9CB3FCE75}">
      <dsp:nvSpPr>
        <dsp:cNvPr id="0" name=""/>
        <dsp:cNvSpPr/>
      </dsp:nvSpPr>
      <dsp:spPr>
        <a:xfrm>
          <a:off x="1554450" y="2853901"/>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0C7CC4"/>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Meet individual needs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Person-centred</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Equity of access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Timely care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Complaints</a:t>
          </a:r>
        </a:p>
      </dsp:txBody>
      <dsp:txXfrm>
        <a:off x="1592166" y="2891617"/>
        <a:ext cx="2080912" cy="1571949"/>
      </dsp:txXfrm>
    </dsp:sp>
    <dsp:sp modelId="{008FB6D9-E20F-4B93-A05C-7B7DDC27893D}">
      <dsp:nvSpPr>
        <dsp:cNvPr id="0" name=""/>
        <dsp:cNvSpPr/>
      </dsp:nvSpPr>
      <dsp:spPr>
        <a:xfrm>
          <a:off x="1554450" y="4463567"/>
          <a:ext cx="2156344" cy="692156"/>
        </a:xfrm>
        <a:prstGeom prst="rect">
          <a:avLst/>
        </a:prstGeom>
        <a:solidFill>
          <a:srgbClr val="0C7CC4"/>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kern="1200"/>
            <a:t>Responsive</a:t>
          </a:r>
        </a:p>
      </dsp:txBody>
      <dsp:txXfrm>
        <a:off x="1554450" y="4463567"/>
        <a:ext cx="1518552" cy="692156"/>
      </dsp:txXfrm>
    </dsp:sp>
    <dsp:sp modelId="{B191A062-A03F-4113-A042-FF2C6A6C2477}">
      <dsp:nvSpPr>
        <dsp:cNvPr id="0" name=""/>
        <dsp:cNvSpPr/>
      </dsp:nvSpPr>
      <dsp:spPr>
        <a:xfrm>
          <a:off x="3134003" y="4573510"/>
          <a:ext cx="754720" cy="754720"/>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AD554D-4F0A-491B-B550-85C9587EF3FC}">
      <dsp:nvSpPr>
        <dsp:cNvPr id="0" name=""/>
        <dsp:cNvSpPr/>
      </dsp:nvSpPr>
      <dsp:spPr>
        <a:xfrm>
          <a:off x="4075701" y="2853901"/>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Ensure strong leadership</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Leadership</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Strategy</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Culture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Governance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Improvement</a:t>
          </a:r>
        </a:p>
      </dsp:txBody>
      <dsp:txXfrm>
        <a:off x="4113417" y="2891617"/>
        <a:ext cx="2080912" cy="1571949"/>
      </dsp:txXfrm>
    </dsp:sp>
    <dsp:sp modelId="{440888C9-4CEC-445B-8A78-D44BD7531EC9}">
      <dsp:nvSpPr>
        <dsp:cNvPr id="0" name=""/>
        <dsp:cNvSpPr/>
      </dsp:nvSpPr>
      <dsp:spPr>
        <a:xfrm>
          <a:off x="4075248" y="4472800"/>
          <a:ext cx="2156344" cy="692156"/>
        </a:xfrm>
        <a:prstGeom prst="rect">
          <a:avLst/>
        </a:prstGeom>
        <a:solidFill>
          <a:srgbClr val="EC2393"/>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kern="1200"/>
            <a:t>Well-led</a:t>
          </a:r>
        </a:p>
      </dsp:txBody>
      <dsp:txXfrm>
        <a:off x="4075248" y="4472800"/>
        <a:ext cx="1518552" cy="692156"/>
      </dsp:txXfrm>
    </dsp:sp>
    <dsp:sp modelId="{1123A42D-F06B-45A5-8D57-86D221F98155}">
      <dsp:nvSpPr>
        <dsp:cNvPr id="0" name=""/>
        <dsp:cNvSpPr/>
      </dsp:nvSpPr>
      <dsp:spPr>
        <a:xfrm>
          <a:off x="5655253" y="4573510"/>
          <a:ext cx="754720" cy="754720"/>
        </a:xfrm>
        <a:prstGeom prst="ellipse">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0C7F4D-417C-4DAF-961F-1B3DE6E26E64}" type="datetimeFigureOut">
              <a:rPr lang="en-GB" smtClean="0"/>
              <a:t>30/06/2026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12D3AC-005D-4DFE-9941-0DE102901ADB}" type="slidenum">
              <a:rPr lang="en-GB" smtClean="0"/>
              <a:t>‹#›</a:t>
            </a:fld>
            <a:endParaRPr lang="en-GB"/>
          </a:p>
        </p:txBody>
      </p:sp>
    </p:spTree>
    <p:extLst>
      <p:ext uri="{BB962C8B-B14F-4D97-AF65-F5344CB8AC3E}">
        <p14:creationId xmlns:p14="http://schemas.microsoft.com/office/powerpoint/2010/main" val="2275245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4F1050-0550-4F4E-87AC-849FA92DA0C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2488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5647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12D3AC-005D-4DFE-9941-0DE102901ADB}" type="slidenum">
              <a:rPr lang="en-GB" smtClean="0"/>
              <a:t>5</a:t>
            </a:fld>
            <a:endParaRPr lang="en-GB"/>
          </a:p>
        </p:txBody>
      </p:sp>
    </p:spTree>
    <p:extLst>
      <p:ext uri="{BB962C8B-B14F-4D97-AF65-F5344CB8AC3E}">
        <p14:creationId xmlns:p14="http://schemas.microsoft.com/office/powerpoint/2010/main" val="4161666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D71CC-F294-804B-1F37-C60FC26C7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9761FD-94C5-E012-DE86-9A0250D2726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ED83C01-AF55-22F4-2624-A04F95079E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7CA272A-6CEC-E140-8A41-92271F55A3FC}"/>
              </a:ext>
            </a:extLst>
          </p:cNvPr>
          <p:cNvSpPr>
            <a:spLocks noGrp="1"/>
          </p:cNvSpPr>
          <p:nvPr>
            <p:ph type="sldNum" sz="quarter" idx="5"/>
          </p:nvPr>
        </p:nvSpPr>
        <p:spPr/>
        <p:txBody>
          <a:bodyPr/>
          <a:lstStyle/>
          <a:p>
            <a:fld id="{EA12D3AC-005D-4DFE-9941-0DE102901ADB}" type="slidenum">
              <a:rPr lang="en-GB" smtClean="0"/>
              <a:t>6</a:t>
            </a:fld>
            <a:endParaRPr lang="en-GB"/>
          </a:p>
        </p:txBody>
      </p:sp>
    </p:spTree>
    <p:extLst>
      <p:ext uri="{BB962C8B-B14F-4D97-AF65-F5344CB8AC3E}">
        <p14:creationId xmlns:p14="http://schemas.microsoft.com/office/powerpoint/2010/main" val="3684533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12D3AC-005D-4DFE-9941-0DE102901ADB}" type="slidenum">
              <a:rPr lang="en-GB" smtClean="0"/>
              <a:t>13</a:t>
            </a:fld>
            <a:endParaRPr lang="en-GB"/>
          </a:p>
        </p:txBody>
      </p:sp>
    </p:spTree>
    <p:extLst>
      <p:ext uri="{BB962C8B-B14F-4D97-AF65-F5344CB8AC3E}">
        <p14:creationId xmlns:p14="http://schemas.microsoft.com/office/powerpoint/2010/main" val="2402841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12D3AC-005D-4DFE-9941-0DE102901ADB}" type="slidenum">
              <a:rPr lang="en-GB" smtClean="0"/>
              <a:t>16</a:t>
            </a:fld>
            <a:endParaRPr lang="en-GB"/>
          </a:p>
        </p:txBody>
      </p:sp>
    </p:spTree>
    <p:extLst>
      <p:ext uri="{BB962C8B-B14F-4D97-AF65-F5344CB8AC3E}">
        <p14:creationId xmlns:p14="http://schemas.microsoft.com/office/powerpoint/2010/main" val="4068089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EA12D3AC-005D-4DFE-9941-0DE102901ADB}" type="slidenum">
              <a:rPr lang="en-GB" smtClean="0"/>
              <a:t>17</a:t>
            </a:fld>
            <a:endParaRPr lang="en-GB"/>
          </a:p>
        </p:txBody>
      </p:sp>
    </p:spTree>
    <p:extLst>
      <p:ext uri="{BB962C8B-B14F-4D97-AF65-F5344CB8AC3E}">
        <p14:creationId xmlns:p14="http://schemas.microsoft.com/office/powerpoint/2010/main" val="2241190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6FEC8-57EB-5E3C-789F-744454C8B9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07BF1-E09B-42CA-FFB6-08B0EAB71E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B7A5ACB-9943-B781-BC25-2576C583D6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9F0A9D9-70B4-E860-E07B-27C8F6660D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9796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FA89A-B1EF-2811-E015-56C699828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46990D-0CAB-C8A9-3D74-5802A5A7CD7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F40FC81-2AB4-57A8-7ECC-992B82AB463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263D5A-1E8B-8D48-0806-A8975D059F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1575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9EFB0-31C6-4938-56A2-651E9CCBA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F42C23-2DE3-4AEE-2DB5-24AD9CDF1E8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1D40487-9088-3D29-03FE-EC5B32FF04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0579FBE-7C6F-0AE4-7F87-5ABA333C2D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01733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8A7C6-60B4-9B82-3322-7CD2F39DF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9E890D-C4DB-B58B-A762-86CE5724503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0C554EA-1BCE-C5FB-CCA6-079561355E0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544C1DE-9854-E639-455C-A3D8C81113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2314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F88A6-823A-3F5F-B5AF-011226C50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0CCFE-4629-9EFF-C12B-3559BA8CEB0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832132F-AA31-10CD-2E8B-94024DA507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203467C-AF32-015F-FAD4-CE96831196AF}"/>
              </a:ext>
            </a:extLst>
          </p:cNvPr>
          <p:cNvSpPr>
            <a:spLocks noGrp="1"/>
          </p:cNvSpPr>
          <p:nvPr>
            <p:ph type="sldNum" sz="quarter" idx="5"/>
          </p:nvPr>
        </p:nvSpPr>
        <p:spPr/>
        <p:txBody>
          <a:bodyPr/>
          <a:lstStyle/>
          <a:p>
            <a:fld id="{EA12D3AC-005D-4DFE-9941-0DE102901ADB}" type="slidenum">
              <a:rPr lang="en-GB" smtClean="0"/>
              <a:t>26</a:t>
            </a:fld>
            <a:endParaRPr lang="en-GB"/>
          </a:p>
        </p:txBody>
      </p:sp>
    </p:spTree>
    <p:extLst>
      <p:ext uri="{BB962C8B-B14F-4D97-AF65-F5344CB8AC3E}">
        <p14:creationId xmlns:p14="http://schemas.microsoft.com/office/powerpoint/2010/main" val="2065287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D0436-A3B6-9EAE-6DB3-0C44FE9EF0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524AEA-BD64-A3F3-6DB9-789089FD2A9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04F1DF-4A20-22CC-30E4-06A0AB2BD68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488FF63-91D4-2E15-BB3E-42EA62F7FA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20854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D4B08-6789-852C-6109-8091D4260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FE6E0-3A54-55AF-719E-35283525757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51A57B-9D06-31A8-9DE8-2BB374BFE1B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B99FAB6-53D5-54F2-940C-83A27228E887}"/>
              </a:ext>
            </a:extLst>
          </p:cNvPr>
          <p:cNvSpPr>
            <a:spLocks noGrp="1"/>
          </p:cNvSpPr>
          <p:nvPr>
            <p:ph type="sldNum" sz="quarter" idx="5"/>
          </p:nvPr>
        </p:nvSpPr>
        <p:spPr/>
        <p:txBody>
          <a:bodyPr/>
          <a:lstStyle/>
          <a:p>
            <a:fld id="{EA12D3AC-005D-4DFE-9941-0DE102901ADB}" type="slidenum">
              <a:rPr lang="en-GB" smtClean="0"/>
              <a:t>29</a:t>
            </a:fld>
            <a:endParaRPr lang="en-GB"/>
          </a:p>
        </p:txBody>
      </p:sp>
    </p:spTree>
    <p:extLst>
      <p:ext uri="{BB962C8B-B14F-4D97-AF65-F5344CB8AC3E}">
        <p14:creationId xmlns:p14="http://schemas.microsoft.com/office/powerpoint/2010/main" val="23158630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12D3AC-005D-4DFE-9941-0DE102901ADB}" type="slidenum">
              <a:rPr lang="en-GB" smtClean="0"/>
              <a:t>31</a:t>
            </a:fld>
            <a:endParaRPr lang="en-GB"/>
          </a:p>
        </p:txBody>
      </p:sp>
    </p:spTree>
    <p:extLst>
      <p:ext uri="{BB962C8B-B14F-4D97-AF65-F5344CB8AC3E}">
        <p14:creationId xmlns:p14="http://schemas.microsoft.com/office/powerpoint/2010/main" val="1705300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12D3AC-005D-4DFE-9941-0DE102901ADB}" type="slidenum">
              <a:rPr lang="en-GB" smtClean="0"/>
              <a:t>32</a:t>
            </a:fld>
            <a:endParaRPr lang="en-GB"/>
          </a:p>
        </p:txBody>
      </p:sp>
    </p:spTree>
    <p:extLst>
      <p:ext uri="{BB962C8B-B14F-4D97-AF65-F5344CB8AC3E}">
        <p14:creationId xmlns:p14="http://schemas.microsoft.com/office/powerpoint/2010/main" val="1295979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B3AD2-37DA-3871-E27F-997F05465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E39574-6446-E998-9C62-046BE77B478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E3D8A2C-A456-8541-B938-1D0571F981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CBFA463-8F64-8F4E-470F-ED53C70101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3539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F8CD0-44A0-344C-2600-3A149F37BC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08F6BF-2472-D54D-1917-FB7B402BA72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0132EEE-20EF-0AB9-F102-2A9B4E76738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618A3E4-8C8D-1FA8-4B90-8388D04126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8388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25216-A0F6-42F7-9FD4-6B3E8F004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AEB710-3541-0819-4B23-3EDC055481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7F98C4E-8F80-9D9A-66B2-6B715194F98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609F71E-A270-054A-D0D5-7449B41B92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38757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12D3AC-005D-4DFE-9941-0DE102901ADB}" type="slidenum">
              <a:rPr lang="en-GB" smtClean="0"/>
              <a:t>36</a:t>
            </a:fld>
            <a:endParaRPr lang="en-GB"/>
          </a:p>
        </p:txBody>
      </p:sp>
    </p:spTree>
    <p:extLst>
      <p:ext uri="{BB962C8B-B14F-4D97-AF65-F5344CB8AC3E}">
        <p14:creationId xmlns:p14="http://schemas.microsoft.com/office/powerpoint/2010/main" val="1869149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8826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can </a:t>
            </a:r>
          </a:p>
        </p:txBody>
      </p:sp>
      <p:sp>
        <p:nvSpPr>
          <p:cNvPr id="4" name="Slide Number Placeholder 3"/>
          <p:cNvSpPr>
            <a:spLocks noGrp="1"/>
          </p:cNvSpPr>
          <p:nvPr>
            <p:ph type="sldNum" sz="quarter" idx="5"/>
          </p:nvPr>
        </p:nvSpPr>
        <p:spPr/>
        <p:txBody>
          <a:bodyPr/>
          <a:lstStyle/>
          <a:p>
            <a:fld id="{EA12D3AC-005D-4DFE-9941-0DE102901ADB}" type="slidenum">
              <a:rPr lang="en-GB" smtClean="0"/>
              <a:t>39</a:t>
            </a:fld>
            <a:endParaRPr lang="en-GB"/>
          </a:p>
        </p:txBody>
      </p:sp>
    </p:spTree>
    <p:extLst>
      <p:ext uri="{BB962C8B-B14F-4D97-AF65-F5344CB8AC3E}">
        <p14:creationId xmlns:p14="http://schemas.microsoft.com/office/powerpoint/2010/main" val="7718846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12D3AC-005D-4DFE-9941-0DE102901ADB}" type="slidenum">
              <a:rPr lang="en-GB" smtClean="0"/>
              <a:t>42</a:t>
            </a:fld>
            <a:endParaRPr lang="en-GB"/>
          </a:p>
        </p:txBody>
      </p:sp>
    </p:spTree>
    <p:extLst>
      <p:ext uri="{BB962C8B-B14F-4D97-AF65-F5344CB8AC3E}">
        <p14:creationId xmlns:p14="http://schemas.microsoft.com/office/powerpoint/2010/main" val="42607897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B4B39-1D8F-5926-72BE-7B8B59C471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79851-D50C-9A47-C70C-0997434E8C9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CC585FA-1CDA-2203-05B4-ED45A51EC5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7B21752-9F8B-FC7D-F812-CA925CE3B2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68238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7070-4466-0A60-B81C-171B56AE77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36FDF4-0318-F67E-60FA-2EC652F1213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742F3F2-8979-1271-EED1-E737860AE4B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FAEA40A-FD05-C0EB-6DFB-8ED374E9EB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26410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079E0-123E-1C7D-ECB3-D7366E930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6F49FC-87F0-3496-3B92-DB15B386814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026C4C-D413-AC99-0021-C703C1CBAFE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CE12ABE-6360-7C81-19CF-7704F030B2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12D3AC-005D-4DFE-9941-0DE102901A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1649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sv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 Fixed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4" name="Rectangle 3">
            <a:extLst>
              <a:ext uri="{FF2B5EF4-FFF2-40B4-BE49-F238E27FC236}">
                <a16:creationId xmlns:a16="http://schemas.microsoft.com/office/drawing/2014/main" id="{658CD993-E01D-4C6D-AC69-FD8AEB63244A}"/>
              </a:ext>
            </a:extLst>
          </p:cNvPr>
          <p:cNvSpPr/>
          <p:nvPr userDrawn="1"/>
        </p:nvSpPr>
        <p:spPr>
          <a:xfrm>
            <a:off x="358048" y="4891653"/>
            <a:ext cx="6135329" cy="1160206"/>
          </a:xfrm>
          <a:prstGeom prst="rect">
            <a:avLst/>
          </a:prstGeom>
          <a:solidFill>
            <a:srgbClr val="185C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1"/>
            <a:r>
              <a:rPr lang="en-GB" sz="4000" err="1">
                <a:highlight>
                  <a:srgbClr val="1C5C59"/>
                </a:highlight>
                <a:latin typeface="Arial" panose="020B0604020202020204" pitchFamily="34" charset="0"/>
                <a:cs typeface="Arial" panose="020B0604020202020204" pitchFamily="34" charset="0"/>
              </a:rPr>
              <a:t>Oxlead</a:t>
            </a:r>
            <a:r>
              <a:rPr lang="en-GB" sz="4000">
                <a:highlight>
                  <a:srgbClr val="1C5C59"/>
                </a:highlight>
                <a:latin typeface="Arial" panose="020B0604020202020204" pitchFamily="34" charset="0"/>
                <a:cs typeface="Arial" panose="020B0604020202020204" pitchFamily="34" charset="0"/>
              </a:rPr>
              <a:t> Programme </a:t>
            </a:r>
            <a:endParaRPr lang="en-GB" sz="1400">
              <a:highlight>
                <a:srgbClr val="1C5C59"/>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0122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 Editable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9" name="Text Placeholder 2"/>
          <p:cNvSpPr>
            <a:spLocks noGrp="1"/>
          </p:cNvSpPr>
          <p:nvPr>
            <p:ph type="body" sz="quarter" idx="11" hasCustomPrompt="1"/>
          </p:nvPr>
        </p:nvSpPr>
        <p:spPr>
          <a:xfrm>
            <a:off x="1000489" y="4928520"/>
            <a:ext cx="4900523" cy="1186285"/>
          </a:xfrm>
          <a:prstGeom prst="rect">
            <a:avLst/>
          </a:prstGeom>
        </p:spPr>
        <p:txBody>
          <a:bodyPr vert="horz" lIns="0" tIns="0" rIns="0" bIns="0" anchor="ctr" anchorCtr="0"/>
          <a:lstStyle>
            <a:lvl1pPr marL="0" indent="0" algn="l">
              <a:spcBef>
                <a:spcPts val="0"/>
              </a:spcBef>
              <a:buFontTx/>
              <a:buNone/>
              <a:defRPr sz="2400">
                <a:solidFill>
                  <a:schemeClr val="bg1"/>
                </a:solidFill>
                <a:latin typeface="Arial"/>
                <a:cs typeface="Arial"/>
              </a:defRPr>
            </a:lvl1pPr>
          </a:lstStyle>
          <a:p>
            <a:pPr lvl="0"/>
            <a:r>
              <a:rPr lang="en-US"/>
              <a:t>Text for additional information</a:t>
            </a:r>
          </a:p>
        </p:txBody>
      </p:sp>
      <p:sp>
        <p:nvSpPr>
          <p:cNvPr id="5" name="Rectangle 4">
            <a:extLst>
              <a:ext uri="{FF2B5EF4-FFF2-40B4-BE49-F238E27FC236}">
                <a16:creationId xmlns:a16="http://schemas.microsoft.com/office/drawing/2014/main" id="{8147BA91-AF38-4F9E-8460-099E287BE6CD}"/>
              </a:ext>
            </a:extLst>
          </p:cNvPr>
          <p:cNvSpPr/>
          <p:nvPr userDrawn="1"/>
        </p:nvSpPr>
        <p:spPr>
          <a:xfrm>
            <a:off x="358049" y="4928519"/>
            <a:ext cx="6135329" cy="1160206"/>
          </a:xfrm>
          <a:prstGeom prst="rect">
            <a:avLst/>
          </a:prstGeom>
          <a:solidFill>
            <a:srgbClr val="185C59"/>
          </a:solidFill>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a:highlight>
                  <a:srgbClr val="1C5C59"/>
                </a:highlight>
                <a:latin typeface="Arial" panose="020B0604020202020204" pitchFamily="34" charset="0"/>
                <a:cs typeface="Arial" panose="020B0604020202020204" pitchFamily="34" charset="0"/>
              </a:rPr>
              <a:t>Organise For Success</a:t>
            </a:r>
          </a:p>
          <a:p>
            <a:pPr lvl="1"/>
            <a:r>
              <a:rPr lang="en-GB" sz="1000">
                <a:highlight>
                  <a:srgbClr val="1C5C59"/>
                </a:highlight>
                <a:latin typeface="Arial" panose="020B0604020202020204" pitchFamily="34" charset="0"/>
                <a:cs typeface="Arial" panose="020B0604020202020204" pitchFamily="34" charset="0"/>
              </a:rPr>
              <a:t>through organisational consultancy</a:t>
            </a:r>
          </a:p>
        </p:txBody>
      </p:sp>
    </p:spTree>
    <p:extLst>
      <p:ext uri="{BB962C8B-B14F-4D97-AF65-F5344CB8AC3E}">
        <p14:creationId xmlns:p14="http://schemas.microsoft.com/office/powerpoint/2010/main" val="1896685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  Brande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48CDA3-BB0C-944C-A66E-0B75904F4E6B}"/>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10" name="TextBox 9">
            <a:extLst>
              <a:ext uri="{FF2B5EF4-FFF2-40B4-BE49-F238E27FC236}">
                <a16:creationId xmlns:a16="http://schemas.microsoft.com/office/drawing/2014/main" id="{86E6D05F-93C8-4E83-BCB5-74179C03373A}"/>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199759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age –  Brande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7" name="Rectangle 6">
            <a:extLst>
              <a:ext uri="{FF2B5EF4-FFF2-40B4-BE49-F238E27FC236}">
                <a16:creationId xmlns:a16="http://schemas.microsoft.com/office/drawing/2014/main" id="{72AFC703-FB9D-AB44-8D08-0C529D4C6DB6}"/>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C7C9DD-AD0C-4727-BF11-B0A910F2C3E4}"/>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434748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 Large graphic">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7"/>
            <a:ext cx="10940288" cy="5084045"/>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For use with large graphics that fill the page</a:t>
            </a:r>
          </a:p>
        </p:txBody>
      </p:sp>
    </p:spTree>
    <p:extLst>
      <p:ext uri="{BB962C8B-B14F-4D97-AF65-F5344CB8AC3E}">
        <p14:creationId xmlns:p14="http://schemas.microsoft.com/office/powerpoint/2010/main" val="2608413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 With Address Ba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pic>
        <p:nvPicPr>
          <p:cNvPr id="4" name="Picture 3"/>
          <p:cNvPicPr>
            <a:picLocks noChangeAspect="1"/>
          </p:cNvPicPr>
          <p:nvPr userDrawn="1"/>
        </p:nvPicPr>
        <p:blipFill>
          <a:blip r:embed="rId3"/>
          <a:stretch>
            <a:fillRect/>
          </a:stretch>
        </p:blipFill>
        <p:spPr>
          <a:xfrm>
            <a:off x="613835" y="6376457"/>
            <a:ext cx="5820832" cy="106715"/>
          </a:xfrm>
          <a:prstGeom prst="rect">
            <a:avLst/>
          </a:prstGeom>
        </p:spPr>
      </p:pic>
      <p:sp>
        <p:nvSpPr>
          <p:cNvPr id="5" name="TextBox 4"/>
          <p:cNvSpPr txBox="1"/>
          <p:nvPr userDrawn="1"/>
        </p:nvSpPr>
        <p:spPr>
          <a:xfrm>
            <a:off x="613835" y="6592759"/>
            <a:ext cx="8692444" cy="82074"/>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800" b="0" i="0" u="none" strike="noStrike" kern="1200" baseline="30000">
                <a:solidFill>
                  <a:schemeClr val="tx1">
                    <a:lumMod val="65000"/>
                    <a:lumOff val="35000"/>
                  </a:schemeClr>
                </a:solidFill>
                <a:latin typeface="Arial"/>
                <a:ea typeface="+mn-ea"/>
                <a:cs typeface="Arial"/>
              </a:rPr>
              <a:t>Registered Office: 31 St Johns, Worcester, WR2 5AG     |     Tricordant Ltd. Registered in England and Wales No. 05365159. VAT No. 850 7937 01</a:t>
            </a:r>
          </a:p>
        </p:txBody>
      </p:sp>
      <p:sp>
        <p:nvSpPr>
          <p:cNvPr id="8"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11"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Only for use as a printed report and where contact details are important</a:t>
            </a:r>
          </a:p>
        </p:txBody>
      </p:sp>
      <p:pic>
        <p:nvPicPr>
          <p:cNvPr id="9" name="Picture 8" descr="Logo&#10;&#10;Description automatically generated">
            <a:extLst>
              <a:ext uri="{FF2B5EF4-FFF2-40B4-BE49-F238E27FC236}">
                <a16:creationId xmlns:a16="http://schemas.microsoft.com/office/drawing/2014/main" id="{17E29C84-91F5-E54D-BEAE-E6C3AD1363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306279" y="6357867"/>
            <a:ext cx="1131251" cy="272591"/>
          </a:xfrm>
          <a:prstGeom prst="rect">
            <a:avLst/>
          </a:prstGeom>
        </p:spPr>
      </p:pic>
    </p:spTree>
    <p:extLst>
      <p:ext uri="{BB962C8B-B14F-4D97-AF65-F5344CB8AC3E}">
        <p14:creationId xmlns:p14="http://schemas.microsoft.com/office/powerpoint/2010/main" val="831565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940CC5-F208-4E84-A335-5D05A965D56B}"/>
              </a:ext>
            </a:extLst>
          </p:cNvPr>
          <p:cNvSpPr>
            <a:spLocks noGrp="1"/>
          </p:cNvSpPr>
          <p:nvPr>
            <p:ph idx="1"/>
          </p:nvPr>
        </p:nvSpPr>
        <p:spPr>
          <a:xfrm>
            <a:off x="326175" y="1384467"/>
            <a:ext cx="11523989" cy="4883168"/>
          </a:xfrm>
          <a:prstGeom prst="rect">
            <a:avLst/>
          </a:prstGeom>
        </p:spPr>
        <p:txBody>
          <a:bodyPr>
            <a:normAutofit/>
          </a:bodyPr>
          <a:lstStyle>
            <a:lvl1pPr marL="228600" indent="-228600">
              <a:buFont typeface="Arial" panose="020B0604020202020204" pitchFamily="34" charset="0"/>
              <a:buChar char="•"/>
              <a:defRPr sz="2000">
                <a:latin typeface="Aptos" panose="020B0004020202020204" pitchFamily="34" charset="0"/>
                <a:ea typeface="Source Sans Pro" panose="020B0503030403020204" pitchFamily="34" charset="0"/>
              </a:defRPr>
            </a:lvl1pPr>
            <a:lvl2pPr marL="685800" indent="-228600">
              <a:buFont typeface="Courier New" panose="02070309020205020404" pitchFamily="49" charset="0"/>
              <a:buChar char="o"/>
              <a:defRPr sz="1800">
                <a:latin typeface="Aptos" panose="020B0004020202020204" pitchFamily="34" charset="0"/>
                <a:ea typeface="Source Sans Pro" panose="020B0503030403020204" pitchFamily="34" charset="0"/>
              </a:defRPr>
            </a:lvl2pPr>
            <a:lvl3pPr marL="1143000" indent="-228600">
              <a:buFont typeface="Arial" panose="020B0604020202020204" pitchFamily="34" charset="0"/>
              <a:buChar char="•"/>
              <a:defRPr sz="1600">
                <a:latin typeface="Aptos" panose="020B0004020202020204" pitchFamily="34" charset="0"/>
                <a:ea typeface="Source Sans Pro" panose="020B0503030403020204" pitchFamily="34" charset="0"/>
              </a:defRPr>
            </a:lvl3pPr>
            <a:lvl4pPr marL="1600200" indent="-228600">
              <a:buFont typeface="Arial" panose="020B0604020202020204" pitchFamily="34" charset="0"/>
              <a:buChar char="•"/>
              <a:defRPr sz="1400">
                <a:latin typeface="Aptos" panose="020B0004020202020204" pitchFamily="34" charset="0"/>
                <a:ea typeface="Source Sans Pro" panose="020B0503030403020204" pitchFamily="34" charset="0"/>
              </a:defRPr>
            </a:lvl4pPr>
            <a:lvl5pPr marL="2057400" indent="-228600">
              <a:buFont typeface="Arial" panose="020B0604020202020204" pitchFamily="34" charset="0"/>
              <a:buChar char="•"/>
              <a:defRPr sz="1400">
                <a:latin typeface="Aptos" panose="020B0004020202020204" pitchFamily="34" charset="0"/>
                <a:ea typeface="Source Sans Pro" panose="020B05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1">
            <a:extLst>
              <a:ext uri="{FF2B5EF4-FFF2-40B4-BE49-F238E27FC236}">
                <a16:creationId xmlns:a16="http://schemas.microsoft.com/office/drawing/2014/main" id="{D58175A4-3994-06E4-7AE4-E00E1A972845}"/>
              </a:ext>
            </a:extLst>
          </p:cNvPr>
          <p:cNvSpPr txBox="1">
            <a:spLocks/>
          </p:cNvSpPr>
          <p:nvPr userDrawn="1"/>
        </p:nvSpPr>
        <p:spPr>
          <a:xfrm>
            <a:off x="600937" y="410368"/>
            <a:ext cx="1075286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B4046"/>
                </a:solidFill>
                <a:latin typeface="Montserrat" pitchFamily="2" charset="77"/>
                <a:ea typeface="+mj-ea"/>
                <a:cs typeface="+mj-cs"/>
              </a:defRPr>
            </a:lvl1pPr>
          </a:lstStyle>
          <a:p>
            <a:endParaRPr lang="en-GB"/>
          </a:p>
        </p:txBody>
      </p:sp>
      <p:sp>
        <p:nvSpPr>
          <p:cNvPr id="9" name="Title Placeholder 13">
            <a:extLst>
              <a:ext uri="{FF2B5EF4-FFF2-40B4-BE49-F238E27FC236}">
                <a16:creationId xmlns:a16="http://schemas.microsoft.com/office/drawing/2014/main" id="{546EA13B-F1E8-E0F1-BBD6-679C6C3E921D}"/>
              </a:ext>
            </a:extLst>
          </p:cNvPr>
          <p:cNvSpPr>
            <a:spLocks noGrp="1"/>
          </p:cNvSpPr>
          <p:nvPr>
            <p:ph type="title"/>
          </p:nvPr>
        </p:nvSpPr>
        <p:spPr>
          <a:xfrm>
            <a:off x="326176" y="230557"/>
            <a:ext cx="10752862" cy="915782"/>
          </a:xfrm>
          <a:prstGeom prst="rect">
            <a:avLst/>
          </a:prstGeom>
        </p:spPr>
        <p:txBody>
          <a:bodyPr vert="horz" lIns="91440" tIns="45720" rIns="91440" bIns="45720" rtlCol="0" anchor="ctr">
            <a:normAutofit/>
          </a:bodyPr>
          <a:lstStyle>
            <a:lvl1pPr algn="l">
              <a:defRPr sz="3200" b="0">
                <a:solidFill>
                  <a:srgbClr val="006C69"/>
                </a:solidFill>
                <a:latin typeface="Arial" panose="020B0604020202020204" pitchFamily="34" charset="0"/>
                <a:cs typeface="Arial" panose="020B0604020202020204" pitchFamily="34" charset="0"/>
              </a:defRPr>
            </a:lvl1pPr>
          </a:lstStyle>
          <a:p>
            <a:r>
              <a:rPr lang="en-GB"/>
              <a:t>Click to edit Master title style</a:t>
            </a:r>
          </a:p>
        </p:txBody>
      </p:sp>
      <p:grpSp>
        <p:nvGrpSpPr>
          <p:cNvPr id="6" name="Group 5">
            <a:extLst>
              <a:ext uri="{FF2B5EF4-FFF2-40B4-BE49-F238E27FC236}">
                <a16:creationId xmlns:a16="http://schemas.microsoft.com/office/drawing/2014/main" id="{70870A0B-F687-C602-C1DD-90D8800CDB06}"/>
              </a:ext>
            </a:extLst>
          </p:cNvPr>
          <p:cNvGrpSpPr/>
          <p:nvPr userDrawn="1"/>
        </p:nvGrpSpPr>
        <p:grpSpPr>
          <a:xfrm>
            <a:off x="9721049" y="230557"/>
            <a:ext cx="2129115" cy="417939"/>
            <a:chOff x="8888289" y="257509"/>
            <a:chExt cx="2961875" cy="581408"/>
          </a:xfrm>
        </p:grpSpPr>
        <p:pic>
          <p:nvPicPr>
            <p:cNvPr id="4" name="Picture 3">
              <a:extLst>
                <a:ext uri="{FF2B5EF4-FFF2-40B4-BE49-F238E27FC236}">
                  <a16:creationId xmlns:a16="http://schemas.microsoft.com/office/drawing/2014/main" id="{6F3DBA91-10BC-0C3C-B0F7-7098D7005CDF}"/>
                </a:ext>
              </a:extLst>
            </p:cNvPr>
            <p:cNvPicPr>
              <a:picLocks noChangeAspect="1"/>
            </p:cNvPicPr>
            <p:nvPr userDrawn="1"/>
          </p:nvPicPr>
          <p:blipFill>
            <a:blip r:embed="rId2"/>
            <a:stretch>
              <a:fillRect/>
            </a:stretch>
          </p:blipFill>
          <p:spPr>
            <a:xfrm>
              <a:off x="8888289" y="272533"/>
              <a:ext cx="1809129" cy="566384"/>
            </a:xfrm>
            <a:prstGeom prst="rect">
              <a:avLst/>
            </a:prstGeom>
          </p:spPr>
        </p:pic>
        <p:pic>
          <p:nvPicPr>
            <p:cNvPr id="5" name="Picture 4">
              <a:extLst>
                <a:ext uri="{FF2B5EF4-FFF2-40B4-BE49-F238E27FC236}">
                  <a16:creationId xmlns:a16="http://schemas.microsoft.com/office/drawing/2014/main" id="{E61106C8-8647-D38D-D705-A988540240FE}"/>
                </a:ext>
              </a:extLst>
            </p:cNvPr>
            <p:cNvPicPr>
              <a:picLocks noChangeAspect="1"/>
            </p:cNvPicPr>
            <p:nvPr userDrawn="1"/>
          </p:nvPicPr>
          <p:blipFill>
            <a:blip r:embed="rId3"/>
            <a:stretch>
              <a:fillRect/>
            </a:stretch>
          </p:blipFill>
          <p:spPr>
            <a:xfrm>
              <a:off x="10857437" y="257509"/>
              <a:ext cx="992727" cy="501941"/>
            </a:xfrm>
            <a:prstGeom prst="rect">
              <a:avLst/>
            </a:prstGeom>
          </p:spPr>
        </p:pic>
      </p:grpSp>
      <p:cxnSp>
        <p:nvCxnSpPr>
          <p:cNvPr id="2" name="Straight Connector 1">
            <a:extLst>
              <a:ext uri="{FF2B5EF4-FFF2-40B4-BE49-F238E27FC236}">
                <a16:creationId xmlns:a16="http://schemas.microsoft.com/office/drawing/2014/main" id="{85942BA5-679A-2B10-B72F-A3A2893AAE46}"/>
              </a:ext>
            </a:extLst>
          </p:cNvPr>
          <p:cNvCxnSpPr>
            <a:cxnSpLocks/>
          </p:cNvCxnSpPr>
          <p:nvPr userDrawn="1"/>
        </p:nvCxnSpPr>
        <p:spPr>
          <a:xfrm>
            <a:off x="600937" y="1146339"/>
            <a:ext cx="1295181" cy="0"/>
          </a:xfrm>
          <a:prstGeom prst="line">
            <a:avLst/>
          </a:prstGeom>
          <a:ln w="28575">
            <a:solidFill>
              <a:srgbClr val="FF7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1223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440C3647-C6D6-3D36-E251-301E3AE1909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2999" t="4136" r="27392" b="7508"/>
          <a:stretch>
            <a:fillRect/>
          </a:stretch>
        </p:blipFill>
        <p:spPr>
          <a:xfrm flipH="1">
            <a:off x="0" y="0"/>
            <a:ext cx="7040865" cy="6858000"/>
          </a:xfrm>
          <a:prstGeom prst="rect">
            <a:avLst/>
          </a:prstGeom>
        </p:spPr>
      </p:pic>
      <p:sp>
        <p:nvSpPr>
          <p:cNvPr id="2" name="Title 1">
            <a:extLst>
              <a:ext uri="{FF2B5EF4-FFF2-40B4-BE49-F238E27FC236}">
                <a16:creationId xmlns:a16="http://schemas.microsoft.com/office/drawing/2014/main" id="{D2745CA8-0905-B3E5-E80C-6B7651EC4F28}"/>
              </a:ext>
            </a:extLst>
          </p:cNvPr>
          <p:cNvSpPr>
            <a:spLocks noGrp="1"/>
          </p:cNvSpPr>
          <p:nvPr>
            <p:ph type="title" hasCustomPrompt="1"/>
          </p:nvPr>
        </p:nvSpPr>
        <p:spPr>
          <a:xfrm>
            <a:off x="237961" y="2268537"/>
            <a:ext cx="4539140" cy="2073799"/>
          </a:xfrm>
        </p:spPr>
        <p:txBody>
          <a:bodyPr anchor="b"/>
          <a:lstStyle>
            <a:lvl1pPr algn="l">
              <a:defRPr sz="8000">
                <a:solidFill>
                  <a:schemeClr val="bg1"/>
                </a:solidFill>
                <a:latin typeface="Aptos Display" panose="020B0004020202020204" pitchFamily="34" charset="0"/>
              </a:defRPr>
            </a:lvl1pPr>
          </a:lstStyle>
          <a:p>
            <a:r>
              <a:rPr lang="en-US"/>
              <a:t>Click </a:t>
            </a:r>
            <a:br>
              <a:rPr lang="en-US"/>
            </a:br>
            <a:r>
              <a:rPr lang="en-US"/>
              <a:t>to edit</a:t>
            </a:r>
            <a:endParaRPr lang="en-GB"/>
          </a:p>
        </p:txBody>
      </p:sp>
      <p:sp>
        <p:nvSpPr>
          <p:cNvPr id="3" name="Text Placeholder 2">
            <a:extLst>
              <a:ext uri="{FF2B5EF4-FFF2-40B4-BE49-F238E27FC236}">
                <a16:creationId xmlns:a16="http://schemas.microsoft.com/office/drawing/2014/main" id="{2D1C9FE7-2874-240C-31AB-F79A2F0472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CF8FEF-9881-7F1F-BB33-610E129CA07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5C316080-1DD1-992B-6452-75AD71E64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36DE06-26CF-61C8-59A5-9EA42915FB49}"/>
              </a:ext>
            </a:extLst>
          </p:cNvPr>
          <p:cNvSpPr>
            <a:spLocks noGrp="1"/>
          </p:cNvSpPr>
          <p:nvPr>
            <p:ph type="sldNum" sz="quarter" idx="12"/>
          </p:nvPr>
        </p:nvSpPr>
        <p:spPr/>
        <p:txBody>
          <a:bodyPr/>
          <a:lstStyle/>
          <a:p>
            <a:fld id="{61625021-A55E-40B3-AC8E-2A74129C2AA1}" type="slidenum">
              <a:rPr lang="en-GB" smtClean="0"/>
              <a:t>‹#›</a:t>
            </a:fld>
            <a:endParaRPr lang="en-GB"/>
          </a:p>
        </p:txBody>
      </p:sp>
      <p:grpSp>
        <p:nvGrpSpPr>
          <p:cNvPr id="8" name="Group 7">
            <a:extLst>
              <a:ext uri="{FF2B5EF4-FFF2-40B4-BE49-F238E27FC236}">
                <a16:creationId xmlns:a16="http://schemas.microsoft.com/office/drawing/2014/main" id="{A86FECA9-258D-3E5E-EF24-9C3292753982}"/>
              </a:ext>
            </a:extLst>
          </p:cNvPr>
          <p:cNvGrpSpPr/>
          <p:nvPr userDrawn="1"/>
        </p:nvGrpSpPr>
        <p:grpSpPr>
          <a:xfrm>
            <a:off x="8625741" y="319580"/>
            <a:ext cx="3160226" cy="620343"/>
            <a:chOff x="8888289" y="257509"/>
            <a:chExt cx="2961875" cy="581408"/>
          </a:xfrm>
        </p:grpSpPr>
        <p:pic>
          <p:nvPicPr>
            <p:cNvPr id="9" name="Picture 8">
              <a:extLst>
                <a:ext uri="{FF2B5EF4-FFF2-40B4-BE49-F238E27FC236}">
                  <a16:creationId xmlns:a16="http://schemas.microsoft.com/office/drawing/2014/main" id="{8520C13A-4338-465C-0BD4-BA0E4D6F5587}"/>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10" name="Picture 9">
              <a:extLst>
                <a:ext uri="{FF2B5EF4-FFF2-40B4-BE49-F238E27FC236}">
                  <a16:creationId xmlns:a16="http://schemas.microsoft.com/office/drawing/2014/main" id="{527E4DE3-8C99-284D-4BC4-2020818F0EE0}"/>
                </a:ext>
              </a:extLst>
            </p:cNvPr>
            <p:cNvPicPr>
              <a:picLocks noChangeAspect="1"/>
            </p:cNvPicPr>
            <p:nvPr userDrawn="1"/>
          </p:nvPicPr>
          <p:blipFill>
            <a:blip r:embed="rId4"/>
            <a:stretch>
              <a:fillRect/>
            </a:stretch>
          </p:blipFill>
          <p:spPr>
            <a:xfrm>
              <a:off x="10857437" y="257509"/>
              <a:ext cx="992727" cy="501941"/>
            </a:xfrm>
            <a:prstGeom prst="rect">
              <a:avLst/>
            </a:prstGeom>
          </p:spPr>
        </p:pic>
      </p:grpSp>
      <p:cxnSp>
        <p:nvCxnSpPr>
          <p:cNvPr id="11" name="Straight Connector 10">
            <a:extLst>
              <a:ext uri="{FF2B5EF4-FFF2-40B4-BE49-F238E27FC236}">
                <a16:creationId xmlns:a16="http://schemas.microsoft.com/office/drawing/2014/main" id="{D3C83D15-A9AD-6746-5EC8-26106E694C76}"/>
              </a:ext>
            </a:extLst>
          </p:cNvPr>
          <p:cNvCxnSpPr>
            <a:cxnSpLocks/>
          </p:cNvCxnSpPr>
          <p:nvPr userDrawn="1"/>
        </p:nvCxnSpPr>
        <p:spPr>
          <a:xfrm>
            <a:off x="831850" y="3107114"/>
            <a:ext cx="1295181"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2" name="Picture 11" descr="The words 'Improving Lives' in a handwritten script">
            <a:extLst>
              <a:ext uri="{FF2B5EF4-FFF2-40B4-BE49-F238E27FC236}">
                <a16:creationId xmlns:a16="http://schemas.microsoft.com/office/drawing/2014/main" id="{381506F9-3FFA-EF17-45D4-22AA725EF456}"/>
              </a:ext>
            </a:extLst>
          </p:cNvPr>
          <p:cNvPicPr>
            <a:picLocks noChangeAspect="1"/>
          </p:cNvPicPr>
          <p:nvPr userDrawn="1"/>
        </p:nvPicPr>
        <p:blipFill>
          <a:blip r:embed="rId5">
            <a:biLevel thresh="25000"/>
          </a:blip>
          <a:stretch>
            <a:fillRect/>
          </a:stretch>
        </p:blipFill>
        <p:spPr>
          <a:xfrm>
            <a:off x="304495" y="264794"/>
            <a:ext cx="1712842" cy="455653"/>
          </a:xfrm>
          <a:prstGeom prst="rect">
            <a:avLst/>
          </a:prstGeom>
        </p:spPr>
      </p:pic>
    </p:spTree>
    <p:extLst>
      <p:ext uri="{BB962C8B-B14F-4D97-AF65-F5344CB8AC3E}">
        <p14:creationId xmlns:p14="http://schemas.microsoft.com/office/powerpoint/2010/main" val="820592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DC68-4E1B-1468-6BBD-07C857A8BC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B9338D-D626-3FDE-2EFD-527AC6D6A4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7392AF-7F71-2F2F-A3B5-6ACAFB16EB1A}"/>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5" name="Footer Placeholder 4">
            <a:extLst>
              <a:ext uri="{FF2B5EF4-FFF2-40B4-BE49-F238E27FC236}">
                <a16:creationId xmlns:a16="http://schemas.microsoft.com/office/drawing/2014/main" id="{F8B22154-0B10-9FB1-861F-927C4BD021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C148DB-74BF-BB48-EACA-7846E0BAB62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711883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DC68-4E1B-1468-6BBD-07C857A8BC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B9338D-D626-3FDE-2EFD-527AC6D6A4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7392AF-7F71-2F2F-A3B5-6ACAFB16EB1A}"/>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5" name="Footer Placeholder 4">
            <a:extLst>
              <a:ext uri="{FF2B5EF4-FFF2-40B4-BE49-F238E27FC236}">
                <a16:creationId xmlns:a16="http://schemas.microsoft.com/office/drawing/2014/main" id="{F8B22154-0B10-9FB1-861F-927C4BD021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C148DB-74BF-BB48-EACA-7846E0BAB62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637162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52E2D-AA35-8906-11B8-7C4BCB0D09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104FFC-B203-2064-9348-CDC6C52040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21E4D8-4A1F-DF96-A6D8-BF4DADA0092B}"/>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5" name="Footer Placeholder 4">
            <a:extLst>
              <a:ext uri="{FF2B5EF4-FFF2-40B4-BE49-F238E27FC236}">
                <a16:creationId xmlns:a16="http://schemas.microsoft.com/office/drawing/2014/main" id="{F63B1BAD-3C26-5356-7D5F-636BDBD31C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01285A-F0E6-0A30-B4E4-64266BBC50E5}"/>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172661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B393-65E3-4A25-7AF1-5C0E1A17E3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EB98A12-041E-18A5-354D-37B46EE6DB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04220F-4AA9-EBE9-431E-130CEC54BEAA}"/>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5" name="Footer Placeholder 4">
            <a:extLst>
              <a:ext uri="{FF2B5EF4-FFF2-40B4-BE49-F238E27FC236}">
                <a16:creationId xmlns:a16="http://schemas.microsoft.com/office/drawing/2014/main" id="{D926433E-D06B-466B-AB32-1B9746E043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5F2567-BD24-9D0C-12D6-A1DA091B9978}"/>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7269142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3C505-8624-2830-0DA9-5F2BD4B0EE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CEB8A0-C150-8FCC-BD54-3CAFE6EA7D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D954F9-C68A-B521-1883-419D5100ED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6B0297-30B8-B758-650F-688016F80620}"/>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6" name="Footer Placeholder 5">
            <a:extLst>
              <a:ext uri="{FF2B5EF4-FFF2-40B4-BE49-F238E27FC236}">
                <a16:creationId xmlns:a16="http://schemas.microsoft.com/office/drawing/2014/main" id="{C8DDDC9C-692F-73AD-A947-AE90242209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7A1649-C26F-9840-775C-771E0131726F}"/>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628259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C0A2-85A1-0AB4-BF16-EFD5EB7D265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402F57-C680-FDD0-E1CF-BD656FF7BC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81314D-3CC3-E672-33B5-02B14A6D07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81972E-A9E2-A384-A363-DD0767FEC2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9FAA7A-88E8-366B-7AE0-49F1F06426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926D3B-3E10-DF32-299F-D3A9C8D5CE11}"/>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8" name="Footer Placeholder 7">
            <a:extLst>
              <a:ext uri="{FF2B5EF4-FFF2-40B4-BE49-F238E27FC236}">
                <a16:creationId xmlns:a16="http://schemas.microsoft.com/office/drawing/2014/main" id="{1A836AFD-86D8-ABCC-56A1-4062BDFD9F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22469B0-A159-2A99-EB7F-2405EE0A7524}"/>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22620096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DDBC-8D41-6D0F-F3EB-5251B4B4884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3A519BA-9376-C4E7-B8FF-43F208998045}"/>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4" name="Footer Placeholder 3">
            <a:extLst>
              <a:ext uri="{FF2B5EF4-FFF2-40B4-BE49-F238E27FC236}">
                <a16:creationId xmlns:a16="http://schemas.microsoft.com/office/drawing/2014/main" id="{0EBA60F3-94A1-1AA3-E4F8-AA9742BD59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2FCD4CF-02FF-D930-83C9-F01D936F901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665646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8091BB-1F3F-BC65-31C0-0ED30F756616}"/>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3" name="Footer Placeholder 2">
            <a:extLst>
              <a:ext uri="{FF2B5EF4-FFF2-40B4-BE49-F238E27FC236}">
                <a16:creationId xmlns:a16="http://schemas.microsoft.com/office/drawing/2014/main" id="{E666A4AE-99A5-3E00-95E1-B6BBBBC340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E422C8-F0D2-51EC-9C05-94EDC6843E99}"/>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429426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2559E-73DE-3CBE-3416-67863F4058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AD82EF2-AD33-BA3D-98A1-1A4D087D1E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5C0D30-C397-478D-A943-B3654B484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E22E9E-C457-FBBB-9A7D-59CE17E2E9B5}"/>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6" name="Footer Placeholder 5">
            <a:extLst>
              <a:ext uri="{FF2B5EF4-FFF2-40B4-BE49-F238E27FC236}">
                <a16:creationId xmlns:a16="http://schemas.microsoft.com/office/drawing/2014/main" id="{C34C56FA-C227-7C49-FAFA-107C92C943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6F7623-2A0B-AC90-8489-89D1F1562D9D}"/>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03650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5F85-3C80-C57E-F037-7DC02EE0E4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E53F0A6-F0E8-129B-B5C4-84900F4E38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FF0126-8A40-51F4-9860-05DDE48E2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D7560A-C82A-44D8-00FB-2A39355DB700}"/>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6" name="Footer Placeholder 5">
            <a:extLst>
              <a:ext uri="{FF2B5EF4-FFF2-40B4-BE49-F238E27FC236}">
                <a16:creationId xmlns:a16="http://schemas.microsoft.com/office/drawing/2014/main" id="{DA491544-EFA7-A53A-E5EB-A251E4C424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35FF46-5049-5D05-48F6-696A05218AE2}"/>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627695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3F76-7713-E40F-C0A1-D3C9920903F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827075-E871-D674-1991-50C1FEF677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E03B2D-2738-40BE-8905-67822F714332}"/>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5" name="Footer Placeholder 4">
            <a:extLst>
              <a:ext uri="{FF2B5EF4-FFF2-40B4-BE49-F238E27FC236}">
                <a16:creationId xmlns:a16="http://schemas.microsoft.com/office/drawing/2014/main" id="{BB27CA48-C8A5-AD96-73D5-845CAE6CC7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741EED-8F54-2141-EB80-A4CC4FC13C7C}"/>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683265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E1A608-49C9-EE0C-3DE3-6078A67B80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CC2572-2B9D-63E0-D50C-5D9A69FE04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752DF6-52A3-8BBC-F252-9C411DBAAA4A}"/>
              </a:ext>
            </a:extLst>
          </p:cNvPr>
          <p:cNvSpPr>
            <a:spLocks noGrp="1"/>
          </p:cNvSpPr>
          <p:nvPr>
            <p:ph type="dt" sz="half" idx="10"/>
          </p:nvPr>
        </p:nvSpPr>
        <p:spPr/>
        <p:txBody>
          <a:bodyPr/>
          <a:lstStyle/>
          <a:p>
            <a:fld id="{38E17D87-8E91-47C0-8489-83E86896775B}" type="datetimeFigureOut">
              <a:rPr lang="en-GB" smtClean="0"/>
              <a:t>30/06/2026</a:t>
            </a:fld>
            <a:endParaRPr lang="en-GB"/>
          </a:p>
        </p:txBody>
      </p:sp>
      <p:sp>
        <p:nvSpPr>
          <p:cNvPr id="5" name="Footer Placeholder 4">
            <a:extLst>
              <a:ext uri="{FF2B5EF4-FFF2-40B4-BE49-F238E27FC236}">
                <a16:creationId xmlns:a16="http://schemas.microsoft.com/office/drawing/2014/main" id="{141EA21F-92AD-ED7D-A9F7-150C4D0805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F84739-1A64-A480-A685-997548328592}"/>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3102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3.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610637" y="1764574"/>
            <a:ext cx="10940288" cy="4639056"/>
          </a:xfrm>
          <a:prstGeom prst="rect">
            <a:avLst/>
          </a:prstGeom>
          <a:solidFill>
            <a:srgbClr val="F29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4" name="Picture 3" descr="Logo&#10;&#10;Description automatically generated">
            <a:extLst>
              <a:ext uri="{FF2B5EF4-FFF2-40B4-BE49-F238E27FC236}">
                <a16:creationId xmlns:a16="http://schemas.microsoft.com/office/drawing/2014/main" id="{A33E1B96-0875-A74A-89DA-91E41E720E1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0637" y="543946"/>
            <a:ext cx="2725420" cy="656728"/>
          </a:xfrm>
          <a:prstGeom prst="rect">
            <a:avLst/>
          </a:prstGeom>
        </p:spPr>
      </p:pic>
    </p:spTree>
    <p:extLst>
      <p:ext uri="{BB962C8B-B14F-4D97-AF65-F5344CB8AC3E}">
        <p14:creationId xmlns:p14="http://schemas.microsoft.com/office/powerpoint/2010/main" val="2082715146"/>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4D5F4-2C9B-4C31-930A-5DC2F3F5D2D5}"/>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96791279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81" r:id="rId6"/>
    <p:sldLayoutId id="2147483682" r:id="rId7"/>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C905BB-86D6-E5DC-74D6-6C82F92600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257321-780A-362F-0614-4B89942031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A6E58D-9781-6472-C907-7C417FBA6E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E17D87-8E91-47C0-8489-83E86896775B}" type="datetimeFigureOut">
              <a:rPr lang="en-GB" smtClean="0"/>
              <a:t>30/06/2026</a:t>
            </a:fld>
            <a:endParaRPr lang="en-GB"/>
          </a:p>
        </p:txBody>
      </p:sp>
      <p:sp>
        <p:nvSpPr>
          <p:cNvPr id="5" name="Footer Placeholder 4">
            <a:extLst>
              <a:ext uri="{FF2B5EF4-FFF2-40B4-BE49-F238E27FC236}">
                <a16:creationId xmlns:a16="http://schemas.microsoft.com/office/drawing/2014/main" id="{0C777BD5-1295-00B7-26A1-273AD44E7A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9298C94-89D5-03F2-2F80-495546406C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60F85F-5214-418D-B6CC-932938448137}" type="slidenum">
              <a:rPr lang="en-GB" smtClean="0"/>
              <a:t>‹#›</a:t>
            </a:fld>
            <a:endParaRPr lang="en-GB"/>
          </a:p>
        </p:txBody>
      </p:sp>
    </p:spTree>
    <p:extLst>
      <p:ext uri="{BB962C8B-B14F-4D97-AF65-F5344CB8AC3E}">
        <p14:creationId xmlns:p14="http://schemas.microsoft.com/office/powerpoint/2010/main" val="427877510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svg"/><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svg"/><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svg"/><Relationship Id="rId7" Type="http://schemas.openxmlformats.org/officeDocument/2006/relationships/image" Target="../media/image29.svg"/><Relationship Id="rId12" Type="http://schemas.openxmlformats.org/officeDocument/2006/relationships/image" Target="../media/image32.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8.jpeg"/><Relationship Id="rId11" Type="http://schemas.microsoft.com/office/2007/relationships/hdphoto" Target="../media/hdphoto2.wdp"/><Relationship Id="rId5" Type="http://schemas.openxmlformats.org/officeDocument/2006/relationships/image" Target="../media/image27.jpeg"/><Relationship Id="rId10" Type="http://schemas.openxmlformats.org/officeDocument/2006/relationships/image" Target="../media/image31.png"/><Relationship Id="rId4" Type="http://schemas.openxmlformats.org/officeDocument/2006/relationships/image" Target="../media/image26.jpeg"/><Relationship Id="rId9"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s>
</file>

<file path=ppt/slides/_rels/slide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svg"/><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3.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mauriciocohensalama.com/eficacia-y-eficiencia/" TargetMode="External"/><Relationship Id="rId7" Type="http://schemas.openxmlformats.org/officeDocument/2006/relationships/hyperlink" Target="http://www.enliveningedge.org/features/organizations-complex-systems/" TargetMode="External"/><Relationship Id="rId2" Type="http://schemas.openxmlformats.org/officeDocument/2006/relationships/image" Target="../media/image44.jp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hyperlink" Target="https://ccednet-rcdec.ca/en/page/bc-community-impact-investment-coalition" TargetMode="Externa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47.jpg"/><Relationship Id="rId7" Type="http://schemas.openxmlformats.org/officeDocument/2006/relationships/image" Target="../media/image51.jp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hyperlink" Target="https://mauriciocohensalama.com/eficacia-y-eficiencia/" TargetMode="External"/><Relationship Id="rId7" Type="http://schemas.openxmlformats.org/officeDocument/2006/relationships/hyperlink" Target="http://www.enliveningedge.org/features/organizations-complex-systems/" TargetMode="External"/><Relationship Id="rId2" Type="http://schemas.openxmlformats.org/officeDocument/2006/relationships/image" Target="../media/image44.jp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hyperlink" Target="https://ccednet-rcdec.ca/en/page/bc-community-impact-investment-coalition" TargetMode="Externa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54.svg"/><Relationship Id="rId4" Type="http://schemas.openxmlformats.org/officeDocument/2006/relationships/image" Target="../media/image53.svg"/></Relationships>
</file>

<file path=ppt/slides/_rels/slide2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5.png"/><Relationship Id="rId7"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jpeg"/><Relationship Id="rId4" Type="http://schemas.openxmlformats.org/officeDocument/2006/relationships/image" Target="../media/image56.jp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svg"/><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hyperlink" Target="https://www.cqc.org.uk/guidance-providers/healthcare/key-lines-enquiry-healthcare-services"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svg"/><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svg"/><Relationship Id="rId1" Type="http://schemas.openxmlformats.org/officeDocument/2006/relationships/slideLayout" Target="../slideLayouts/slideLayout10.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B05E4A-5C72-4BF1-A806-01A5DCCC94F9}"/>
              </a:ext>
            </a:extLst>
          </p:cNvPr>
          <p:cNvSpPr>
            <a:spLocks noGrp="1"/>
          </p:cNvSpPr>
          <p:nvPr>
            <p:ph type="body" sz="quarter" idx="10"/>
          </p:nvPr>
        </p:nvSpPr>
        <p:spPr/>
        <p:txBody>
          <a:bodyPr/>
          <a:lstStyle/>
          <a:p>
            <a:r>
              <a:rPr lang="en-GB" sz="4800" dirty="0"/>
              <a:t>Programme Launch</a:t>
            </a:r>
          </a:p>
        </p:txBody>
      </p:sp>
    </p:spTree>
    <p:extLst>
      <p:ext uri="{BB962C8B-B14F-4D97-AF65-F5344CB8AC3E}">
        <p14:creationId xmlns:p14="http://schemas.microsoft.com/office/powerpoint/2010/main" val="361272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A76F37-C5E5-879C-BAD0-065B0DC0B110}"/>
              </a:ext>
            </a:extLst>
          </p:cNvPr>
          <p:cNvSpPr>
            <a:spLocks noGrp="1"/>
          </p:cNvSpPr>
          <p:nvPr>
            <p:ph type="title"/>
          </p:nvPr>
        </p:nvSpPr>
        <p:spPr/>
        <p:txBody>
          <a:bodyPr>
            <a:normAutofit/>
          </a:bodyPr>
          <a:lstStyle/>
          <a:p>
            <a:r>
              <a:rPr lang="en-GB" sz="4800" dirty="0">
                <a:latin typeface="Aptos Display" panose="020B0004020202020204" pitchFamily="34" charset="0"/>
              </a:rPr>
              <a:t>Objectives of Today </a:t>
            </a:r>
          </a:p>
        </p:txBody>
      </p:sp>
      <p:grpSp>
        <p:nvGrpSpPr>
          <p:cNvPr id="53" name="Group 52">
            <a:extLst>
              <a:ext uri="{FF2B5EF4-FFF2-40B4-BE49-F238E27FC236}">
                <a16:creationId xmlns:a16="http://schemas.microsoft.com/office/drawing/2014/main" id="{855F2A4A-AA71-F03A-F8BA-9789F1B58841}"/>
              </a:ext>
            </a:extLst>
          </p:cNvPr>
          <p:cNvGrpSpPr/>
          <p:nvPr/>
        </p:nvGrpSpPr>
        <p:grpSpPr>
          <a:xfrm>
            <a:off x="3124200" y="1553794"/>
            <a:ext cx="8705849" cy="4780331"/>
            <a:chOff x="6570235" y="2197232"/>
            <a:chExt cx="4357701" cy="4521274"/>
          </a:xfrm>
        </p:grpSpPr>
        <p:sp>
          <p:nvSpPr>
            <p:cNvPr id="6" name="Freeform 3">
              <a:extLst>
                <a:ext uri="{FF2B5EF4-FFF2-40B4-BE49-F238E27FC236}">
                  <a16:creationId xmlns:a16="http://schemas.microsoft.com/office/drawing/2014/main" id="{EA85F736-8BBD-E6E2-2A84-24C49CF760ED}"/>
                </a:ext>
              </a:extLst>
            </p:cNvPr>
            <p:cNvSpPr/>
            <p:nvPr/>
          </p:nvSpPr>
          <p:spPr>
            <a:xfrm>
              <a:off x="6724991" y="2574447"/>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8" name="Freeform 4">
              <a:extLst>
                <a:ext uri="{FF2B5EF4-FFF2-40B4-BE49-F238E27FC236}">
                  <a16:creationId xmlns:a16="http://schemas.microsoft.com/office/drawing/2014/main" id="{F76D843B-AD83-7BF1-3CE8-7873934BF5E0}"/>
                </a:ext>
              </a:extLst>
            </p:cNvPr>
            <p:cNvSpPr/>
            <p:nvPr/>
          </p:nvSpPr>
          <p:spPr>
            <a:xfrm>
              <a:off x="6724991" y="3663224"/>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nvGrpSpPr>
            <p:cNvPr id="9" name="Group 5">
              <a:extLst>
                <a:ext uri="{FF2B5EF4-FFF2-40B4-BE49-F238E27FC236}">
                  <a16:creationId xmlns:a16="http://schemas.microsoft.com/office/drawing/2014/main" id="{FF07E19C-4EF4-7A74-DA58-488153B9881B}"/>
                </a:ext>
              </a:extLst>
            </p:cNvPr>
            <p:cNvGrpSpPr/>
            <p:nvPr/>
          </p:nvGrpSpPr>
          <p:grpSpPr>
            <a:xfrm>
              <a:off x="6570235" y="2314264"/>
              <a:ext cx="4357701" cy="769536"/>
              <a:chOff x="0" y="0"/>
              <a:chExt cx="1721561" cy="304014"/>
            </a:xfrm>
          </p:grpSpPr>
          <p:sp>
            <p:nvSpPr>
              <p:cNvPr id="10" name="Freeform 6">
                <a:extLst>
                  <a:ext uri="{FF2B5EF4-FFF2-40B4-BE49-F238E27FC236}">
                    <a16:creationId xmlns:a16="http://schemas.microsoft.com/office/drawing/2014/main" id="{F22FC052-B1C2-3570-1BB6-7DA0B9B7FA4B}"/>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226765"/>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1" name="TextBox 7">
                <a:extLst>
                  <a:ext uri="{FF2B5EF4-FFF2-40B4-BE49-F238E27FC236}">
                    <a16:creationId xmlns:a16="http://schemas.microsoft.com/office/drawing/2014/main" id="{E1A2C6A9-2836-3C17-F72E-E96ACECC4676}"/>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12" name="Group 8">
              <a:extLst>
                <a:ext uri="{FF2B5EF4-FFF2-40B4-BE49-F238E27FC236}">
                  <a16:creationId xmlns:a16="http://schemas.microsoft.com/office/drawing/2014/main" id="{1522CFE0-C402-836F-1FD7-18BB0A79DD87}"/>
                </a:ext>
              </a:extLst>
            </p:cNvPr>
            <p:cNvGrpSpPr/>
            <p:nvPr/>
          </p:nvGrpSpPr>
          <p:grpSpPr>
            <a:xfrm>
              <a:off x="6570235" y="3440670"/>
              <a:ext cx="4357701" cy="769536"/>
              <a:chOff x="0" y="0"/>
              <a:chExt cx="1721561" cy="304014"/>
            </a:xfrm>
          </p:grpSpPr>
          <p:sp>
            <p:nvSpPr>
              <p:cNvPr id="13" name="Freeform 9">
                <a:extLst>
                  <a:ext uri="{FF2B5EF4-FFF2-40B4-BE49-F238E27FC236}">
                    <a16:creationId xmlns:a16="http://schemas.microsoft.com/office/drawing/2014/main" id="{F281149E-CF06-63EF-FADD-F2C99315D979}"/>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02E0CA"/>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4" name="TextBox 10">
                <a:extLst>
                  <a:ext uri="{FF2B5EF4-FFF2-40B4-BE49-F238E27FC236}">
                    <a16:creationId xmlns:a16="http://schemas.microsoft.com/office/drawing/2014/main" id="{40BB3566-1E29-A68C-7F78-BB99DEB6B76C}"/>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15" name="Group 11">
              <a:extLst>
                <a:ext uri="{FF2B5EF4-FFF2-40B4-BE49-F238E27FC236}">
                  <a16:creationId xmlns:a16="http://schemas.microsoft.com/office/drawing/2014/main" id="{77CA1EA0-E4DB-0827-35FA-920175CFAEC4}"/>
                </a:ext>
              </a:extLst>
            </p:cNvPr>
            <p:cNvGrpSpPr/>
            <p:nvPr/>
          </p:nvGrpSpPr>
          <p:grpSpPr>
            <a:xfrm>
              <a:off x="6724991" y="2197232"/>
              <a:ext cx="4048188" cy="1003601"/>
              <a:chOff x="0" y="0"/>
              <a:chExt cx="1599284" cy="396484"/>
            </a:xfrm>
          </p:grpSpPr>
          <p:sp>
            <p:nvSpPr>
              <p:cNvPr id="16" name="Freeform 12">
                <a:extLst>
                  <a:ext uri="{FF2B5EF4-FFF2-40B4-BE49-F238E27FC236}">
                    <a16:creationId xmlns:a16="http://schemas.microsoft.com/office/drawing/2014/main" id="{F64DE23F-1B08-EACB-269A-8807CB895093}"/>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7" name="TextBox 13">
                <a:extLst>
                  <a:ext uri="{FF2B5EF4-FFF2-40B4-BE49-F238E27FC236}">
                    <a16:creationId xmlns:a16="http://schemas.microsoft.com/office/drawing/2014/main" id="{D6E65C0E-D161-3CEE-3958-815D74478D84}"/>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18" name="Group 14">
              <a:extLst>
                <a:ext uri="{FF2B5EF4-FFF2-40B4-BE49-F238E27FC236}">
                  <a16:creationId xmlns:a16="http://schemas.microsoft.com/office/drawing/2014/main" id="{261519F2-F031-512B-6E8C-AF79D7811F23}"/>
                </a:ext>
              </a:extLst>
            </p:cNvPr>
            <p:cNvGrpSpPr/>
            <p:nvPr/>
          </p:nvGrpSpPr>
          <p:grpSpPr>
            <a:xfrm>
              <a:off x="6724991" y="3323638"/>
              <a:ext cx="4048188" cy="1003601"/>
              <a:chOff x="0" y="0"/>
              <a:chExt cx="1599284" cy="396484"/>
            </a:xfrm>
          </p:grpSpPr>
          <p:sp>
            <p:nvSpPr>
              <p:cNvPr id="19" name="Freeform 15">
                <a:extLst>
                  <a:ext uri="{FF2B5EF4-FFF2-40B4-BE49-F238E27FC236}">
                    <a16:creationId xmlns:a16="http://schemas.microsoft.com/office/drawing/2014/main" id="{CFF0D76C-1ADC-A26C-BF00-458F0E71D226}"/>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0" name="TextBox 16">
                <a:extLst>
                  <a:ext uri="{FF2B5EF4-FFF2-40B4-BE49-F238E27FC236}">
                    <a16:creationId xmlns:a16="http://schemas.microsoft.com/office/drawing/2014/main" id="{39434D28-FB42-8163-36C3-529046CD2420}"/>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sp>
          <p:nvSpPr>
            <p:cNvPr id="21" name="Freeform 17">
              <a:extLst>
                <a:ext uri="{FF2B5EF4-FFF2-40B4-BE49-F238E27FC236}">
                  <a16:creationId xmlns:a16="http://schemas.microsoft.com/office/drawing/2014/main" id="{60AFBC45-5E32-AC9B-60A4-DC8161512B36}"/>
                </a:ext>
              </a:extLst>
            </p:cNvPr>
            <p:cNvSpPr/>
            <p:nvPr/>
          </p:nvSpPr>
          <p:spPr>
            <a:xfrm>
              <a:off x="6724991" y="4793524"/>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2" name="Freeform 18">
              <a:extLst>
                <a:ext uri="{FF2B5EF4-FFF2-40B4-BE49-F238E27FC236}">
                  <a16:creationId xmlns:a16="http://schemas.microsoft.com/office/drawing/2014/main" id="{20C24503-9427-9E69-7825-11C58BF0C868}"/>
                </a:ext>
              </a:extLst>
            </p:cNvPr>
            <p:cNvSpPr/>
            <p:nvPr/>
          </p:nvSpPr>
          <p:spPr>
            <a:xfrm>
              <a:off x="6724991" y="5916229"/>
              <a:ext cx="4048188" cy="802277"/>
            </a:xfrm>
            <a:custGeom>
              <a:avLst/>
              <a:gdLst/>
              <a:ahLst/>
              <a:cxnLst/>
              <a:rect l="l" t="t" r="r" b="b"/>
              <a:pathLst>
                <a:path w="6072282" h="1203416">
                  <a:moveTo>
                    <a:pt x="0" y="0"/>
                  </a:moveTo>
                  <a:lnTo>
                    <a:pt x="6072282" y="0"/>
                  </a:lnTo>
                  <a:lnTo>
                    <a:pt x="6072282" y="1203416"/>
                  </a:lnTo>
                  <a:lnTo>
                    <a:pt x="0" y="1203416"/>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nvGrpSpPr>
            <p:cNvPr id="23" name="Group 19">
              <a:extLst>
                <a:ext uri="{FF2B5EF4-FFF2-40B4-BE49-F238E27FC236}">
                  <a16:creationId xmlns:a16="http://schemas.microsoft.com/office/drawing/2014/main" id="{642E70D3-EF04-C6D1-D8A4-C5D18B80DF5A}"/>
                </a:ext>
              </a:extLst>
            </p:cNvPr>
            <p:cNvGrpSpPr/>
            <p:nvPr/>
          </p:nvGrpSpPr>
          <p:grpSpPr>
            <a:xfrm>
              <a:off x="6570235" y="4567076"/>
              <a:ext cx="4357701" cy="769536"/>
              <a:chOff x="0" y="0"/>
              <a:chExt cx="1721561" cy="304014"/>
            </a:xfrm>
          </p:grpSpPr>
          <p:sp>
            <p:nvSpPr>
              <p:cNvPr id="24" name="Freeform 20">
                <a:extLst>
                  <a:ext uri="{FF2B5EF4-FFF2-40B4-BE49-F238E27FC236}">
                    <a16:creationId xmlns:a16="http://schemas.microsoft.com/office/drawing/2014/main" id="{C8F42383-9965-B46D-954A-B05BA24F32BA}"/>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FCD824"/>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5" name="TextBox 21">
                <a:extLst>
                  <a:ext uri="{FF2B5EF4-FFF2-40B4-BE49-F238E27FC236}">
                    <a16:creationId xmlns:a16="http://schemas.microsoft.com/office/drawing/2014/main" id="{B578A951-2CA8-59B7-1134-396289663F1F}"/>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26" name="Group 22">
              <a:extLst>
                <a:ext uri="{FF2B5EF4-FFF2-40B4-BE49-F238E27FC236}">
                  <a16:creationId xmlns:a16="http://schemas.microsoft.com/office/drawing/2014/main" id="{32E557F5-24D7-2FBF-34BD-E3BAC3F3A311}"/>
                </a:ext>
              </a:extLst>
            </p:cNvPr>
            <p:cNvGrpSpPr/>
            <p:nvPr/>
          </p:nvGrpSpPr>
          <p:grpSpPr>
            <a:xfrm>
              <a:off x="6724991" y="4450044"/>
              <a:ext cx="4048188" cy="1003601"/>
              <a:chOff x="0" y="0"/>
              <a:chExt cx="1599284" cy="396484"/>
            </a:xfrm>
          </p:grpSpPr>
          <p:sp>
            <p:nvSpPr>
              <p:cNvPr id="27" name="Freeform 23">
                <a:extLst>
                  <a:ext uri="{FF2B5EF4-FFF2-40B4-BE49-F238E27FC236}">
                    <a16:creationId xmlns:a16="http://schemas.microsoft.com/office/drawing/2014/main" id="{7F095191-206A-937B-852C-F8C4004B8E5F}"/>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8" name="TextBox 24">
                <a:extLst>
                  <a:ext uri="{FF2B5EF4-FFF2-40B4-BE49-F238E27FC236}">
                    <a16:creationId xmlns:a16="http://schemas.microsoft.com/office/drawing/2014/main" id="{A58653E5-ACA5-E2B2-9D74-871ECC6BE3A7}"/>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29" name="Group 25">
              <a:extLst>
                <a:ext uri="{FF2B5EF4-FFF2-40B4-BE49-F238E27FC236}">
                  <a16:creationId xmlns:a16="http://schemas.microsoft.com/office/drawing/2014/main" id="{92B653F1-02EB-080D-E837-61A2E7B16216}"/>
                </a:ext>
              </a:extLst>
            </p:cNvPr>
            <p:cNvGrpSpPr/>
            <p:nvPr/>
          </p:nvGrpSpPr>
          <p:grpSpPr>
            <a:xfrm>
              <a:off x="6570235" y="5693482"/>
              <a:ext cx="4357701" cy="769536"/>
              <a:chOff x="0" y="0"/>
              <a:chExt cx="1721561" cy="304014"/>
            </a:xfrm>
          </p:grpSpPr>
          <p:sp>
            <p:nvSpPr>
              <p:cNvPr id="30" name="Freeform 26">
                <a:extLst>
                  <a:ext uri="{FF2B5EF4-FFF2-40B4-BE49-F238E27FC236}">
                    <a16:creationId xmlns:a16="http://schemas.microsoft.com/office/drawing/2014/main" id="{560F91E6-FF70-9804-D49F-1CCD04A1D683}"/>
                  </a:ext>
                </a:extLst>
              </p:cNvPr>
              <p:cNvSpPr/>
              <p:nvPr/>
            </p:nvSpPr>
            <p:spPr>
              <a:xfrm>
                <a:off x="0" y="0"/>
                <a:ext cx="1721561" cy="304014"/>
              </a:xfrm>
              <a:custGeom>
                <a:avLst/>
                <a:gdLst/>
                <a:ahLst/>
                <a:cxnLst/>
                <a:rect l="l" t="t" r="r" b="b"/>
                <a:pathLst>
                  <a:path w="1721561" h="304014">
                    <a:moveTo>
                      <a:pt x="20135" y="0"/>
                    </a:moveTo>
                    <a:lnTo>
                      <a:pt x="1701426" y="0"/>
                    </a:lnTo>
                    <a:cubicBezTo>
                      <a:pt x="1712546" y="0"/>
                      <a:pt x="1721561" y="9015"/>
                      <a:pt x="1721561" y="20135"/>
                    </a:cubicBezTo>
                    <a:lnTo>
                      <a:pt x="1721561" y="283879"/>
                    </a:lnTo>
                    <a:cubicBezTo>
                      <a:pt x="1721561" y="295000"/>
                      <a:pt x="1712546" y="304014"/>
                      <a:pt x="1701426" y="304014"/>
                    </a:cubicBezTo>
                    <a:lnTo>
                      <a:pt x="20135" y="304014"/>
                    </a:lnTo>
                    <a:cubicBezTo>
                      <a:pt x="9015" y="304014"/>
                      <a:pt x="0" y="295000"/>
                      <a:pt x="0" y="283879"/>
                    </a:cubicBezTo>
                    <a:lnTo>
                      <a:pt x="0" y="20135"/>
                    </a:lnTo>
                    <a:cubicBezTo>
                      <a:pt x="0" y="9015"/>
                      <a:pt x="9015" y="0"/>
                      <a:pt x="20135" y="0"/>
                    </a:cubicBezTo>
                    <a:close/>
                  </a:path>
                </a:pathLst>
              </a:custGeom>
              <a:solidFill>
                <a:srgbClr val="FF2FAB"/>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1" name="TextBox 27">
                <a:extLst>
                  <a:ext uri="{FF2B5EF4-FFF2-40B4-BE49-F238E27FC236}">
                    <a16:creationId xmlns:a16="http://schemas.microsoft.com/office/drawing/2014/main" id="{D77039C6-BCAA-7748-0930-31F3F5BCF014}"/>
                  </a:ext>
                </a:extLst>
              </p:cNvPr>
              <p:cNvSpPr txBox="1"/>
              <p:nvPr/>
            </p:nvSpPr>
            <p:spPr>
              <a:xfrm>
                <a:off x="0" y="-38100"/>
                <a:ext cx="1721561" cy="34211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grpSp>
          <p:nvGrpSpPr>
            <p:cNvPr id="32" name="Group 28">
              <a:extLst>
                <a:ext uri="{FF2B5EF4-FFF2-40B4-BE49-F238E27FC236}">
                  <a16:creationId xmlns:a16="http://schemas.microsoft.com/office/drawing/2014/main" id="{9CFA5719-E52C-2B0E-644A-D1146455EFC2}"/>
                </a:ext>
              </a:extLst>
            </p:cNvPr>
            <p:cNvGrpSpPr/>
            <p:nvPr/>
          </p:nvGrpSpPr>
          <p:grpSpPr>
            <a:xfrm>
              <a:off x="6724991" y="5576450"/>
              <a:ext cx="4048188" cy="1003601"/>
              <a:chOff x="0" y="0"/>
              <a:chExt cx="1599284" cy="396484"/>
            </a:xfrm>
          </p:grpSpPr>
          <p:sp>
            <p:nvSpPr>
              <p:cNvPr id="33" name="Freeform 29">
                <a:extLst>
                  <a:ext uri="{FF2B5EF4-FFF2-40B4-BE49-F238E27FC236}">
                    <a16:creationId xmlns:a16="http://schemas.microsoft.com/office/drawing/2014/main" id="{C849B57D-A77E-97ED-D990-011D9F34DAD0}"/>
                  </a:ext>
                </a:extLst>
              </p:cNvPr>
              <p:cNvSpPr/>
              <p:nvPr/>
            </p:nvSpPr>
            <p:spPr>
              <a:xfrm>
                <a:off x="0" y="0"/>
                <a:ext cx="1599284" cy="396484"/>
              </a:xfrm>
              <a:custGeom>
                <a:avLst/>
                <a:gdLst/>
                <a:ahLst/>
                <a:cxnLst/>
                <a:rect l="l" t="t" r="r" b="b"/>
                <a:pathLst>
                  <a:path w="1599284" h="396484">
                    <a:moveTo>
                      <a:pt x="24224" y="0"/>
                    </a:moveTo>
                    <a:lnTo>
                      <a:pt x="1575060" y="0"/>
                    </a:lnTo>
                    <a:cubicBezTo>
                      <a:pt x="1581484" y="0"/>
                      <a:pt x="1587646" y="2552"/>
                      <a:pt x="1592189" y="7095"/>
                    </a:cubicBezTo>
                    <a:cubicBezTo>
                      <a:pt x="1596732" y="11638"/>
                      <a:pt x="1599284" y="17800"/>
                      <a:pt x="1599284" y="24224"/>
                    </a:cubicBezTo>
                    <a:lnTo>
                      <a:pt x="1599284" y="372260"/>
                    </a:lnTo>
                    <a:cubicBezTo>
                      <a:pt x="1599284" y="378685"/>
                      <a:pt x="1596732" y="384846"/>
                      <a:pt x="1592189" y="389389"/>
                    </a:cubicBezTo>
                    <a:cubicBezTo>
                      <a:pt x="1587646" y="393932"/>
                      <a:pt x="1581484" y="396484"/>
                      <a:pt x="1575060" y="396484"/>
                    </a:cubicBezTo>
                    <a:lnTo>
                      <a:pt x="24224" y="396484"/>
                    </a:lnTo>
                    <a:cubicBezTo>
                      <a:pt x="17800" y="396484"/>
                      <a:pt x="11638" y="393932"/>
                      <a:pt x="7095" y="389389"/>
                    </a:cubicBezTo>
                    <a:cubicBezTo>
                      <a:pt x="2552" y="384846"/>
                      <a:pt x="0" y="378685"/>
                      <a:pt x="0" y="372260"/>
                    </a:cubicBezTo>
                    <a:lnTo>
                      <a:pt x="0" y="24224"/>
                    </a:lnTo>
                    <a:cubicBezTo>
                      <a:pt x="0" y="17800"/>
                      <a:pt x="2552" y="11638"/>
                      <a:pt x="7095" y="7095"/>
                    </a:cubicBezTo>
                    <a:cubicBezTo>
                      <a:pt x="11638" y="2552"/>
                      <a:pt x="17800" y="0"/>
                      <a:pt x="24224"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4" name="TextBox 30">
                <a:extLst>
                  <a:ext uri="{FF2B5EF4-FFF2-40B4-BE49-F238E27FC236}">
                    <a16:creationId xmlns:a16="http://schemas.microsoft.com/office/drawing/2014/main" id="{86B54E08-C9E1-6F66-D947-2F26003186CD}"/>
                  </a:ext>
                </a:extLst>
              </p:cNvPr>
              <p:cNvSpPr txBox="1"/>
              <p:nvPr/>
            </p:nvSpPr>
            <p:spPr>
              <a:xfrm>
                <a:off x="0" y="-38100"/>
                <a:ext cx="1599284" cy="434584"/>
              </a:xfrm>
              <a:prstGeom prst="rect">
                <a:avLst/>
              </a:prstGeom>
            </p:spPr>
            <p:txBody>
              <a:bodyPr lIns="33867" tIns="33867" rIns="33867" bIns="33867" rtlCol="0" anchor="ctr"/>
              <a:lstStyle/>
              <a:p>
                <a:pPr marL="0" marR="0" lvl="0" indent="0" algn="ctr" defTabSz="609630" rtl="0" eaLnBrk="1" fontAlgn="auto" latinLnBrk="0" hangingPunct="1">
                  <a:lnSpc>
                    <a:spcPts val="168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sp>
          <p:nvSpPr>
            <p:cNvPr id="43" name="TextBox 41">
              <a:extLst>
                <a:ext uri="{FF2B5EF4-FFF2-40B4-BE49-F238E27FC236}">
                  <a16:creationId xmlns:a16="http://schemas.microsoft.com/office/drawing/2014/main" id="{D6F2CBB2-4C37-D26D-C05F-D6941CC43845}"/>
                </a:ext>
              </a:extLst>
            </p:cNvPr>
            <p:cNvSpPr txBox="1"/>
            <p:nvPr/>
          </p:nvSpPr>
          <p:spPr>
            <a:xfrm>
              <a:off x="7051302" y="2594993"/>
              <a:ext cx="3499259" cy="465756"/>
            </a:xfrm>
            <a:prstGeom prst="rect">
              <a:avLst/>
            </a:prstGeom>
          </p:spPr>
          <p:txBody>
            <a:bodyPr lIns="0" tIns="0" rIns="0" bIns="0" rtlCol="0" anchor="t">
              <a:spAutoFit/>
            </a:bodyPr>
            <a:lstStyle/>
            <a:p>
              <a:pPr defTabSz="609630">
                <a:spcBef>
                  <a:spcPts val="600"/>
                </a:spcBef>
              </a:pPr>
              <a:r>
                <a:rPr lang="en-US" sz="1600" dirty="0">
                  <a:solidFill>
                    <a:srgbClr val="000000"/>
                  </a:solidFill>
                  <a:latin typeface="Aptos" panose="020B0004020202020204" pitchFamily="34" charset="0"/>
                  <a:ea typeface="TT Fors"/>
                  <a:cs typeface="TT Fors"/>
                  <a:sym typeface="TT Fors"/>
                </a:rPr>
                <a:t>Get to know and learn from your peers to have a greater insight into self and others. </a:t>
              </a:r>
              <a:endParaRPr kumimoji="0" lang="en-US" sz="1400" b="0" i="0" u="none" strike="noStrike" kern="1200" cap="none" spc="0" normalizeH="0" baseline="0" noProof="0" dirty="0">
                <a:ln>
                  <a:noFill/>
                </a:ln>
                <a:solidFill>
                  <a:srgbClr val="000000"/>
                </a:solidFill>
                <a:effectLst/>
                <a:uLnTx/>
                <a:uFillTx/>
                <a:latin typeface="Aptos" panose="020B0004020202020204" pitchFamily="34" charset="0"/>
                <a:ea typeface="TT Fors"/>
                <a:cs typeface="TT Fors"/>
                <a:sym typeface="TT Fors"/>
              </a:endParaRPr>
            </a:p>
          </p:txBody>
        </p:sp>
        <p:sp>
          <p:nvSpPr>
            <p:cNvPr id="44" name="TextBox 42">
              <a:extLst>
                <a:ext uri="{FF2B5EF4-FFF2-40B4-BE49-F238E27FC236}">
                  <a16:creationId xmlns:a16="http://schemas.microsoft.com/office/drawing/2014/main" id="{A9BE131E-FB8B-2882-E8F9-5A4B886C5214}"/>
                </a:ext>
              </a:extLst>
            </p:cNvPr>
            <p:cNvSpPr txBox="1"/>
            <p:nvPr/>
          </p:nvSpPr>
          <p:spPr>
            <a:xfrm>
              <a:off x="7051302" y="3721399"/>
              <a:ext cx="3499259" cy="465756"/>
            </a:xfrm>
            <a:prstGeom prst="rect">
              <a:avLst/>
            </a:prstGeom>
          </p:spPr>
          <p:txBody>
            <a:bodyPr lIns="0" tIns="0" rIns="0" bIns="0" rtlCol="0" anchor="t">
              <a:spAutoFit/>
            </a:bodyPr>
            <a:lstStyle/>
            <a:p>
              <a:pPr defTabSz="609630">
                <a:spcBef>
                  <a:spcPts val="600"/>
                </a:spcBef>
              </a:pPr>
              <a:r>
                <a:rPr lang="en-US" sz="1600" dirty="0">
                  <a:solidFill>
                    <a:srgbClr val="000000"/>
                  </a:solidFill>
                  <a:latin typeface="Aptos" panose="020B0004020202020204" pitchFamily="34" charset="0"/>
                  <a:ea typeface="TT Fors"/>
                  <a:cs typeface="TT Fors"/>
                  <a:sym typeface="TT Fors"/>
                </a:rPr>
                <a:t>Have a full understanding of the programme and an introduction to the GROW coaching model </a:t>
              </a:r>
            </a:p>
          </p:txBody>
        </p:sp>
        <p:sp>
          <p:nvSpPr>
            <p:cNvPr id="45" name="TextBox 43">
              <a:extLst>
                <a:ext uri="{FF2B5EF4-FFF2-40B4-BE49-F238E27FC236}">
                  <a16:creationId xmlns:a16="http://schemas.microsoft.com/office/drawing/2014/main" id="{D855B00E-0AF0-35C0-3DDC-CB228CDF7A51}"/>
                </a:ext>
              </a:extLst>
            </p:cNvPr>
            <p:cNvSpPr txBox="1"/>
            <p:nvPr/>
          </p:nvSpPr>
          <p:spPr>
            <a:xfrm>
              <a:off x="7051302" y="2347782"/>
              <a:ext cx="3499259" cy="214442"/>
            </a:xfrm>
            <a:prstGeom prst="rect">
              <a:avLst/>
            </a:prstGeom>
          </p:spPr>
          <p:txBody>
            <a:bodyPr lIns="0" tIns="0" rIns="0" bIns="0" rtlCol="0" anchor="t">
              <a:spAutoFit/>
            </a:bodyPr>
            <a:lstStyle/>
            <a:p>
              <a:pPr defTabSz="609630">
                <a:lnSpc>
                  <a:spcPts val="1679"/>
                </a:lnSpc>
                <a:spcBef>
                  <a:spcPct val="0"/>
                </a:spcBef>
              </a:pPr>
              <a:r>
                <a:rPr lang="en-US" b="1" dirty="0">
                  <a:solidFill>
                    <a:srgbClr val="000000"/>
                  </a:solidFill>
                  <a:latin typeface="Aptos" panose="020B0004020202020204" pitchFamily="34" charset="0"/>
                  <a:ea typeface="TT Fors Bold"/>
                  <a:cs typeface="TT Fors Bold"/>
                  <a:sym typeface="TT Fors Bold"/>
                </a:rPr>
                <a:t>Getting to know each other</a:t>
              </a:r>
              <a:endParaRPr kumimoji="0" lang="en-US" sz="1600" b="1" i="0" u="none" strike="noStrike" kern="1200" cap="none" spc="0" normalizeH="0" baseline="0" noProof="0" dirty="0">
                <a:ln>
                  <a:noFill/>
                </a:ln>
                <a:solidFill>
                  <a:srgbClr val="000000"/>
                </a:solidFill>
                <a:effectLst/>
                <a:uLnTx/>
                <a:uFillTx/>
                <a:latin typeface="Aptos" panose="020B0004020202020204" pitchFamily="34" charset="0"/>
                <a:ea typeface="TT Fors Bold"/>
                <a:cs typeface="TT Fors Bold"/>
                <a:sym typeface="TT Fors Bold"/>
              </a:endParaRPr>
            </a:p>
          </p:txBody>
        </p:sp>
        <p:sp>
          <p:nvSpPr>
            <p:cNvPr id="46" name="TextBox 44">
              <a:extLst>
                <a:ext uri="{FF2B5EF4-FFF2-40B4-BE49-F238E27FC236}">
                  <a16:creationId xmlns:a16="http://schemas.microsoft.com/office/drawing/2014/main" id="{030339D0-F418-22A3-304F-9056A554D693}"/>
                </a:ext>
              </a:extLst>
            </p:cNvPr>
            <p:cNvSpPr txBox="1"/>
            <p:nvPr/>
          </p:nvSpPr>
          <p:spPr>
            <a:xfrm>
              <a:off x="7051302" y="3474188"/>
              <a:ext cx="3499259" cy="215110"/>
            </a:xfrm>
            <a:prstGeom prst="rect">
              <a:avLst/>
            </a:prstGeom>
          </p:spPr>
          <p:txBody>
            <a:bodyPr lIns="0" tIns="0" rIns="0" bIns="0" rtlCol="0" anchor="t">
              <a:spAutoFit/>
            </a:bodyPr>
            <a:lstStyle/>
            <a:p>
              <a:pPr defTabSz="609630">
                <a:lnSpc>
                  <a:spcPts val="1679"/>
                </a:lnSpc>
                <a:spcBef>
                  <a:spcPct val="0"/>
                </a:spcBef>
              </a:pPr>
              <a:r>
                <a:rPr lang="en-US" b="1" dirty="0">
                  <a:solidFill>
                    <a:srgbClr val="000000"/>
                  </a:solidFill>
                  <a:latin typeface="Aptos" panose="020B0004020202020204" pitchFamily="34" charset="0"/>
                  <a:ea typeface="TT Fors Bold"/>
                  <a:cs typeface="TT Fors Bold"/>
                  <a:sym typeface="TT Fors Bold"/>
                </a:rPr>
                <a:t>Getting to know the Programme</a:t>
              </a:r>
            </a:p>
          </p:txBody>
        </p:sp>
        <p:sp>
          <p:nvSpPr>
            <p:cNvPr id="47" name="TextBox 45">
              <a:extLst>
                <a:ext uri="{FF2B5EF4-FFF2-40B4-BE49-F238E27FC236}">
                  <a16:creationId xmlns:a16="http://schemas.microsoft.com/office/drawing/2014/main" id="{AC67EBC0-AA43-A42F-C4D6-8D662644F142}"/>
                </a:ext>
              </a:extLst>
            </p:cNvPr>
            <p:cNvSpPr txBox="1"/>
            <p:nvPr/>
          </p:nvSpPr>
          <p:spPr>
            <a:xfrm>
              <a:off x="7051302" y="4847805"/>
              <a:ext cx="3499259" cy="232878"/>
            </a:xfrm>
            <a:prstGeom prst="rect">
              <a:avLst/>
            </a:prstGeom>
          </p:spPr>
          <p:txBody>
            <a:bodyPr lIns="0" tIns="0" rIns="0" bIns="0" rtlCol="0" anchor="t">
              <a:spAutoFit/>
            </a:bodyPr>
            <a:lstStyle/>
            <a:p>
              <a:pPr defTabSz="609630">
                <a:spcBef>
                  <a:spcPts val="600"/>
                </a:spcBef>
              </a:pPr>
              <a:r>
                <a:rPr lang="en-US" sz="1600" dirty="0">
                  <a:solidFill>
                    <a:srgbClr val="000000"/>
                  </a:solidFill>
                  <a:latin typeface="Aptos" panose="020B0004020202020204" pitchFamily="34" charset="0"/>
                  <a:ea typeface="TT Fors"/>
                  <a:cs typeface="TT Fors"/>
                  <a:sym typeface="TT Fors"/>
                </a:rPr>
                <a:t>Be familiar with the key frameworks and the system you are working in  </a:t>
              </a:r>
            </a:p>
          </p:txBody>
        </p:sp>
        <p:sp>
          <p:nvSpPr>
            <p:cNvPr id="48" name="TextBox 46">
              <a:extLst>
                <a:ext uri="{FF2B5EF4-FFF2-40B4-BE49-F238E27FC236}">
                  <a16:creationId xmlns:a16="http://schemas.microsoft.com/office/drawing/2014/main" id="{553E5D4E-C785-1E0D-EDE1-0672B1E94BEC}"/>
                </a:ext>
              </a:extLst>
            </p:cNvPr>
            <p:cNvSpPr txBox="1"/>
            <p:nvPr/>
          </p:nvSpPr>
          <p:spPr>
            <a:xfrm>
              <a:off x="7051302" y="4600594"/>
              <a:ext cx="3499259" cy="215110"/>
            </a:xfrm>
            <a:prstGeom prst="rect">
              <a:avLst/>
            </a:prstGeom>
          </p:spPr>
          <p:txBody>
            <a:bodyPr lIns="0" tIns="0" rIns="0" bIns="0" rtlCol="0" anchor="t">
              <a:spAutoFit/>
            </a:bodyPr>
            <a:lstStyle/>
            <a:p>
              <a:pPr defTabSz="609630">
                <a:lnSpc>
                  <a:spcPts val="1679"/>
                </a:lnSpc>
                <a:spcBef>
                  <a:spcPct val="0"/>
                </a:spcBef>
              </a:pPr>
              <a:r>
                <a:rPr lang="en-US" b="1" dirty="0">
                  <a:solidFill>
                    <a:srgbClr val="000000"/>
                  </a:solidFill>
                  <a:latin typeface="Aptos" panose="020B0004020202020204" pitchFamily="34" charset="0"/>
                  <a:ea typeface="TT Fors Bold"/>
                  <a:cs typeface="TT Fors Bold"/>
                  <a:sym typeface="TT Fors Bold"/>
                </a:rPr>
                <a:t>Understanding the big picture</a:t>
              </a:r>
            </a:p>
          </p:txBody>
        </p:sp>
        <p:sp>
          <p:nvSpPr>
            <p:cNvPr id="49" name="TextBox 47">
              <a:extLst>
                <a:ext uri="{FF2B5EF4-FFF2-40B4-BE49-F238E27FC236}">
                  <a16:creationId xmlns:a16="http://schemas.microsoft.com/office/drawing/2014/main" id="{DCE11930-12BE-0F4B-869E-96884F7D1C3F}"/>
                </a:ext>
              </a:extLst>
            </p:cNvPr>
            <p:cNvSpPr txBox="1"/>
            <p:nvPr/>
          </p:nvSpPr>
          <p:spPr>
            <a:xfrm>
              <a:off x="7051302" y="5974212"/>
              <a:ext cx="3499259" cy="465756"/>
            </a:xfrm>
            <a:prstGeom prst="rect">
              <a:avLst/>
            </a:prstGeom>
          </p:spPr>
          <p:txBody>
            <a:bodyPr lIns="0" tIns="0" rIns="0" bIns="0" rtlCol="0" anchor="t">
              <a:spAutoFit/>
            </a:bodyPr>
            <a:lstStyle/>
            <a:p>
              <a:pPr defTabSz="609630">
                <a:spcBef>
                  <a:spcPts val="600"/>
                </a:spcBef>
              </a:pPr>
              <a:r>
                <a:rPr lang="en-US" sz="1600" dirty="0">
                  <a:solidFill>
                    <a:srgbClr val="000000"/>
                  </a:solidFill>
                  <a:latin typeface="Aptos" panose="020B0004020202020204" pitchFamily="34" charset="0"/>
                  <a:ea typeface="TT Fors"/>
                  <a:cs typeface="TT Fors"/>
                  <a:sym typeface="TT Fors"/>
                </a:rPr>
                <a:t>Map out what has shaped your leadership journey so far, and start to think about your leadership goal(s)</a:t>
              </a:r>
            </a:p>
          </p:txBody>
        </p:sp>
        <p:sp>
          <p:nvSpPr>
            <p:cNvPr id="50" name="TextBox 48">
              <a:extLst>
                <a:ext uri="{FF2B5EF4-FFF2-40B4-BE49-F238E27FC236}">
                  <a16:creationId xmlns:a16="http://schemas.microsoft.com/office/drawing/2014/main" id="{CB543031-0E57-F345-93CD-FEEA124523C0}"/>
                </a:ext>
              </a:extLst>
            </p:cNvPr>
            <p:cNvSpPr txBox="1"/>
            <p:nvPr/>
          </p:nvSpPr>
          <p:spPr>
            <a:xfrm>
              <a:off x="7051302" y="5727000"/>
              <a:ext cx="3499259" cy="215110"/>
            </a:xfrm>
            <a:prstGeom prst="rect">
              <a:avLst/>
            </a:prstGeom>
          </p:spPr>
          <p:txBody>
            <a:bodyPr lIns="0" tIns="0" rIns="0" bIns="0" rtlCol="0" anchor="t">
              <a:spAutoFit/>
            </a:bodyPr>
            <a:lstStyle/>
            <a:p>
              <a:pPr defTabSz="609630">
                <a:lnSpc>
                  <a:spcPts val="1679"/>
                </a:lnSpc>
                <a:spcBef>
                  <a:spcPct val="0"/>
                </a:spcBef>
              </a:pPr>
              <a:r>
                <a:rPr lang="en-US" b="1" dirty="0">
                  <a:solidFill>
                    <a:srgbClr val="000000"/>
                  </a:solidFill>
                  <a:latin typeface="Aptos" panose="020B0004020202020204" pitchFamily="34" charset="0"/>
                  <a:ea typeface="TT Fors Bold"/>
                  <a:cs typeface="TT Fors Bold"/>
                  <a:sym typeface="TT Fors Bold"/>
                </a:rPr>
                <a:t>Shaping my journey</a:t>
              </a:r>
            </a:p>
          </p:txBody>
        </p:sp>
      </p:grpSp>
      <p:pic>
        <p:nvPicPr>
          <p:cNvPr id="52" name="Picture 51">
            <a:extLst>
              <a:ext uri="{FF2B5EF4-FFF2-40B4-BE49-F238E27FC236}">
                <a16:creationId xmlns:a16="http://schemas.microsoft.com/office/drawing/2014/main" id="{A3EC2562-C0FC-9157-DD22-E2C6DDA12CD3}"/>
              </a:ext>
            </a:extLst>
          </p:cNvPr>
          <p:cNvPicPr>
            <a:picLocks noChangeAspect="1"/>
          </p:cNvPicPr>
          <p:nvPr/>
        </p:nvPicPr>
        <p:blipFill>
          <a:blip r:embed="rId4"/>
          <a:srcRect l="40452"/>
          <a:stretch>
            <a:fillRect/>
          </a:stretch>
        </p:blipFill>
        <p:spPr>
          <a:xfrm>
            <a:off x="0" y="1473383"/>
            <a:ext cx="2999824" cy="4780330"/>
          </a:xfrm>
          <a:prstGeom prst="rect">
            <a:avLst/>
          </a:prstGeom>
        </p:spPr>
      </p:pic>
    </p:spTree>
    <p:extLst>
      <p:ext uri="{BB962C8B-B14F-4D97-AF65-F5344CB8AC3E}">
        <p14:creationId xmlns:p14="http://schemas.microsoft.com/office/powerpoint/2010/main" val="58499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C78F8-F784-8667-BF7B-44AD6289F9E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2BFA86-72E8-B7A9-348C-1AA613C8D612}"/>
              </a:ext>
            </a:extLst>
          </p:cNvPr>
          <p:cNvSpPr>
            <a:spLocks noGrp="1"/>
          </p:cNvSpPr>
          <p:nvPr>
            <p:ph type="title"/>
          </p:nvPr>
        </p:nvSpPr>
        <p:spPr/>
        <p:txBody>
          <a:bodyPr>
            <a:normAutofit/>
          </a:bodyPr>
          <a:lstStyle/>
          <a:p>
            <a:r>
              <a:rPr lang="en-GB" sz="4400" dirty="0">
                <a:latin typeface="Aptos Display" panose="020B0004020202020204" pitchFamily="34" charset="0"/>
              </a:rPr>
              <a:t>Flow of the Day </a:t>
            </a:r>
          </a:p>
        </p:txBody>
      </p:sp>
      <p:graphicFrame>
        <p:nvGraphicFramePr>
          <p:cNvPr id="10" name="Table 9">
            <a:extLst>
              <a:ext uri="{FF2B5EF4-FFF2-40B4-BE49-F238E27FC236}">
                <a16:creationId xmlns:a16="http://schemas.microsoft.com/office/drawing/2014/main" id="{DBC60352-99C0-00A7-DA85-AD7F2F35164B}"/>
              </a:ext>
            </a:extLst>
          </p:cNvPr>
          <p:cNvGraphicFramePr>
            <a:graphicFrameLocks noGrp="1"/>
          </p:cNvGraphicFramePr>
          <p:nvPr>
            <p:extLst>
              <p:ext uri="{D42A27DB-BD31-4B8C-83A1-F6EECF244321}">
                <p14:modId xmlns:p14="http://schemas.microsoft.com/office/powerpoint/2010/main" val="2919557419"/>
              </p:ext>
            </p:extLst>
          </p:nvPr>
        </p:nvGraphicFramePr>
        <p:xfrm>
          <a:off x="326176" y="1361692"/>
          <a:ext cx="11428822" cy="4884867"/>
        </p:xfrm>
        <a:graphic>
          <a:graphicData uri="http://schemas.openxmlformats.org/drawingml/2006/table">
            <a:tbl>
              <a:tblPr firstRow="1" bandRow="1">
                <a:tableStyleId>{5940675A-B579-460E-94D1-54222C63F5DA}</a:tableStyleId>
              </a:tblPr>
              <a:tblGrid>
                <a:gridCol w="3168689">
                  <a:extLst>
                    <a:ext uri="{9D8B030D-6E8A-4147-A177-3AD203B41FA5}">
                      <a16:colId xmlns:a16="http://schemas.microsoft.com/office/drawing/2014/main" val="1981194021"/>
                    </a:ext>
                  </a:extLst>
                </a:gridCol>
                <a:gridCol w="1079504">
                  <a:extLst>
                    <a:ext uri="{9D8B030D-6E8A-4147-A177-3AD203B41FA5}">
                      <a16:colId xmlns:a16="http://schemas.microsoft.com/office/drawing/2014/main" val="312567472"/>
                    </a:ext>
                  </a:extLst>
                </a:gridCol>
                <a:gridCol w="7180629">
                  <a:extLst>
                    <a:ext uri="{9D8B030D-6E8A-4147-A177-3AD203B41FA5}">
                      <a16:colId xmlns:a16="http://schemas.microsoft.com/office/drawing/2014/main" val="1488432791"/>
                    </a:ext>
                  </a:extLst>
                </a:gridCol>
              </a:tblGrid>
              <a:tr h="336715">
                <a:tc>
                  <a:txBody>
                    <a:bodyPr/>
                    <a:lstStyle/>
                    <a:p>
                      <a:pPr>
                        <a:spcBef>
                          <a:spcPts val="600"/>
                        </a:spcBef>
                        <a:spcAft>
                          <a:spcPts val="600"/>
                        </a:spcAft>
                      </a:pPr>
                      <a:r>
                        <a:rPr lang="en-GB" sz="1400" b="1" dirty="0">
                          <a:solidFill>
                            <a:schemeClr val="bg1"/>
                          </a:solidFill>
                          <a:latin typeface="Aptos" panose="020B0004020202020204" pitchFamily="34" charset="0"/>
                        </a:rPr>
                        <a:t>Topic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gridSpan="2">
                  <a:txBody>
                    <a:bodyPr/>
                    <a:lstStyle/>
                    <a:p>
                      <a:pPr>
                        <a:spcBef>
                          <a:spcPts val="600"/>
                        </a:spcBef>
                        <a:spcAft>
                          <a:spcPts val="600"/>
                        </a:spcAft>
                      </a:pPr>
                      <a:r>
                        <a:rPr lang="en-GB" sz="1400" b="1" dirty="0">
                          <a:solidFill>
                            <a:schemeClr val="bg1"/>
                          </a:solidFill>
                          <a:latin typeface="Aptos" panose="020B0004020202020204" pitchFamily="34" charset="0"/>
                        </a:rPr>
                        <a:t>Agenda Items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hMerge="1">
                  <a:txBody>
                    <a:bodyPr/>
                    <a:lstStyle/>
                    <a:p>
                      <a:endParaRPr lang="en-GB">
                        <a:latin typeface="Aptos" panose="020B0004020202020204" pitchFamily="34" charset="0"/>
                      </a:endParaRPr>
                    </a:p>
                  </a:txBody>
                  <a:tcPr>
                    <a:solidFill>
                      <a:srgbClr val="FF81CC"/>
                    </a:solidFill>
                  </a:tcPr>
                </a:tc>
                <a:extLst>
                  <a:ext uri="{0D108BD9-81ED-4DB2-BD59-A6C34878D82A}">
                    <a16:rowId xmlns:a16="http://schemas.microsoft.com/office/drawing/2014/main" val="1466867371"/>
                  </a:ext>
                </a:extLst>
              </a:tr>
              <a:tr h="324868">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09:30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Welcome and 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892435654"/>
                  </a:ext>
                </a:extLst>
              </a:tr>
              <a:tr h="324868">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Welcome and Introductions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09:30 – 09:45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Welcome and introduction to the day</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869725459"/>
                  </a:ext>
                </a:extLst>
              </a:tr>
              <a:tr h="324868">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dirty="0">
                          <a:latin typeface="Aptos" panose="020B0004020202020204" pitchFamily="34" charset="0"/>
                        </a:rPr>
                        <a:t>Getting to know each other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0">
                          <a:latin typeface="Aptos" panose="020B0004020202020204" pitchFamily="34" charset="0"/>
                        </a:rPr>
                        <a:t>09:45 – 10:30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dirty="0">
                          <a:latin typeface="Aptos" panose="020B0004020202020204" pitchFamily="34" charset="0"/>
                        </a:rPr>
                        <a:t>Building a safe learning environment together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8487598"/>
                  </a:ext>
                </a:extLst>
              </a:tr>
              <a:tr h="324868">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10:30 – 11:00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dirty="0">
                          <a:latin typeface="Aptos" panose="020B0004020202020204" pitchFamily="34" charset="0"/>
                        </a:rPr>
                        <a:t>Connecting with my peers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856759"/>
                  </a:ext>
                </a:extLst>
              </a:tr>
              <a:tr h="324868">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dirty="0">
                          <a:latin typeface="Aptos" panose="020B0004020202020204" pitchFamily="34" charset="0"/>
                        </a:rPr>
                        <a:t>Getting to know the Programme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spcBef>
                          <a:spcPts val="600"/>
                        </a:spcBef>
                        <a:spcAft>
                          <a:spcPts val="600"/>
                        </a:spcAft>
                      </a:pPr>
                      <a:r>
                        <a:rPr lang="en-GB" sz="1200" b="0">
                          <a:latin typeface="Aptos" panose="020B0004020202020204" pitchFamily="34" charset="0"/>
                        </a:rPr>
                        <a:t>11:00 – 11:30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spcBef>
                          <a:spcPts val="600"/>
                        </a:spcBef>
                        <a:spcAft>
                          <a:spcPts val="600"/>
                        </a:spcAft>
                      </a:pPr>
                      <a:r>
                        <a:rPr lang="en-GB" sz="1200" b="0" dirty="0">
                          <a:latin typeface="Aptos" panose="020B0004020202020204" pitchFamily="34" charset="0"/>
                        </a:rPr>
                        <a:t>Understanding our leadership programme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99264403"/>
                  </a:ext>
                </a:extLst>
              </a:tr>
              <a:tr h="324868">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spcBef>
                          <a:spcPts val="600"/>
                        </a:spcBef>
                        <a:spcAft>
                          <a:spcPts val="600"/>
                        </a:spcAft>
                      </a:pPr>
                      <a:r>
                        <a:rPr lang="en-GB" sz="1200" b="0">
                          <a:latin typeface="Aptos" panose="020B0004020202020204" pitchFamily="34" charset="0"/>
                        </a:rPr>
                        <a:t>11:30 – 12:00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spcBef>
                          <a:spcPts val="600"/>
                        </a:spcBef>
                        <a:spcAft>
                          <a:spcPts val="600"/>
                        </a:spcAft>
                      </a:pPr>
                      <a:r>
                        <a:rPr lang="en-GB" sz="1200" b="0">
                          <a:latin typeface="Aptos" panose="020B0004020202020204" pitchFamily="34" charset="0"/>
                        </a:rPr>
                        <a:t>Understanding the GROW coaching model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6830891"/>
                  </a:ext>
                </a:extLst>
              </a:tr>
              <a:tr h="324868">
                <a:tc>
                  <a:txBody>
                    <a:bodyPr/>
                    <a:lstStyle/>
                    <a:p>
                      <a:pPr>
                        <a:spcBef>
                          <a:spcPts val="600"/>
                        </a:spcBef>
                        <a:spcAft>
                          <a:spcPts val="600"/>
                        </a:spcAft>
                      </a:pPr>
                      <a:r>
                        <a:rPr lang="en-GB" sz="1200" b="1">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12:00 – 12:45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4015379487"/>
                  </a:ext>
                </a:extLst>
              </a:tr>
              <a:tr h="324868">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dirty="0">
                          <a:latin typeface="Aptos" panose="020B0004020202020204" pitchFamily="34" charset="0"/>
                        </a:rPr>
                        <a:t>Being part of the bigger picture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2F2F2"/>
                    </a:solidFill>
                  </a:tcPr>
                </a:tc>
                <a:tc>
                  <a:txBody>
                    <a:bodyPr/>
                    <a:lstStyle/>
                    <a:p>
                      <a:pPr>
                        <a:spcBef>
                          <a:spcPts val="600"/>
                        </a:spcBef>
                        <a:spcAft>
                          <a:spcPts val="600"/>
                        </a:spcAft>
                      </a:pPr>
                      <a:r>
                        <a:rPr lang="en-GB" sz="1200" b="0">
                          <a:latin typeface="Aptos" panose="020B0004020202020204" pitchFamily="34" charset="0"/>
                        </a:rPr>
                        <a:t>12:45 – 13:45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2F2F2"/>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dirty="0">
                          <a:latin typeface="Aptos" panose="020B0004020202020204" pitchFamily="34" charset="0"/>
                        </a:rPr>
                        <a:t>Mapping out the system and culture I am working in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4213908300"/>
                  </a:ext>
                </a:extLst>
              </a:tr>
              <a:tr h="324868">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0" dirty="0">
                          <a:latin typeface="Aptos" panose="020B0004020202020204" pitchFamily="34" charset="0"/>
                        </a:rPr>
                        <a:t>13:45 – 14:30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2F2F2"/>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dirty="0">
                          <a:latin typeface="Aptos" panose="020B0004020202020204" pitchFamily="34" charset="0"/>
                        </a:rPr>
                        <a:t>Understanding the context and key frameworks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3297037383"/>
                  </a:ext>
                </a:extLst>
              </a:tr>
              <a:tr h="324868">
                <a:tc>
                  <a:txBody>
                    <a:bodyPr/>
                    <a:lstStyle/>
                    <a:p>
                      <a:pPr>
                        <a:spcBef>
                          <a:spcPts val="600"/>
                        </a:spcBef>
                        <a:spcAft>
                          <a:spcPts val="600"/>
                        </a:spcAft>
                      </a:pPr>
                      <a:r>
                        <a:rPr lang="en-GB" sz="1200" b="1">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14:30 – 14:45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dirty="0">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548114327"/>
                  </a:ext>
                </a:extLst>
              </a:tr>
              <a:tr h="324868">
                <a:tc rowSpan="3">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dirty="0">
                          <a:latin typeface="Aptos" panose="020B0004020202020204" pitchFamily="34" charset="0"/>
                        </a:rPr>
                        <a:t>Shaping my journey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dirty="0">
                          <a:latin typeface="Aptos" panose="020B0004020202020204" pitchFamily="34" charset="0"/>
                        </a:rPr>
                        <a:t>14:45 – 15:00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dirty="0">
                          <a:latin typeface="Aptos" panose="020B0004020202020204" pitchFamily="34" charset="0"/>
                        </a:rPr>
                        <a:t>Keynote speaker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19935063"/>
                  </a:ext>
                </a:extLst>
              </a:tr>
              <a:tr h="324868">
                <a:tc vMerge="1">
                  <a:txBody>
                    <a:bodyPr/>
                    <a:lstStyle/>
                    <a:p>
                      <a:endParaRPr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dirty="0">
                          <a:latin typeface="Aptos" panose="020B0004020202020204" pitchFamily="34" charset="0"/>
                        </a:rPr>
                        <a:t>15:00 – 15:30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dirty="0">
                          <a:latin typeface="Aptos" panose="020B0004020202020204" pitchFamily="34" charset="0"/>
                        </a:rPr>
                        <a:t>Mapping what has shaped my leadership journey so far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752088517"/>
                  </a:ext>
                </a:extLst>
              </a:tr>
              <a:tr h="324868">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15:30 - 16:00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Starting to think about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155693307"/>
                  </a:ext>
                </a:extLst>
              </a:tr>
              <a:tr h="324868">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16:00 - 16:30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dirty="0">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768449400"/>
                  </a:ext>
                </a:extLst>
              </a:tr>
            </a:tbl>
          </a:graphicData>
        </a:graphic>
      </p:graphicFrame>
    </p:spTree>
    <p:extLst>
      <p:ext uri="{BB962C8B-B14F-4D97-AF65-F5344CB8AC3E}">
        <p14:creationId xmlns:p14="http://schemas.microsoft.com/office/powerpoint/2010/main" val="931561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2E8B-5794-8582-4557-C2FB39E8A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0D2387-B3AB-602E-3E6F-35EBE0121226}"/>
              </a:ext>
            </a:extLst>
          </p:cNvPr>
          <p:cNvSpPr>
            <a:spLocks noGrp="1"/>
          </p:cNvSpPr>
          <p:nvPr>
            <p:ph type="ctrTitle"/>
          </p:nvPr>
        </p:nvSpPr>
        <p:spPr>
          <a:xfrm>
            <a:off x="414467" y="2035175"/>
            <a:ext cx="5579712" cy="2387600"/>
          </a:xfrm>
        </p:spPr>
        <p:txBody>
          <a:bodyPr>
            <a:normAutofit fontScale="90000"/>
          </a:bodyPr>
          <a:lstStyle/>
          <a:p>
            <a:pPr algn="l"/>
            <a:r>
              <a:rPr lang="en-GB" sz="7200" dirty="0">
                <a:solidFill>
                  <a:srgbClr val="084846"/>
                </a:solidFill>
              </a:rPr>
              <a:t>Getting to know each other </a:t>
            </a:r>
          </a:p>
        </p:txBody>
      </p:sp>
      <p:pic>
        <p:nvPicPr>
          <p:cNvPr id="5" name="Graphic 4">
            <a:extLst>
              <a:ext uri="{FF2B5EF4-FFF2-40B4-BE49-F238E27FC236}">
                <a16:creationId xmlns:a16="http://schemas.microsoft.com/office/drawing/2014/main" id="{AEF3B3D8-5C97-EED3-5FF5-1A2BD1979E6E}"/>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6595B91D-1627-1E1F-9C46-9CC4A8FA132C}"/>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75EC3EC5-B25F-43BE-D3B6-30AA17159532}"/>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ADE33766-DEA9-D529-C542-9F1CEF7AA63F}"/>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05260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BE2E2-723C-EE93-DE09-995F218D41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6B5AF43-0A29-407E-F28C-A347A19D028F}"/>
              </a:ext>
            </a:extLst>
          </p:cNvPr>
          <p:cNvSpPr>
            <a:spLocks noGrp="1"/>
          </p:cNvSpPr>
          <p:nvPr>
            <p:ph type="title"/>
          </p:nvPr>
        </p:nvSpPr>
        <p:spPr/>
        <p:txBody>
          <a:bodyPr>
            <a:normAutofit/>
          </a:bodyPr>
          <a:lstStyle/>
          <a:p>
            <a:r>
              <a:rPr lang="en-GB" sz="4400" dirty="0">
                <a:latin typeface="Aptos Display" panose="020B0004020202020204" pitchFamily="34" charset="0"/>
              </a:rPr>
              <a:t>Safe and productive learning environment </a:t>
            </a:r>
          </a:p>
        </p:txBody>
      </p:sp>
      <p:grpSp>
        <p:nvGrpSpPr>
          <p:cNvPr id="6" name="Group 5">
            <a:extLst>
              <a:ext uri="{FF2B5EF4-FFF2-40B4-BE49-F238E27FC236}">
                <a16:creationId xmlns:a16="http://schemas.microsoft.com/office/drawing/2014/main" id="{9541D44A-9DAA-8E53-3D1B-5B2BCCCC2622}"/>
              </a:ext>
            </a:extLst>
          </p:cNvPr>
          <p:cNvGrpSpPr/>
          <p:nvPr/>
        </p:nvGrpSpPr>
        <p:grpSpPr>
          <a:xfrm>
            <a:off x="215828" y="1406374"/>
            <a:ext cx="2199111" cy="1470717"/>
            <a:chOff x="581693" y="1554756"/>
            <a:chExt cx="2095406" cy="1607085"/>
          </a:xfrm>
        </p:grpSpPr>
        <p:sp>
          <p:nvSpPr>
            <p:cNvPr id="2" name="Freeform 2">
              <a:extLst>
                <a:ext uri="{FF2B5EF4-FFF2-40B4-BE49-F238E27FC236}">
                  <a16:creationId xmlns:a16="http://schemas.microsoft.com/office/drawing/2014/main" id="{11DA3633-3BEE-6DB6-0B02-D63DAE97ACE5}"/>
                </a:ext>
              </a:extLst>
            </p:cNvPr>
            <p:cNvSpPr/>
            <p:nvPr/>
          </p:nvSpPr>
          <p:spPr>
            <a:xfrm>
              <a:off x="581693" y="1554756"/>
              <a:ext cx="2095406" cy="1607085"/>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700">
                <a:latin typeface="Aptos" panose="020B0004020202020204" pitchFamily="34" charset="0"/>
              </a:endParaRPr>
            </a:p>
          </p:txBody>
        </p:sp>
        <p:sp>
          <p:nvSpPr>
            <p:cNvPr id="5" name="TextBox 4">
              <a:extLst>
                <a:ext uri="{FF2B5EF4-FFF2-40B4-BE49-F238E27FC236}">
                  <a16:creationId xmlns:a16="http://schemas.microsoft.com/office/drawing/2014/main" id="{9A527932-0CA5-7319-6A95-BEC28E8CD20F}"/>
                </a:ext>
              </a:extLst>
            </p:cNvPr>
            <p:cNvSpPr txBox="1"/>
            <p:nvPr/>
          </p:nvSpPr>
          <p:spPr>
            <a:xfrm>
              <a:off x="881764" y="1862714"/>
              <a:ext cx="1495263" cy="1031644"/>
            </a:xfrm>
            <a:prstGeom prst="rect">
              <a:avLst/>
            </a:prstGeom>
            <a:noFill/>
          </p:spPr>
          <p:txBody>
            <a:bodyPr wrap="square">
              <a:spAutoFit/>
            </a:bodyPr>
            <a:lstStyle/>
            <a:p>
              <a:pPr algn="ctr">
                <a:lnSpc>
                  <a:spcPct val="110000"/>
                </a:lnSpc>
              </a:pPr>
              <a:r>
                <a:rPr lang="en-GB" sz="1700" dirty="0">
                  <a:solidFill>
                    <a:schemeClr val="bg1"/>
                  </a:solidFill>
                  <a:latin typeface="Aptos" panose="020B0004020202020204" pitchFamily="34" charset="0"/>
                </a:rPr>
                <a:t>All contributions are valid</a:t>
              </a:r>
            </a:p>
          </p:txBody>
        </p:sp>
      </p:grpSp>
      <p:grpSp>
        <p:nvGrpSpPr>
          <p:cNvPr id="7" name="Group 6">
            <a:extLst>
              <a:ext uri="{FF2B5EF4-FFF2-40B4-BE49-F238E27FC236}">
                <a16:creationId xmlns:a16="http://schemas.microsoft.com/office/drawing/2014/main" id="{15185338-521C-24FE-612B-A084439E8D88}"/>
              </a:ext>
            </a:extLst>
          </p:cNvPr>
          <p:cNvGrpSpPr/>
          <p:nvPr/>
        </p:nvGrpSpPr>
        <p:grpSpPr>
          <a:xfrm>
            <a:off x="751757" y="2970766"/>
            <a:ext cx="1851014" cy="1414984"/>
            <a:chOff x="581693" y="1554756"/>
            <a:chExt cx="2095406" cy="1607085"/>
          </a:xfrm>
        </p:grpSpPr>
        <p:sp>
          <p:nvSpPr>
            <p:cNvPr id="8" name="Freeform 2">
              <a:extLst>
                <a:ext uri="{FF2B5EF4-FFF2-40B4-BE49-F238E27FC236}">
                  <a16:creationId xmlns:a16="http://schemas.microsoft.com/office/drawing/2014/main" id="{22BAA83F-3DF9-B982-3F50-E1FF9670E157}"/>
                </a:ext>
              </a:extLst>
            </p:cNvPr>
            <p:cNvSpPr/>
            <p:nvPr/>
          </p:nvSpPr>
          <p:spPr>
            <a:xfrm>
              <a:off x="581693" y="1554756"/>
              <a:ext cx="2095406" cy="1607085"/>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700">
                <a:latin typeface="Aptos" panose="020B0004020202020204" pitchFamily="34" charset="0"/>
              </a:endParaRPr>
            </a:p>
          </p:txBody>
        </p:sp>
        <p:sp>
          <p:nvSpPr>
            <p:cNvPr id="9" name="TextBox 8">
              <a:extLst>
                <a:ext uri="{FF2B5EF4-FFF2-40B4-BE49-F238E27FC236}">
                  <a16:creationId xmlns:a16="http://schemas.microsoft.com/office/drawing/2014/main" id="{BA3FEE24-D284-79DC-6E99-C0F67271D689}"/>
                </a:ext>
              </a:extLst>
            </p:cNvPr>
            <p:cNvSpPr txBox="1"/>
            <p:nvPr/>
          </p:nvSpPr>
          <p:spPr>
            <a:xfrm>
              <a:off x="881764" y="1985833"/>
              <a:ext cx="1495263" cy="745439"/>
            </a:xfrm>
            <a:prstGeom prst="rect">
              <a:avLst/>
            </a:prstGeom>
            <a:noFill/>
          </p:spPr>
          <p:txBody>
            <a:bodyPr wrap="square">
              <a:spAutoFit/>
            </a:bodyPr>
            <a:lstStyle/>
            <a:p>
              <a:pPr algn="ctr">
                <a:lnSpc>
                  <a:spcPct val="110000"/>
                </a:lnSpc>
              </a:pPr>
              <a:r>
                <a:rPr lang="en-GB" sz="1700" dirty="0">
                  <a:solidFill>
                    <a:schemeClr val="bg1"/>
                  </a:solidFill>
                  <a:latin typeface="Aptos" panose="020B0004020202020204" pitchFamily="34" charset="0"/>
                </a:rPr>
                <a:t>Listening is encouraged</a:t>
              </a:r>
            </a:p>
          </p:txBody>
        </p:sp>
      </p:grpSp>
      <p:grpSp>
        <p:nvGrpSpPr>
          <p:cNvPr id="13" name="Group 12">
            <a:extLst>
              <a:ext uri="{FF2B5EF4-FFF2-40B4-BE49-F238E27FC236}">
                <a16:creationId xmlns:a16="http://schemas.microsoft.com/office/drawing/2014/main" id="{12AB726B-049F-7C3C-5F6B-03A98382BCAE}"/>
              </a:ext>
            </a:extLst>
          </p:cNvPr>
          <p:cNvGrpSpPr/>
          <p:nvPr/>
        </p:nvGrpSpPr>
        <p:grpSpPr>
          <a:xfrm>
            <a:off x="5921610" y="3362276"/>
            <a:ext cx="1851014" cy="1607085"/>
            <a:chOff x="581693" y="1554756"/>
            <a:chExt cx="2095406" cy="1607085"/>
          </a:xfrm>
        </p:grpSpPr>
        <p:sp>
          <p:nvSpPr>
            <p:cNvPr id="14" name="Freeform 2">
              <a:extLst>
                <a:ext uri="{FF2B5EF4-FFF2-40B4-BE49-F238E27FC236}">
                  <a16:creationId xmlns:a16="http://schemas.microsoft.com/office/drawing/2014/main" id="{EA0C8473-B9BA-523A-A4FE-12A7466460E7}"/>
                </a:ext>
              </a:extLst>
            </p:cNvPr>
            <p:cNvSpPr/>
            <p:nvPr/>
          </p:nvSpPr>
          <p:spPr>
            <a:xfrm>
              <a:off x="581693" y="1554756"/>
              <a:ext cx="2095406" cy="1607085"/>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sz="1700">
                <a:solidFill>
                  <a:schemeClr val="bg1"/>
                </a:solidFill>
                <a:latin typeface="Aptos" panose="020B0004020202020204" pitchFamily="34" charset="0"/>
              </a:endParaRPr>
            </a:p>
          </p:txBody>
        </p:sp>
        <p:sp>
          <p:nvSpPr>
            <p:cNvPr id="15" name="TextBox 14">
              <a:extLst>
                <a:ext uri="{FF2B5EF4-FFF2-40B4-BE49-F238E27FC236}">
                  <a16:creationId xmlns:a16="http://schemas.microsoft.com/office/drawing/2014/main" id="{141A9FB2-A9E9-9AEC-EA83-5F68BE10699C}"/>
                </a:ext>
              </a:extLst>
            </p:cNvPr>
            <p:cNvSpPr txBox="1"/>
            <p:nvPr/>
          </p:nvSpPr>
          <p:spPr>
            <a:xfrm>
              <a:off x="881764" y="2033392"/>
              <a:ext cx="1495263" cy="656334"/>
            </a:xfrm>
            <a:prstGeom prst="rect">
              <a:avLst/>
            </a:prstGeom>
            <a:noFill/>
          </p:spPr>
          <p:txBody>
            <a:bodyPr wrap="square">
              <a:spAutoFit/>
            </a:bodyPr>
            <a:lstStyle/>
            <a:p>
              <a:pPr algn="ctr">
                <a:lnSpc>
                  <a:spcPct val="110000"/>
                </a:lnSpc>
              </a:pPr>
              <a:r>
                <a:rPr lang="en-GB" sz="1700" dirty="0">
                  <a:solidFill>
                    <a:schemeClr val="bg1"/>
                  </a:solidFill>
                  <a:latin typeface="Aptos" panose="020B0004020202020204" pitchFamily="34" charset="0"/>
                </a:rPr>
                <a:t>Curiosity is encouraged</a:t>
              </a:r>
            </a:p>
          </p:txBody>
        </p:sp>
      </p:grpSp>
      <p:grpSp>
        <p:nvGrpSpPr>
          <p:cNvPr id="16" name="Group 15">
            <a:extLst>
              <a:ext uri="{FF2B5EF4-FFF2-40B4-BE49-F238E27FC236}">
                <a16:creationId xmlns:a16="http://schemas.microsoft.com/office/drawing/2014/main" id="{B12D4F30-DD6F-9C9F-6F6C-C25D5EF658B1}"/>
              </a:ext>
            </a:extLst>
          </p:cNvPr>
          <p:cNvGrpSpPr/>
          <p:nvPr/>
        </p:nvGrpSpPr>
        <p:grpSpPr>
          <a:xfrm>
            <a:off x="5967425" y="1400168"/>
            <a:ext cx="1851014" cy="1607085"/>
            <a:chOff x="581693" y="1554756"/>
            <a:chExt cx="2095406" cy="1607085"/>
          </a:xfrm>
        </p:grpSpPr>
        <p:sp>
          <p:nvSpPr>
            <p:cNvPr id="17" name="Freeform 2">
              <a:extLst>
                <a:ext uri="{FF2B5EF4-FFF2-40B4-BE49-F238E27FC236}">
                  <a16:creationId xmlns:a16="http://schemas.microsoft.com/office/drawing/2014/main" id="{79EA08F3-9FCB-966B-8091-61C5164C5628}"/>
                </a:ext>
              </a:extLst>
            </p:cNvPr>
            <p:cNvSpPr/>
            <p:nvPr/>
          </p:nvSpPr>
          <p:spPr>
            <a:xfrm>
              <a:off x="581693" y="1554756"/>
              <a:ext cx="2095406" cy="1607085"/>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700">
                <a:solidFill>
                  <a:schemeClr val="bg1"/>
                </a:solidFill>
                <a:latin typeface="Aptos" panose="020B0004020202020204" pitchFamily="34" charset="0"/>
              </a:endParaRPr>
            </a:p>
          </p:txBody>
        </p:sp>
        <p:sp>
          <p:nvSpPr>
            <p:cNvPr id="18" name="TextBox 17">
              <a:extLst>
                <a:ext uri="{FF2B5EF4-FFF2-40B4-BE49-F238E27FC236}">
                  <a16:creationId xmlns:a16="http://schemas.microsoft.com/office/drawing/2014/main" id="{5EC0C14F-A13E-1440-AADB-3574E1E8FDBA}"/>
                </a:ext>
              </a:extLst>
            </p:cNvPr>
            <p:cNvSpPr txBox="1"/>
            <p:nvPr/>
          </p:nvSpPr>
          <p:spPr>
            <a:xfrm>
              <a:off x="907697" y="1886245"/>
              <a:ext cx="1443399" cy="944105"/>
            </a:xfrm>
            <a:prstGeom prst="rect">
              <a:avLst/>
            </a:prstGeom>
            <a:noFill/>
          </p:spPr>
          <p:txBody>
            <a:bodyPr wrap="square">
              <a:spAutoFit/>
            </a:bodyPr>
            <a:lstStyle/>
            <a:p>
              <a:pPr algn="ctr">
                <a:lnSpc>
                  <a:spcPct val="110000"/>
                </a:lnSpc>
              </a:pPr>
              <a:r>
                <a:rPr lang="en-GB" sz="1700" dirty="0">
                  <a:solidFill>
                    <a:schemeClr val="bg1"/>
                  </a:solidFill>
                  <a:latin typeface="Aptos" panose="020B0004020202020204" pitchFamily="34" charset="0"/>
                </a:rPr>
                <a:t>Observe the time frames</a:t>
              </a:r>
            </a:p>
          </p:txBody>
        </p:sp>
      </p:grpSp>
      <p:grpSp>
        <p:nvGrpSpPr>
          <p:cNvPr id="19" name="Group 18">
            <a:extLst>
              <a:ext uri="{FF2B5EF4-FFF2-40B4-BE49-F238E27FC236}">
                <a16:creationId xmlns:a16="http://schemas.microsoft.com/office/drawing/2014/main" id="{1195E3C9-13A6-CA9B-6414-72A1C8418B5F}"/>
              </a:ext>
            </a:extLst>
          </p:cNvPr>
          <p:cNvGrpSpPr/>
          <p:nvPr/>
        </p:nvGrpSpPr>
        <p:grpSpPr>
          <a:xfrm>
            <a:off x="4918863" y="5033243"/>
            <a:ext cx="1832050" cy="1607085"/>
            <a:chOff x="581693" y="1554756"/>
            <a:chExt cx="2095406" cy="1607085"/>
          </a:xfrm>
        </p:grpSpPr>
        <p:sp>
          <p:nvSpPr>
            <p:cNvPr id="20" name="Freeform 2">
              <a:extLst>
                <a:ext uri="{FF2B5EF4-FFF2-40B4-BE49-F238E27FC236}">
                  <a16:creationId xmlns:a16="http://schemas.microsoft.com/office/drawing/2014/main" id="{D7F2D413-1B06-7376-5B92-C6921466CC99}"/>
                </a:ext>
              </a:extLst>
            </p:cNvPr>
            <p:cNvSpPr/>
            <p:nvPr/>
          </p:nvSpPr>
          <p:spPr>
            <a:xfrm>
              <a:off x="581693" y="1554756"/>
              <a:ext cx="2095406" cy="1607085"/>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700">
                <a:solidFill>
                  <a:schemeClr val="bg1"/>
                </a:solidFill>
                <a:latin typeface="Aptos" panose="020B0004020202020204" pitchFamily="34" charset="0"/>
              </a:endParaRPr>
            </a:p>
          </p:txBody>
        </p:sp>
        <p:sp>
          <p:nvSpPr>
            <p:cNvPr id="21" name="TextBox 20">
              <a:extLst>
                <a:ext uri="{FF2B5EF4-FFF2-40B4-BE49-F238E27FC236}">
                  <a16:creationId xmlns:a16="http://schemas.microsoft.com/office/drawing/2014/main" id="{BE2DEBA3-1049-E9F8-C910-742592B653F8}"/>
                </a:ext>
              </a:extLst>
            </p:cNvPr>
            <p:cNvSpPr txBox="1"/>
            <p:nvPr/>
          </p:nvSpPr>
          <p:spPr>
            <a:xfrm>
              <a:off x="881764" y="1862713"/>
              <a:ext cx="1495263" cy="944105"/>
            </a:xfrm>
            <a:prstGeom prst="rect">
              <a:avLst/>
            </a:prstGeom>
            <a:noFill/>
          </p:spPr>
          <p:txBody>
            <a:bodyPr wrap="square">
              <a:spAutoFit/>
            </a:bodyPr>
            <a:lstStyle/>
            <a:p>
              <a:pPr algn="ctr">
                <a:lnSpc>
                  <a:spcPct val="110000"/>
                </a:lnSpc>
              </a:pPr>
              <a:r>
                <a:rPr lang="en-GB" sz="1700" dirty="0">
                  <a:solidFill>
                    <a:schemeClr val="bg1"/>
                  </a:solidFill>
                  <a:latin typeface="Aptos" panose="020B0004020202020204" pitchFamily="34" charset="0"/>
                </a:rPr>
                <a:t>Focus on common ground</a:t>
              </a:r>
            </a:p>
          </p:txBody>
        </p:sp>
      </p:grpSp>
      <p:grpSp>
        <p:nvGrpSpPr>
          <p:cNvPr id="22" name="Group 21">
            <a:extLst>
              <a:ext uri="{FF2B5EF4-FFF2-40B4-BE49-F238E27FC236}">
                <a16:creationId xmlns:a16="http://schemas.microsoft.com/office/drawing/2014/main" id="{E257E517-6798-F9CF-77CC-201BB6D9A2E1}"/>
              </a:ext>
            </a:extLst>
          </p:cNvPr>
          <p:cNvGrpSpPr/>
          <p:nvPr/>
        </p:nvGrpSpPr>
        <p:grpSpPr>
          <a:xfrm>
            <a:off x="3243584" y="4669946"/>
            <a:ext cx="1657525" cy="1342508"/>
            <a:chOff x="581693" y="1554756"/>
            <a:chExt cx="2095406" cy="1607085"/>
          </a:xfrm>
        </p:grpSpPr>
        <p:sp>
          <p:nvSpPr>
            <p:cNvPr id="23" name="Freeform 2">
              <a:extLst>
                <a:ext uri="{FF2B5EF4-FFF2-40B4-BE49-F238E27FC236}">
                  <a16:creationId xmlns:a16="http://schemas.microsoft.com/office/drawing/2014/main" id="{F1B3082E-8667-4D85-52BB-9B394581215C}"/>
                </a:ext>
              </a:extLst>
            </p:cNvPr>
            <p:cNvSpPr/>
            <p:nvPr/>
          </p:nvSpPr>
          <p:spPr>
            <a:xfrm>
              <a:off x="581693" y="1554756"/>
              <a:ext cx="2095406" cy="1607085"/>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700">
                <a:latin typeface="Aptos" panose="020B0004020202020204" pitchFamily="34" charset="0"/>
              </a:endParaRPr>
            </a:p>
          </p:txBody>
        </p:sp>
        <p:sp>
          <p:nvSpPr>
            <p:cNvPr id="24" name="TextBox 23">
              <a:extLst>
                <a:ext uri="{FF2B5EF4-FFF2-40B4-BE49-F238E27FC236}">
                  <a16:creationId xmlns:a16="http://schemas.microsoft.com/office/drawing/2014/main" id="{96F1AEF7-94AE-CDED-9437-2B82F24877EC}"/>
                </a:ext>
              </a:extLst>
            </p:cNvPr>
            <p:cNvSpPr txBox="1"/>
            <p:nvPr/>
          </p:nvSpPr>
          <p:spPr>
            <a:xfrm>
              <a:off x="1031204" y="2015063"/>
              <a:ext cx="1196384" cy="785682"/>
            </a:xfrm>
            <a:prstGeom prst="rect">
              <a:avLst/>
            </a:prstGeom>
            <a:noFill/>
          </p:spPr>
          <p:txBody>
            <a:bodyPr wrap="square">
              <a:spAutoFit/>
            </a:bodyPr>
            <a:lstStyle/>
            <a:p>
              <a:pPr algn="ctr">
                <a:lnSpc>
                  <a:spcPct val="110000"/>
                </a:lnSpc>
              </a:pPr>
              <a:r>
                <a:rPr lang="en-GB" sz="1700" dirty="0">
                  <a:solidFill>
                    <a:schemeClr val="bg1"/>
                  </a:solidFill>
                  <a:latin typeface="Aptos" panose="020B0004020202020204" pitchFamily="34" charset="0"/>
                </a:rPr>
                <a:t>Manage self </a:t>
              </a:r>
            </a:p>
          </p:txBody>
        </p:sp>
      </p:grpSp>
      <p:grpSp>
        <p:nvGrpSpPr>
          <p:cNvPr id="25" name="Group 24">
            <a:extLst>
              <a:ext uri="{FF2B5EF4-FFF2-40B4-BE49-F238E27FC236}">
                <a16:creationId xmlns:a16="http://schemas.microsoft.com/office/drawing/2014/main" id="{385B1C22-9043-7DE9-A1F3-AF9199DE86CC}"/>
              </a:ext>
            </a:extLst>
          </p:cNvPr>
          <p:cNvGrpSpPr/>
          <p:nvPr/>
        </p:nvGrpSpPr>
        <p:grpSpPr>
          <a:xfrm>
            <a:off x="341044" y="4573327"/>
            <a:ext cx="2853848" cy="1931133"/>
            <a:chOff x="581693" y="1554756"/>
            <a:chExt cx="1818795" cy="1745461"/>
          </a:xfrm>
        </p:grpSpPr>
        <p:sp>
          <p:nvSpPr>
            <p:cNvPr id="26" name="Freeform 2">
              <a:extLst>
                <a:ext uri="{FF2B5EF4-FFF2-40B4-BE49-F238E27FC236}">
                  <a16:creationId xmlns:a16="http://schemas.microsoft.com/office/drawing/2014/main" id="{79EDADF4-F0BA-7BF5-8A31-A3C2A26C3D6D}"/>
                </a:ext>
              </a:extLst>
            </p:cNvPr>
            <p:cNvSpPr/>
            <p:nvPr/>
          </p:nvSpPr>
          <p:spPr>
            <a:xfrm>
              <a:off x="581693" y="1554756"/>
              <a:ext cx="1818795" cy="1745461"/>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sz="1700">
                <a:latin typeface="Aptos" panose="020B0004020202020204" pitchFamily="34" charset="0"/>
              </a:endParaRPr>
            </a:p>
          </p:txBody>
        </p:sp>
        <p:sp>
          <p:nvSpPr>
            <p:cNvPr id="27" name="TextBox 26">
              <a:extLst>
                <a:ext uri="{FF2B5EF4-FFF2-40B4-BE49-F238E27FC236}">
                  <a16:creationId xmlns:a16="http://schemas.microsoft.com/office/drawing/2014/main" id="{3C6AD60F-F0FF-A700-9372-68D3BEE09D25}"/>
                </a:ext>
              </a:extLst>
            </p:cNvPr>
            <p:cNvSpPr txBox="1"/>
            <p:nvPr/>
          </p:nvSpPr>
          <p:spPr>
            <a:xfrm>
              <a:off x="737552" y="1893841"/>
              <a:ext cx="1507077" cy="1113435"/>
            </a:xfrm>
            <a:prstGeom prst="rect">
              <a:avLst/>
            </a:prstGeom>
            <a:noFill/>
          </p:spPr>
          <p:txBody>
            <a:bodyPr wrap="square">
              <a:spAutoFit/>
            </a:bodyPr>
            <a:lstStyle/>
            <a:p>
              <a:pPr algn="ctr">
                <a:lnSpc>
                  <a:spcPct val="110000"/>
                </a:lnSpc>
              </a:pPr>
              <a:r>
                <a:rPr lang="en-GB" sz="1700" dirty="0">
                  <a:solidFill>
                    <a:schemeClr val="bg1"/>
                  </a:solidFill>
                  <a:latin typeface="Aptos" panose="020B0004020202020204" pitchFamily="34" charset="0"/>
                </a:rPr>
                <a:t>Acknowledge differences and problems without working them!</a:t>
              </a:r>
            </a:p>
          </p:txBody>
        </p:sp>
      </p:grpSp>
      <p:grpSp>
        <p:nvGrpSpPr>
          <p:cNvPr id="30" name="Group 29">
            <a:extLst>
              <a:ext uri="{FF2B5EF4-FFF2-40B4-BE49-F238E27FC236}">
                <a16:creationId xmlns:a16="http://schemas.microsoft.com/office/drawing/2014/main" id="{C9237976-7111-C5F8-1D6F-32E74C2E213A}"/>
              </a:ext>
            </a:extLst>
          </p:cNvPr>
          <p:cNvGrpSpPr/>
          <p:nvPr/>
        </p:nvGrpSpPr>
        <p:grpSpPr>
          <a:xfrm>
            <a:off x="2592243" y="1454296"/>
            <a:ext cx="3287412" cy="2998493"/>
            <a:chOff x="5724753" y="3248071"/>
            <a:chExt cx="2598144" cy="2189601"/>
          </a:xfrm>
        </p:grpSpPr>
        <p:sp>
          <p:nvSpPr>
            <p:cNvPr id="28" name="Freeform 2">
              <a:extLst>
                <a:ext uri="{FF2B5EF4-FFF2-40B4-BE49-F238E27FC236}">
                  <a16:creationId xmlns:a16="http://schemas.microsoft.com/office/drawing/2014/main" id="{4694E69D-1863-3CF6-6137-20DCA1DEB1F7}"/>
                </a:ext>
              </a:extLst>
            </p:cNvPr>
            <p:cNvSpPr/>
            <p:nvPr/>
          </p:nvSpPr>
          <p:spPr>
            <a:xfrm>
              <a:off x="5724753" y="3248071"/>
              <a:ext cx="2598144" cy="2189601"/>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sz="1700">
                <a:latin typeface="Aptos" panose="020B0004020202020204" pitchFamily="34" charset="0"/>
              </a:endParaRPr>
            </a:p>
          </p:txBody>
        </p:sp>
        <p:sp>
          <p:nvSpPr>
            <p:cNvPr id="29" name="TextBox 28">
              <a:extLst>
                <a:ext uri="{FF2B5EF4-FFF2-40B4-BE49-F238E27FC236}">
                  <a16:creationId xmlns:a16="http://schemas.microsoft.com/office/drawing/2014/main" id="{89D0E0BC-A234-FD62-DE82-686EA7CF52CC}"/>
                </a:ext>
              </a:extLst>
            </p:cNvPr>
            <p:cNvSpPr txBox="1"/>
            <p:nvPr/>
          </p:nvSpPr>
          <p:spPr>
            <a:xfrm>
              <a:off x="6121268" y="3604987"/>
              <a:ext cx="1805113" cy="1529978"/>
            </a:xfrm>
            <a:prstGeom prst="rect">
              <a:avLst/>
            </a:prstGeom>
            <a:noFill/>
          </p:spPr>
          <p:txBody>
            <a:bodyPr wrap="square">
              <a:spAutoFit/>
            </a:bodyPr>
            <a:lstStyle/>
            <a:p>
              <a:pPr algn="ctr">
                <a:lnSpc>
                  <a:spcPct val="110000"/>
                </a:lnSpc>
              </a:pPr>
              <a:r>
                <a:rPr lang="en-GB" sz="1700" dirty="0">
                  <a:solidFill>
                    <a:schemeClr val="bg1"/>
                  </a:solidFill>
                  <a:latin typeface="Aptos" panose="020B0004020202020204" pitchFamily="34" charset="0"/>
                </a:rPr>
                <a:t>What’s said in the room, stays in the room – non attributable examples for the benefit of learning can be shared</a:t>
              </a:r>
            </a:p>
          </p:txBody>
        </p:sp>
      </p:grpSp>
      <p:sp>
        <p:nvSpPr>
          <p:cNvPr id="34" name="TextBox 33">
            <a:extLst>
              <a:ext uri="{FF2B5EF4-FFF2-40B4-BE49-F238E27FC236}">
                <a16:creationId xmlns:a16="http://schemas.microsoft.com/office/drawing/2014/main" id="{0A910FB5-98B5-2D26-2AFF-6ECC03E6F264}"/>
              </a:ext>
            </a:extLst>
          </p:cNvPr>
          <p:cNvSpPr txBox="1"/>
          <p:nvPr/>
        </p:nvSpPr>
        <p:spPr>
          <a:xfrm>
            <a:off x="8264851" y="1272258"/>
            <a:ext cx="3586105" cy="5232202"/>
          </a:xfrm>
          <a:prstGeom prst="rect">
            <a:avLst/>
          </a:prstGeom>
          <a:noFill/>
        </p:spPr>
        <p:txBody>
          <a:bodyPr wrap="square">
            <a:spAutoFit/>
          </a:bodyPr>
          <a:lstStyle/>
          <a:p>
            <a:pPr>
              <a:spcBef>
                <a:spcPts val="600"/>
              </a:spcBef>
              <a:spcAft>
                <a:spcPts val="600"/>
              </a:spcAft>
            </a:pPr>
            <a:r>
              <a:rPr lang="en-GB" b="1" dirty="0">
                <a:latin typeface="Aptos" panose="020B0004020202020204" pitchFamily="34" charset="0"/>
              </a:rPr>
              <a:t>Facilitator’s role: </a:t>
            </a:r>
          </a:p>
          <a:p>
            <a:pPr marL="285750" indent="-285750">
              <a:spcBef>
                <a:spcPts val="600"/>
              </a:spcBef>
              <a:spcAft>
                <a:spcPts val="600"/>
              </a:spcAft>
              <a:buFont typeface="Wingdings" panose="05000000000000000000" pitchFamily="2" charset="2"/>
              <a:buChar char="§"/>
            </a:pPr>
            <a:r>
              <a:rPr lang="en-GB" dirty="0">
                <a:latin typeface="Aptos" panose="020B0004020202020204" pitchFamily="34" charset="0"/>
              </a:rPr>
              <a:t>Keep to time and task</a:t>
            </a:r>
          </a:p>
          <a:p>
            <a:pPr marL="285750" indent="-285750">
              <a:spcBef>
                <a:spcPts val="600"/>
              </a:spcBef>
              <a:spcAft>
                <a:spcPts val="600"/>
              </a:spcAft>
              <a:buFont typeface="Wingdings" panose="05000000000000000000" pitchFamily="2" charset="2"/>
              <a:buChar char="§"/>
            </a:pPr>
            <a:r>
              <a:rPr lang="en-GB" dirty="0">
                <a:latin typeface="Aptos" panose="020B0004020202020204" pitchFamily="34" charset="0"/>
              </a:rPr>
              <a:t>Make room for all views and keep us moving</a:t>
            </a:r>
          </a:p>
          <a:p>
            <a:pPr marL="285750" indent="-285750">
              <a:spcBef>
                <a:spcPts val="600"/>
              </a:spcBef>
              <a:spcAft>
                <a:spcPts val="600"/>
              </a:spcAft>
              <a:buFont typeface="Wingdings" panose="05000000000000000000" pitchFamily="2" charset="2"/>
              <a:buChar char="§"/>
            </a:pPr>
            <a:r>
              <a:rPr lang="en-GB" dirty="0">
                <a:latin typeface="Aptos" panose="020B0004020202020204" pitchFamily="34" charset="0"/>
              </a:rPr>
              <a:t>Keep purpose front and centre</a:t>
            </a:r>
          </a:p>
          <a:p>
            <a:pPr>
              <a:spcBef>
                <a:spcPts val="600"/>
              </a:spcBef>
              <a:spcAft>
                <a:spcPts val="600"/>
              </a:spcAft>
            </a:pPr>
            <a:endParaRPr lang="en-GB" b="1" dirty="0">
              <a:solidFill>
                <a:schemeClr val="tx1"/>
              </a:solidFill>
            </a:endParaRPr>
          </a:p>
          <a:p>
            <a:pPr>
              <a:spcBef>
                <a:spcPts val="600"/>
              </a:spcBef>
              <a:spcAft>
                <a:spcPts val="600"/>
              </a:spcAft>
            </a:pPr>
            <a:r>
              <a:rPr lang="en-GB" b="1" dirty="0">
                <a:solidFill>
                  <a:schemeClr val="tx1"/>
                </a:solidFill>
              </a:rPr>
              <a:t>Remember: </a:t>
            </a:r>
          </a:p>
          <a:p>
            <a:pPr marL="285750" indent="-285750">
              <a:spcBef>
                <a:spcPts val="600"/>
              </a:spcBef>
              <a:spcAft>
                <a:spcPts val="600"/>
              </a:spcAft>
              <a:buFont typeface="Wingdings" panose="05000000000000000000" pitchFamily="2" charset="2"/>
              <a:buChar char="§"/>
            </a:pPr>
            <a:r>
              <a:rPr lang="en-GB" dirty="0">
                <a:solidFill>
                  <a:schemeClr val="tx1"/>
                </a:solidFill>
              </a:rPr>
              <a:t>We all learn </a:t>
            </a:r>
          </a:p>
          <a:p>
            <a:pPr marL="285750" indent="-285750">
              <a:spcBef>
                <a:spcPts val="600"/>
              </a:spcBef>
              <a:spcAft>
                <a:spcPts val="600"/>
              </a:spcAft>
              <a:buFont typeface="Wingdings" panose="05000000000000000000" pitchFamily="2" charset="2"/>
              <a:buChar char="§"/>
            </a:pPr>
            <a:r>
              <a:rPr lang="en-GB" dirty="0">
                <a:solidFill>
                  <a:schemeClr val="tx1"/>
                </a:solidFill>
              </a:rPr>
              <a:t>At different rates</a:t>
            </a:r>
          </a:p>
          <a:p>
            <a:pPr marL="285750" indent="-285750">
              <a:spcBef>
                <a:spcPts val="600"/>
              </a:spcBef>
              <a:spcAft>
                <a:spcPts val="600"/>
              </a:spcAft>
              <a:buFont typeface="Wingdings" panose="05000000000000000000" pitchFamily="2" charset="2"/>
              <a:buChar char="§"/>
            </a:pPr>
            <a:r>
              <a:rPr lang="en-GB" dirty="0">
                <a:solidFill>
                  <a:schemeClr val="tx1"/>
                </a:solidFill>
              </a:rPr>
              <a:t>In different ways</a:t>
            </a:r>
          </a:p>
          <a:p>
            <a:pPr marL="285750" indent="-285750">
              <a:spcBef>
                <a:spcPts val="600"/>
              </a:spcBef>
              <a:spcAft>
                <a:spcPts val="600"/>
              </a:spcAft>
              <a:buFont typeface="Wingdings" panose="05000000000000000000" pitchFamily="2" charset="2"/>
              <a:buChar char="§"/>
            </a:pPr>
            <a:r>
              <a:rPr lang="en-GB" dirty="0">
                <a:solidFill>
                  <a:schemeClr val="tx1"/>
                </a:solidFill>
              </a:rPr>
              <a:t>From different perspectives</a:t>
            </a:r>
          </a:p>
          <a:p>
            <a:pPr marL="285750" indent="-285750">
              <a:spcBef>
                <a:spcPts val="600"/>
              </a:spcBef>
              <a:spcAft>
                <a:spcPts val="600"/>
              </a:spcAft>
              <a:buFont typeface="Wingdings" panose="05000000000000000000" pitchFamily="2" charset="2"/>
              <a:buChar char="§"/>
            </a:pPr>
            <a:r>
              <a:rPr lang="en-GB" dirty="0">
                <a:solidFill>
                  <a:schemeClr val="tx1"/>
                </a:solidFill>
              </a:rPr>
              <a:t>So be patient, kind and manage self! </a:t>
            </a:r>
            <a:endParaRPr lang="en-GB" dirty="0"/>
          </a:p>
        </p:txBody>
      </p:sp>
    </p:spTree>
    <p:extLst>
      <p:ext uri="{BB962C8B-B14F-4D97-AF65-F5344CB8AC3E}">
        <p14:creationId xmlns:p14="http://schemas.microsoft.com/office/powerpoint/2010/main" val="4240822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7EA9A-ECB8-BB18-1150-93D2408EB9BE}"/>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0E0D21EF-CF81-6450-58B5-57B40411B67B}"/>
              </a:ext>
            </a:extLst>
          </p:cNvPr>
          <p:cNvSpPr>
            <a:spLocks noGrp="1"/>
          </p:cNvSpPr>
          <p:nvPr>
            <p:ph idx="1"/>
          </p:nvPr>
        </p:nvSpPr>
        <p:spPr>
          <a:xfrm>
            <a:off x="333375" y="1525871"/>
            <a:ext cx="11525250" cy="4883150"/>
          </a:xfrm>
        </p:spPr>
        <p:txBody>
          <a:bodyPr lIns="91440" tIns="45720" rIns="91440" bIns="45720" anchor="t">
            <a:noAutofit/>
          </a:bodyPr>
          <a:lstStyle/>
          <a:p>
            <a:pPr marL="0" indent="0">
              <a:spcBef>
                <a:spcPts val="0"/>
              </a:spcBef>
              <a:spcAft>
                <a:spcPts val="600"/>
              </a:spcAft>
              <a:buNone/>
            </a:pPr>
            <a:r>
              <a:rPr lang="en-GB" sz="1800" dirty="0">
                <a:ea typeface="Source Sans Pro"/>
              </a:rPr>
              <a:t>Find someone you don’t work with every day </a:t>
            </a:r>
          </a:p>
          <a:p>
            <a:pPr lvl="1">
              <a:spcBef>
                <a:spcPts val="0"/>
              </a:spcBef>
              <a:spcAft>
                <a:spcPts val="600"/>
              </a:spcAft>
              <a:buFont typeface="Wingdings" panose="05000000000000000000" pitchFamily="2" charset="2"/>
              <a:buChar char="§"/>
            </a:pPr>
            <a:r>
              <a:rPr lang="en-GB" b="1" dirty="0"/>
              <a:t>Introduce yourself and say how you got your first name</a:t>
            </a:r>
          </a:p>
          <a:p>
            <a:pPr marL="0" indent="0">
              <a:spcBef>
                <a:spcPts val="0"/>
              </a:spcBef>
              <a:spcAft>
                <a:spcPts val="600"/>
              </a:spcAft>
              <a:buNone/>
            </a:pPr>
            <a:endParaRPr lang="en-GB" sz="1800" b="1" dirty="0"/>
          </a:p>
          <a:p>
            <a:pPr marL="0" indent="0">
              <a:spcBef>
                <a:spcPts val="0"/>
              </a:spcBef>
              <a:spcAft>
                <a:spcPts val="600"/>
              </a:spcAft>
              <a:buNone/>
            </a:pPr>
            <a:r>
              <a:rPr lang="en-GB" sz="1800" dirty="0">
                <a:ea typeface="Source Sans Pro"/>
              </a:rPr>
              <a:t>Both partners find another pair and as a four:</a:t>
            </a:r>
            <a:endParaRPr lang="en-GB" sz="1800" dirty="0"/>
          </a:p>
          <a:p>
            <a:pPr lvl="1">
              <a:spcBef>
                <a:spcPts val="0"/>
              </a:spcBef>
              <a:spcAft>
                <a:spcPts val="600"/>
              </a:spcAft>
              <a:buFont typeface="Wingdings" panose="05000000000000000000" pitchFamily="2" charset="2"/>
              <a:buChar char="§"/>
            </a:pPr>
            <a:r>
              <a:rPr lang="en-GB" b="1" dirty="0"/>
              <a:t>Introduce each other with the name given and why it was given </a:t>
            </a:r>
          </a:p>
          <a:p>
            <a:pPr lvl="1">
              <a:spcBef>
                <a:spcPts val="0"/>
              </a:spcBef>
              <a:spcAft>
                <a:spcPts val="600"/>
              </a:spcAft>
              <a:buFont typeface="Wingdings" panose="05000000000000000000" pitchFamily="2" charset="2"/>
              <a:buChar char="§"/>
            </a:pPr>
            <a:endParaRPr lang="en-GB" b="1" dirty="0"/>
          </a:p>
          <a:p>
            <a:pPr marL="0" indent="0">
              <a:spcBef>
                <a:spcPts val="0"/>
              </a:spcBef>
              <a:spcAft>
                <a:spcPts val="600"/>
              </a:spcAft>
              <a:buNone/>
            </a:pPr>
            <a:r>
              <a:rPr lang="en-GB" sz="1800" dirty="0">
                <a:ea typeface="Source Sans Pro"/>
              </a:rPr>
              <a:t>Staying in your group of four: </a:t>
            </a:r>
          </a:p>
          <a:p>
            <a:pPr lvl="1">
              <a:spcBef>
                <a:spcPts val="0"/>
              </a:spcBef>
              <a:spcAft>
                <a:spcPts val="600"/>
              </a:spcAft>
              <a:buFont typeface="Wingdings" panose="05000000000000000000" pitchFamily="2" charset="2"/>
              <a:buChar char="§"/>
            </a:pPr>
            <a:r>
              <a:rPr lang="en-GB" b="1" dirty="0"/>
              <a:t>Share what you hope to get out of being in an environment where you can think about your leadership</a:t>
            </a:r>
          </a:p>
          <a:p>
            <a:pPr lvl="1">
              <a:spcBef>
                <a:spcPts val="0"/>
              </a:spcBef>
              <a:spcAft>
                <a:spcPts val="600"/>
              </a:spcAft>
              <a:buFont typeface="Wingdings" panose="05000000000000000000" pitchFamily="2" charset="2"/>
              <a:buChar char="§"/>
            </a:pPr>
            <a:r>
              <a:rPr lang="en-GB" b="1" dirty="0"/>
              <a:t>What do you hope to give </a:t>
            </a:r>
          </a:p>
          <a:p>
            <a:pPr lvl="1">
              <a:spcBef>
                <a:spcPts val="0"/>
              </a:spcBef>
              <a:spcAft>
                <a:spcPts val="600"/>
              </a:spcAft>
              <a:buFont typeface="Wingdings" panose="05000000000000000000" pitchFamily="2" charset="2"/>
              <a:buChar char="§"/>
            </a:pPr>
            <a:r>
              <a:rPr lang="en-GB" b="1" dirty="0"/>
              <a:t>What do you hope to receive to make this successful for you</a:t>
            </a:r>
          </a:p>
          <a:p>
            <a:pPr lvl="1">
              <a:spcBef>
                <a:spcPts val="0"/>
              </a:spcBef>
              <a:spcAft>
                <a:spcPts val="600"/>
              </a:spcAft>
              <a:buFont typeface="Wingdings" panose="05000000000000000000" pitchFamily="2" charset="2"/>
              <a:buChar char="§"/>
            </a:pPr>
            <a:endParaRPr lang="en-GB" b="1" dirty="0"/>
          </a:p>
          <a:p>
            <a:pPr marL="0" indent="0">
              <a:spcBef>
                <a:spcPts val="0"/>
              </a:spcBef>
              <a:spcAft>
                <a:spcPts val="600"/>
              </a:spcAft>
              <a:buNone/>
            </a:pPr>
            <a:r>
              <a:rPr lang="en-GB" sz="1800" b="1" dirty="0">
                <a:ea typeface="Source Sans Pro"/>
              </a:rPr>
              <a:t>Plenary Session</a:t>
            </a:r>
          </a:p>
          <a:p>
            <a:pPr marL="0" indent="0">
              <a:spcBef>
                <a:spcPts val="0"/>
              </a:spcBef>
              <a:spcAft>
                <a:spcPts val="600"/>
              </a:spcAft>
              <a:buNone/>
            </a:pPr>
            <a:r>
              <a:rPr lang="en-GB" sz="1800" dirty="0">
                <a:ea typeface="Source Sans Pro"/>
              </a:rPr>
              <a:t>Something from each group on expectations (get out and put into the programme)</a:t>
            </a:r>
            <a:endParaRPr lang="en-GB" sz="1800" dirty="0"/>
          </a:p>
          <a:p>
            <a:pPr marL="0" indent="0">
              <a:spcBef>
                <a:spcPts val="0"/>
              </a:spcBef>
              <a:spcAft>
                <a:spcPts val="600"/>
              </a:spcAft>
              <a:buNone/>
            </a:pPr>
            <a:endParaRPr lang="en-GB" sz="1800" b="1" dirty="0"/>
          </a:p>
          <a:p>
            <a:pPr marL="0" indent="0">
              <a:spcBef>
                <a:spcPts val="0"/>
              </a:spcBef>
              <a:spcAft>
                <a:spcPts val="600"/>
              </a:spcAft>
              <a:buNone/>
            </a:pPr>
            <a:endParaRPr lang="en-GB" sz="1800" b="1" dirty="0"/>
          </a:p>
        </p:txBody>
      </p:sp>
      <p:grpSp>
        <p:nvGrpSpPr>
          <p:cNvPr id="2" name="Group 1">
            <a:extLst>
              <a:ext uri="{FF2B5EF4-FFF2-40B4-BE49-F238E27FC236}">
                <a16:creationId xmlns:a16="http://schemas.microsoft.com/office/drawing/2014/main" id="{9BEC30FD-3DF7-0E67-9D8E-74822648BC02}"/>
              </a:ext>
            </a:extLst>
          </p:cNvPr>
          <p:cNvGrpSpPr/>
          <p:nvPr/>
        </p:nvGrpSpPr>
        <p:grpSpPr>
          <a:xfrm>
            <a:off x="-2" y="-9525"/>
            <a:ext cx="5467348" cy="1289265"/>
            <a:chOff x="735647" y="0"/>
            <a:chExt cx="2359002" cy="470142"/>
          </a:xfrm>
        </p:grpSpPr>
        <p:pic>
          <p:nvPicPr>
            <p:cNvPr id="7" name="Graphic 6">
              <a:extLst>
                <a:ext uri="{FF2B5EF4-FFF2-40B4-BE49-F238E27FC236}">
                  <a16:creationId xmlns:a16="http://schemas.microsoft.com/office/drawing/2014/main" id="{74551F21-FE84-392F-B1FB-22349AC78CA8}"/>
                </a:ext>
              </a:extLst>
            </p:cNvPr>
            <p:cNvPicPr>
              <a:picLocks noChangeAspect="1"/>
            </p:cNvPicPr>
            <p:nvPr/>
          </p:nvPicPr>
          <p:blipFill rotWithShape="1">
            <a:blip>
              <a:extLst>
                <a:ext uri="{96DAC541-7B7A-43D3-8B79-37D633B846F1}">
                  <asvg:svgBlip xmlns:asvg="http://schemas.microsoft.com/office/drawing/2016/SVG/main" r:embed="rId3"/>
                </a:ext>
              </a:extLst>
            </a:blip>
            <a:srcRect l="-1" t="27501" r="35430" b="32874"/>
            <a:stretch>
              <a:fillRect/>
            </a:stretch>
          </p:blipFill>
          <p:spPr>
            <a:xfrm flipH="1">
              <a:off x="735647" y="0"/>
              <a:ext cx="2359002" cy="470142"/>
            </a:xfrm>
            <a:prstGeom prst="rect">
              <a:avLst/>
            </a:prstGeom>
          </p:spPr>
        </p:pic>
        <p:sp>
          <p:nvSpPr>
            <p:cNvPr id="8" name="TextBox 7">
              <a:extLst>
                <a:ext uri="{FF2B5EF4-FFF2-40B4-BE49-F238E27FC236}">
                  <a16:creationId xmlns:a16="http://schemas.microsoft.com/office/drawing/2014/main" id="{F23187F6-3D26-2894-5637-328E2F29647F}"/>
                </a:ext>
              </a:extLst>
            </p:cNvPr>
            <p:cNvSpPr txBox="1"/>
            <p:nvPr/>
          </p:nvSpPr>
          <p:spPr>
            <a:xfrm>
              <a:off x="851815" y="89754"/>
              <a:ext cx="2126665" cy="2581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Meet &amp; Greet Exercise</a:t>
              </a:r>
              <a:r>
                <a:rPr kumimoji="0" lang="en-GB"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 </a:t>
              </a:r>
              <a:endParaRPr kumimoji="0" lang="en-GB"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spTree>
    <p:extLst>
      <p:ext uri="{BB962C8B-B14F-4D97-AF65-F5344CB8AC3E}">
        <p14:creationId xmlns:p14="http://schemas.microsoft.com/office/powerpoint/2010/main" val="326379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1000"/>
                                        <p:tgtEl>
                                          <p:spTgt spid="3">
                                            <p:txEl>
                                              <p:pRg st="7" end="7"/>
                                            </p:txEl>
                                          </p:spTgt>
                                        </p:tgtEl>
                                      </p:cBhvr>
                                    </p:animEffect>
                                    <p:anim calcmode="lin" valueType="num">
                                      <p:cBhvr>
                                        <p:cTn id="2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1000"/>
                                        <p:tgtEl>
                                          <p:spTgt spid="3">
                                            <p:txEl>
                                              <p:pRg st="9" end="9"/>
                                            </p:txEl>
                                          </p:spTgt>
                                        </p:tgtEl>
                                      </p:cBhvr>
                                    </p:animEffect>
                                    <p:anim calcmode="lin" valueType="num">
                                      <p:cBhvr>
                                        <p:cTn id="3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Effect transition="in" filter="fade">
                                      <p:cBhvr>
                                        <p:cTn id="43" dur="1000"/>
                                        <p:tgtEl>
                                          <p:spTgt spid="3">
                                            <p:txEl>
                                              <p:pRg st="11" end="11"/>
                                            </p:txEl>
                                          </p:spTgt>
                                        </p:tgtEl>
                                      </p:cBhvr>
                                    </p:animEffect>
                                    <p:anim calcmode="lin" valueType="num">
                                      <p:cBhvr>
                                        <p:cTn id="44"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animEffect transition="in" filter="fade">
                                      <p:cBhvr>
                                        <p:cTn id="48" dur="1000"/>
                                        <p:tgtEl>
                                          <p:spTgt spid="3">
                                            <p:txEl>
                                              <p:pRg st="12" end="12"/>
                                            </p:txEl>
                                          </p:spTgt>
                                        </p:tgtEl>
                                      </p:cBhvr>
                                    </p:animEffect>
                                    <p:anim calcmode="lin" valueType="num">
                                      <p:cBhvr>
                                        <p:cTn id="49"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97A3B-8BD3-B7C5-6C58-72ECB650EA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DA24A2-087A-C207-2939-143BC5EF7471}"/>
              </a:ext>
            </a:extLst>
          </p:cNvPr>
          <p:cNvSpPr>
            <a:spLocks noGrp="1"/>
          </p:cNvSpPr>
          <p:nvPr>
            <p:ph type="ctrTitle"/>
          </p:nvPr>
        </p:nvSpPr>
        <p:spPr>
          <a:xfrm>
            <a:off x="414467" y="2035175"/>
            <a:ext cx="5579712" cy="2387600"/>
          </a:xfrm>
        </p:spPr>
        <p:txBody>
          <a:bodyPr>
            <a:normAutofit fontScale="90000"/>
          </a:bodyPr>
          <a:lstStyle/>
          <a:p>
            <a:pPr algn="l"/>
            <a:r>
              <a:rPr lang="en-GB" sz="7200" dirty="0">
                <a:solidFill>
                  <a:srgbClr val="084846"/>
                </a:solidFill>
              </a:rPr>
              <a:t>Getting to know the Programme </a:t>
            </a:r>
          </a:p>
        </p:txBody>
      </p:sp>
      <p:pic>
        <p:nvPicPr>
          <p:cNvPr id="5" name="Graphic 4">
            <a:extLst>
              <a:ext uri="{FF2B5EF4-FFF2-40B4-BE49-F238E27FC236}">
                <a16:creationId xmlns:a16="http://schemas.microsoft.com/office/drawing/2014/main" id="{DA4014E6-976E-5292-C124-E5CF2E222078}"/>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5DC0B5D6-6645-EA3B-7D7E-722D5BC419C1}"/>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309BFA7D-B86B-7856-8A1E-8C6B80CAC695}"/>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B2A30128-4E25-943D-E618-3C62B6AA26EC}"/>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4091601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47A6B30B-8246-9087-F863-33C1FC30FB26}"/>
              </a:ext>
            </a:extLst>
          </p:cNvPr>
          <p:cNvSpPr/>
          <p:nvPr/>
        </p:nvSpPr>
        <p:spPr>
          <a:xfrm>
            <a:off x="8459151" y="18253"/>
            <a:ext cx="3732849" cy="129831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F953E749-D636-409D-D1D4-CF9CA8FC0FF2}"/>
              </a:ext>
            </a:extLst>
          </p:cNvPr>
          <p:cNvSpPr>
            <a:spLocks noGrp="1"/>
          </p:cNvSpPr>
          <p:nvPr>
            <p:ph type="title"/>
          </p:nvPr>
        </p:nvSpPr>
        <p:spPr/>
        <p:txBody>
          <a:bodyPr>
            <a:normAutofit/>
          </a:bodyPr>
          <a:lstStyle/>
          <a:p>
            <a:r>
              <a:rPr lang="en-GB" sz="4400" dirty="0">
                <a:latin typeface="Aptos Display" panose="020B0004020202020204" pitchFamily="34" charset="0"/>
              </a:rPr>
              <a:t>The Programme </a:t>
            </a:r>
          </a:p>
        </p:txBody>
      </p:sp>
      <p:grpSp>
        <p:nvGrpSpPr>
          <p:cNvPr id="4" name="Group 3">
            <a:extLst>
              <a:ext uri="{FF2B5EF4-FFF2-40B4-BE49-F238E27FC236}">
                <a16:creationId xmlns:a16="http://schemas.microsoft.com/office/drawing/2014/main" id="{6BCD6E75-5DC7-FCD6-7087-66CA8B8D09F1}"/>
              </a:ext>
            </a:extLst>
          </p:cNvPr>
          <p:cNvGrpSpPr/>
          <p:nvPr/>
        </p:nvGrpSpPr>
        <p:grpSpPr>
          <a:xfrm>
            <a:off x="2945021" y="-108994"/>
            <a:ext cx="8809982" cy="6592992"/>
            <a:chOff x="2964071" y="-61369"/>
            <a:chExt cx="8809982" cy="6592992"/>
          </a:xfrm>
        </p:grpSpPr>
        <p:sp>
          <p:nvSpPr>
            <p:cNvPr id="5" name="AutoShape 2">
              <a:extLst>
                <a:ext uri="{FF2B5EF4-FFF2-40B4-BE49-F238E27FC236}">
                  <a16:creationId xmlns:a16="http://schemas.microsoft.com/office/drawing/2014/main" id="{29FCC02E-AD1F-9CC2-8BAC-C5A706D8B155}"/>
                </a:ext>
              </a:extLst>
            </p:cNvPr>
            <p:cNvSpPr/>
            <p:nvPr/>
          </p:nvSpPr>
          <p:spPr>
            <a:xfrm>
              <a:off x="5826828" y="-61368"/>
              <a:ext cx="0" cy="3019446"/>
            </a:xfrm>
            <a:prstGeom prst="line">
              <a:avLst/>
            </a:prstGeom>
            <a:ln w="142875" cap="flat">
              <a:solidFill>
                <a:srgbClr val="FF2FAB"/>
              </a:solidFill>
              <a:prstDash val="solid"/>
              <a:headEnd type="none" w="sm" len="sm"/>
              <a:tailEnd type="none" w="sm" len="sm"/>
            </a:ln>
          </p:spPr>
          <p:txBody>
            <a:bodyPr/>
            <a:lstStyle/>
            <a:p>
              <a:pPr defTabSz="609630"/>
              <a:endParaRPr lang="en-GB" sz="1200">
                <a:solidFill>
                  <a:prstClr val="black"/>
                </a:solidFill>
                <a:latin typeface="Calibri"/>
              </a:endParaRPr>
            </a:p>
          </p:txBody>
        </p:sp>
        <p:grpSp>
          <p:nvGrpSpPr>
            <p:cNvPr id="6" name="Group 3">
              <a:extLst>
                <a:ext uri="{FF2B5EF4-FFF2-40B4-BE49-F238E27FC236}">
                  <a16:creationId xmlns:a16="http://schemas.microsoft.com/office/drawing/2014/main" id="{EF49E77A-9CD6-AFBC-1098-7D0057F21C45}"/>
                </a:ext>
              </a:extLst>
            </p:cNvPr>
            <p:cNvGrpSpPr/>
            <p:nvPr/>
          </p:nvGrpSpPr>
          <p:grpSpPr>
            <a:xfrm>
              <a:off x="5182348" y="2810876"/>
              <a:ext cx="1288960" cy="1288960"/>
              <a:chOff x="0" y="0"/>
              <a:chExt cx="812800" cy="812800"/>
            </a:xfrm>
          </p:grpSpPr>
          <p:sp>
            <p:nvSpPr>
              <p:cNvPr id="83" name="Freeform 4">
                <a:extLst>
                  <a:ext uri="{FF2B5EF4-FFF2-40B4-BE49-F238E27FC236}">
                    <a16:creationId xmlns:a16="http://schemas.microsoft.com/office/drawing/2014/main" id="{D6022E87-D8AF-8F81-472F-A35AE9CB67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2FAB"/>
              </a:solidFill>
            </p:spPr>
            <p:txBody>
              <a:bodyPr/>
              <a:lstStyle/>
              <a:p>
                <a:pPr defTabSz="609630"/>
                <a:endParaRPr lang="en-GB" sz="1200">
                  <a:solidFill>
                    <a:prstClr val="black"/>
                  </a:solidFill>
                  <a:latin typeface="Calibri"/>
                </a:endParaRPr>
              </a:p>
            </p:txBody>
          </p:sp>
          <p:sp>
            <p:nvSpPr>
              <p:cNvPr id="84" name="TextBox 5">
                <a:extLst>
                  <a:ext uri="{FF2B5EF4-FFF2-40B4-BE49-F238E27FC236}">
                    <a16:creationId xmlns:a16="http://schemas.microsoft.com/office/drawing/2014/main" id="{3D6A88DB-7C40-C01E-16AD-C33532DEC4F7}"/>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7" name="Group 6">
              <a:extLst>
                <a:ext uri="{FF2B5EF4-FFF2-40B4-BE49-F238E27FC236}">
                  <a16:creationId xmlns:a16="http://schemas.microsoft.com/office/drawing/2014/main" id="{DD65E260-608C-8509-52C4-329FABA9AC0A}"/>
                </a:ext>
              </a:extLst>
            </p:cNvPr>
            <p:cNvGrpSpPr/>
            <p:nvPr/>
          </p:nvGrpSpPr>
          <p:grpSpPr>
            <a:xfrm>
              <a:off x="6508035" y="-61369"/>
              <a:ext cx="1288960" cy="4161205"/>
              <a:chOff x="0" y="0"/>
              <a:chExt cx="2577920" cy="8322409"/>
            </a:xfrm>
          </p:grpSpPr>
          <p:sp>
            <p:nvSpPr>
              <p:cNvPr id="79" name="AutoShape 7">
                <a:extLst>
                  <a:ext uri="{FF2B5EF4-FFF2-40B4-BE49-F238E27FC236}">
                    <a16:creationId xmlns:a16="http://schemas.microsoft.com/office/drawing/2014/main" id="{B97E9D12-EF82-21B4-CE7A-DC7A36064A7C}"/>
                  </a:ext>
                </a:extLst>
              </p:cNvPr>
              <p:cNvSpPr/>
              <p:nvPr/>
            </p:nvSpPr>
            <p:spPr>
              <a:xfrm>
                <a:off x="1288960" y="0"/>
                <a:ext cx="0" cy="6038892"/>
              </a:xfrm>
              <a:prstGeom prst="line">
                <a:avLst/>
              </a:prstGeom>
              <a:ln w="181150" cap="flat">
                <a:solidFill>
                  <a:srgbClr val="FF2FAB"/>
                </a:solidFill>
                <a:prstDash val="solid"/>
                <a:headEnd type="none" w="sm" len="sm"/>
                <a:tailEnd type="none" w="sm" len="sm"/>
              </a:ln>
            </p:spPr>
            <p:txBody>
              <a:bodyPr/>
              <a:lstStyle/>
              <a:p>
                <a:pPr defTabSz="609630"/>
                <a:endParaRPr lang="en-GB" sz="1200">
                  <a:solidFill>
                    <a:prstClr val="black"/>
                  </a:solidFill>
                  <a:latin typeface="Calibri"/>
                </a:endParaRPr>
              </a:p>
            </p:txBody>
          </p:sp>
          <p:grpSp>
            <p:nvGrpSpPr>
              <p:cNvPr id="80" name="Group 8">
                <a:extLst>
                  <a:ext uri="{FF2B5EF4-FFF2-40B4-BE49-F238E27FC236}">
                    <a16:creationId xmlns:a16="http://schemas.microsoft.com/office/drawing/2014/main" id="{2EC31F2B-0517-B889-EE88-305843BC4020}"/>
                  </a:ext>
                </a:extLst>
              </p:cNvPr>
              <p:cNvGrpSpPr/>
              <p:nvPr/>
            </p:nvGrpSpPr>
            <p:grpSpPr>
              <a:xfrm>
                <a:off x="0" y="5744489"/>
                <a:ext cx="2577920" cy="2577920"/>
                <a:chOff x="0" y="0"/>
                <a:chExt cx="812800" cy="812800"/>
              </a:xfrm>
            </p:grpSpPr>
            <p:sp>
              <p:nvSpPr>
                <p:cNvPr id="81" name="Freeform 9">
                  <a:extLst>
                    <a:ext uri="{FF2B5EF4-FFF2-40B4-BE49-F238E27FC236}">
                      <a16:creationId xmlns:a16="http://schemas.microsoft.com/office/drawing/2014/main" id="{917E3AAF-F674-696A-5E2F-1B9829016A9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2FAB"/>
                </a:solidFill>
              </p:spPr>
              <p:txBody>
                <a:bodyPr/>
                <a:lstStyle/>
                <a:p>
                  <a:pPr defTabSz="609630"/>
                  <a:endParaRPr lang="en-GB" sz="1200">
                    <a:solidFill>
                      <a:prstClr val="black"/>
                    </a:solidFill>
                    <a:latin typeface="Calibri"/>
                  </a:endParaRPr>
                </a:p>
              </p:txBody>
            </p:sp>
            <p:sp>
              <p:nvSpPr>
                <p:cNvPr id="82" name="TextBox 10">
                  <a:extLst>
                    <a:ext uri="{FF2B5EF4-FFF2-40B4-BE49-F238E27FC236}">
                      <a16:creationId xmlns:a16="http://schemas.microsoft.com/office/drawing/2014/main" id="{7467A6AF-A491-1437-1151-3420F92C7DA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grpSp>
          <p:nvGrpSpPr>
            <p:cNvPr id="8" name="Group 11">
              <a:extLst>
                <a:ext uri="{FF2B5EF4-FFF2-40B4-BE49-F238E27FC236}">
                  <a16:creationId xmlns:a16="http://schemas.microsoft.com/office/drawing/2014/main" id="{19C22AA1-A7A6-1845-87C9-EDCE0C82AD37}"/>
                </a:ext>
              </a:extLst>
            </p:cNvPr>
            <p:cNvGrpSpPr/>
            <p:nvPr/>
          </p:nvGrpSpPr>
          <p:grpSpPr>
            <a:xfrm>
              <a:off x="7833721" y="-61369"/>
              <a:ext cx="1288960" cy="4161205"/>
              <a:chOff x="0" y="0"/>
              <a:chExt cx="2577920" cy="8322409"/>
            </a:xfrm>
          </p:grpSpPr>
          <p:sp>
            <p:nvSpPr>
              <p:cNvPr id="75" name="AutoShape 12">
                <a:extLst>
                  <a:ext uri="{FF2B5EF4-FFF2-40B4-BE49-F238E27FC236}">
                    <a16:creationId xmlns:a16="http://schemas.microsoft.com/office/drawing/2014/main" id="{7F8BDCAA-27F2-692B-D02C-C2A286E8A237}"/>
                  </a:ext>
                </a:extLst>
              </p:cNvPr>
              <p:cNvSpPr/>
              <p:nvPr/>
            </p:nvSpPr>
            <p:spPr>
              <a:xfrm>
                <a:off x="1288960" y="0"/>
                <a:ext cx="0" cy="6038892"/>
              </a:xfrm>
              <a:prstGeom prst="line">
                <a:avLst/>
              </a:prstGeom>
              <a:ln w="181150" cap="flat">
                <a:solidFill>
                  <a:srgbClr val="FF2FAB"/>
                </a:solidFill>
                <a:prstDash val="solid"/>
                <a:headEnd type="none" w="sm" len="sm"/>
                <a:tailEnd type="none" w="sm" len="sm"/>
              </a:ln>
            </p:spPr>
            <p:txBody>
              <a:bodyPr/>
              <a:lstStyle/>
              <a:p>
                <a:pPr defTabSz="609630"/>
                <a:endParaRPr lang="en-GB" sz="1200">
                  <a:solidFill>
                    <a:prstClr val="black"/>
                  </a:solidFill>
                  <a:latin typeface="Calibri"/>
                </a:endParaRPr>
              </a:p>
            </p:txBody>
          </p:sp>
          <p:grpSp>
            <p:nvGrpSpPr>
              <p:cNvPr id="76" name="Group 13">
                <a:extLst>
                  <a:ext uri="{FF2B5EF4-FFF2-40B4-BE49-F238E27FC236}">
                    <a16:creationId xmlns:a16="http://schemas.microsoft.com/office/drawing/2014/main" id="{34058A3A-6FFF-AD2A-3191-0DA6874D0AA7}"/>
                  </a:ext>
                </a:extLst>
              </p:cNvPr>
              <p:cNvGrpSpPr/>
              <p:nvPr/>
            </p:nvGrpSpPr>
            <p:grpSpPr>
              <a:xfrm>
                <a:off x="0" y="5744489"/>
                <a:ext cx="2577920" cy="2577920"/>
                <a:chOff x="0" y="0"/>
                <a:chExt cx="812800" cy="812800"/>
              </a:xfrm>
            </p:grpSpPr>
            <p:sp>
              <p:nvSpPr>
                <p:cNvPr id="77" name="Freeform 14">
                  <a:extLst>
                    <a:ext uri="{FF2B5EF4-FFF2-40B4-BE49-F238E27FC236}">
                      <a16:creationId xmlns:a16="http://schemas.microsoft.com/office/drawing/2014/main" id="{EB32EEBA-0689-BF9D-78A5-6B2EEDF58E8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2FAB"/>
                </a:solidFill>
              </p:spPr>
              <p:txBody>
                <a:bodyPr/>
                <a:lstStyle/>
                <a:p>
                  <a:pPr defTabSz="609630"/>
                  <a:endParaRPr lang="en-GB" sz="1200">
                    <a:solidFill>
                      <a:prstClr val="black"/>
                    </a:solidFill>
                    <a:latin typeface="Calibri"/>
                  </a:endParaRPr>
                </a:p>
              </p:txBody>
            </p:sp>
            <p:sp>
              <p:nvSpPr>
                <p:cNvPr id="78" name="TextBox 15">
                  <a:extLst>
                    <a:ext uri="{FF2B5EF4-FFF2-40B4-BE49-F238E27FC236}">
                      <a16:creationId xmlns:a16="http://schemas.microsoft.com/office/drawing/2014/main" id="{DA944CBE-6F76-B20B-6230-9AC24D561C4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grpSp>
          <p:nvGrpSpPr>
            <p:cNvPr id="9" name="Group 16">
              <a:extLst>
                <a:ext uri="{FF2B5EF4-FFF2-40B4-BE49-F238E27FC236}">
                  <a16:creationId xmlns:a16="http://schemas.microsoft.com/office/drawing/2014/main" id="{0A822241-DA1B-DDFF-4AC9-33424335F26C}"/>
                </a:ext>
              </a:extLst>
            </p:cNvPr>
            <p:cNvGrpSpPr/>
            <p:nvPr/>
          </p:nvGrpSpPr>
          <p:grpSpPr>
            <a:xfrm>
              <a:off x="9159407" y="-61369"/>
              <a:ext cx="1288960" cy="4161205"/>
              <a:chOff x="0" y="0"/>
              <a:chExt cx="2577920" cy="8322409"/>
            </a:xfrm>
          </p:grpSpPr>
          <p:sp>
            <p:nvSpPr>
              <p:cNvPr id="71" name="AutoShape 17">
                <a:extLst>
                  <a:ext uri="{FF2B5EF4-FFF2-40B4-BE49-F238E27FC236}">
                    <a16:creationId xmlns:a16="http://schemas.microsoft.com/office/drawing/2014/main" id="{0FB57EF1-1176-1733-DDC6-159ACA28FF3A}"/>
                  </a:ext>
                </a:extLst>
              </p:cNvPr>
              <p:cNvSpPr/>
              <p:nvPr/>
            </p:nvSpPr>
            <p:spPr>
              <a:xfrm>
                <a:off x="1288960" y="0"/>
                <a:ext cx="0" cy="6038892"/>
              </a:xfrm>
              <a:prstGeom prst="line">
                <a:avLst/>
              </a:prstGeom>
              <a:ln w="181150" cap="flat">
                <a:solidFill>
                  <a:srgbClr val="FF2FAB"/>
                </a:solidFill>
                <a:prstDash val="solid"/>
                <a:headEnd type="none" w="sm" len="sm"/>
                <a:tailEnd type="none" w="sm" len="sm"/>
              </a:ln>
            </p:spPr>
            <p:txBody>
              <a:bodyPr/>
              <a:lstStyle/>
              <a:p>
                <a:pPr defTabSz="609630"/>
                <a:endParaRPr lang="en-GB" sz="1200">
                  <a:solidFill>
                    <a:prstClr val="black"/>
                  </a:solidFill>
                  <a:latin typeface="Calibri"/>
                </a:endParaRPr>
              </a:p>
            </p:txBody>
          </p:sp>
          <p:grpSp>
            <p:nvGrpSpPr>
              <p:cNvPr id="72" name="Group 18">
                <a:extLst>
                  <a:ext uri="{FF2B5EF4-FFF2-40B4-BE49-F238E27FC236}">
                    <a16:creationId xmlns:a16="http://schemas.microsoft.com/office/drawing/2014/main" id="{501ADFEB-D6BE-95C1-61E9-75603017780B}"/>
                  </a:ext>
                </a:extLst>
              </p:cNvPr>
              <p:cNvGrpSpPr/>
              <p:nvPr/>
            </p:nvGrpSpPr>
            <p:grpSpPr>
              <a:xfrm>
                <a:off x="0" y="5744489"/>
                <a:ext cx="2577920" cy="2577920"/>
                <a:chOff x="0" y="0"/>
                <a:chExt cx="812800" cy="812800"/>
              </a:xfrm>
            </p:grpSpPr>
            <p:sp>
              <p:nvSpPr>
                <p:cNvPr id="73" name="Freeform 19">
                  <a:extLst>
                    <a:ext uri="{FF2B5EF4-FFF2-40B4-BE49-F238E27FC236}">
                      <a16:creationId xmlns:a16="http://schemas.microsoft.com/office/drawing/2014/main" id="{CB6C89DE-5CCA-D424-3E7F-28BA201C36C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2FAB"/>
                </a:solidFill>
              </p:spPr>
              <p:txBody>
                <a:bodyPr/>
                <a:lstStyle/>
                <a:p>
                  <a:pPr defTabSz="609630"/>
                  <a:endParaRPr lang="en-GB" sz="1200">
                    <a:solidFill>
                      <a:prstClr val="black"/>
                    </a:solidFill>
                    <a:latin typeface="Calibri"/>
                  </a:endParaRPr>
                </a:p>
              </p:txBody>
            </p:sp>
            <p:sp>
              <p:nvSpPr>
                <p:cNvPr id="74" name="TextBox 20">
                  <a:extLst>
                    <a:ext uri="{FF2B5EF4-FFF2-40B4-BE49-F238E27FC236}">
                      <a16:creationId xmlns:a16="http://schemas.microsoft.com/office/drawing/2014/main" id="{3C88FCCB-5D35-D466-E3D7-8E82185A62B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grpSp>
          <p:nvGrpSpPr>
            <p:cNvPr id="10" name="Group 21">
              <a:extLst>
                <a:ext uri="{FF2B5EF4-FFF2-40B4-BE49-F238E27FC236}">
                  <a16:creationId xmlns:a16="http://schemas.microsoft.com/office/drawing/2014/main" id="{DDEE88D0-5A00-149B-0E73-F492FE929688}"/>
                </a:ext>
              </a:extLst>
            </p:cNvPr>
            <p:cNvGrpSpPr/>
            <p:nvPr/>
          </p:nvGrpSpPr>
          <p:grpSpPr>
            <a:xfrm>
              <a:off x="10485093" y="-61369"/>
              <a:ext cx="1288960" cy="4161205"/>
              <a:chOff x="0" y="0"/>
              <a:chExt cx="2577920" cy="8322409"/>
            </a:xfrm>
          </p:grpSpPr>
          <p:sp>
            <p:nvSpPr>
              <p:cNvPr id="67" name="AutoShape 22">
                <a:extLst>
                  <a:ext uri="{FF2B5EF4-FFF2-40B4-BE49-F238E27FC236}">
                    <a16:creationId xmlns:a16="http://schemas.microsoft.com/office/drawing/2014/main" id="{03273D17-A335-6B6D-5410-DC55C0FA0916}"/>
                  </a:ext>
                </a:extLst>
              </p:cNvPr>
              <p:cNvSpPr/>
              <p:nvPr/>
            </p:nvSpPr>
            <p:spPr>
              <a:xfrm>
                <a:off x="1288960" y="0"/>
                <a:ext cx="0" cy="6038892"/>
              </a:xfrm>
              <a:prstGeom prst="line">
                <a:avLst/>
              </a:prstGeom>
              <a:ln w="181150" cap="flat">
                <a:solidFill>
                  <a:srgbClr val="FF2FAB"/>
                </a:solidFill>
                <a:prstDash val="solid"/>
                <a:headEnd type="none" w="sm" len="sm"/>
                <a:tailEnd type="none" w="sm" len="sm"/>
              </a:ln>
            </p:spPr>
            <p:txBody>
              <a:bodyPr/>
              <a:lstStyle/>
              <a:p>
                <a:pPr defTabSz="609630"/>
                <a:endParaRPr lang="en-GB" sz="1200">
                  <a:solidFill>
                    <a:prstClr val="black"/>
                  </a:solidFill>
                  <a:latin typeface="Calibri"/>
                </a:endParaRPr>
              </a:p>
            </p:txBody>
          </p:sp>
          <p:grpSp>
            <p:nvGrpSpPr>
              <p:cNvPr id="68" name="Group 23">
                <a:extLst>
                  <a:ext uri="{FF2B5EF4-FFF2-40B4-BE49-F238E27FC236}">
                    <a16:creationId xmlns:a16="http://schemas.microsoft.com/office/drawing/2014/main" id="{E1ECB156-EE1D-0D23-D628-86ED6B8AB76E}"/>
                  </a:ext>
                </a:extLst>
              </p:cNvPr>
              <p:cNvGrpSpPr/>
              <p:nvPr/>
            </p:nvGrpSpPr>
            <p:grpSpPr>
              <a:xfrm>
                <a:off x="0" y="5744489"/>
                <a:ext cx="2577920" cy="2577920"/>
                <a:chOff x="0" y="0"/>
                <a:chExt cx="812800" cy="812800"/>
              </a:xfrm>
            </p:grpSpPr>
            <p:sp>
              <p:nvSpPr>
                <p:cNvPr id="69" name="Freeform 24">
                  <a:extLst>
                    <a:ext uri="{FF2B5EF4-FFF2-40B4-BE49-F238E27FC236}">
                      <a16:creationId xmlns:a16="http://schemas.microsoft.com/office/drawing/2014/main" id="{BF17BDD5-7070-8413-0755-F9299164C67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2FAB"/>
                </a:solidFill>
              </p:spPr>
              <p:txBody>
                <a:bodyPr/>
                <a:lstStyle/>
                <a:p>
                  <a:pPr defTabSz="609630"/>
                  <a:endParaRPr lang="en-GB" sz="1200">
                    <a:solidFill>
                      <a:prstClr val="black"/>
                    </a:solidFill>
                    <a:latin typeface="Calibri"/>
                  </a:endParaRPr>
                </a:p>
              </p:txBody>
            </p:sp>
            <p:sp>
              <p:nvSpPr>
                <p:cNvPr id="70" name="TextBox 25">
                  <a:extLst>
                    <a:ext uri="{FF2B5EF4-FFF2-40B4-BE49-F238E27FC236}">
                      <a16:creationId xmlns:a16="http://schemas.microsoft.com/office/drawing/2014/main" id="{D59D0DF2-20A2-14C5-8714-3A7743BF7F16}"/>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sp>
          <p:nvSpPr>
            <p:cNvPr id="11" name="AutoShape 26">
              <a:extLst>
                <a:ext uri="{FF2B5EF4-FFF2-40B4-BE49-F238E27FC236}">
                  <a16:creationId xmlns:a16="http://schemas.microsoft.com/office/drawing/2014/main" id="{F61C38C8-44E1-187D-6C86-BE230D82ADCB}"/>
                </a:ext>
              </a:extLst>
            </p:cNvPr>
            <p:cNvSpPr/>
            <p:nvPr/>
          </p:nvSpPr>
          <p:spPr>
            <a:xfrm flipH="1">
              <a:off x="3871705" y="-37403"/>
              <a:ext cx="1597857" cy="2562013"/>
            </a:xfrm>
            <a:prstGeom prst="line">
              <a:avLst/>
            </a:prstGeom>
            <a:ln w="142875" cap="flat">
              <a:solidFill>
                <a:srgbClr val="FF2FAB"/>
              </a:solidFill>
              <a:prstDash val="solid"/>
              <a:headEnd type="none" w="sm" len="sm"/>
              <a:tailEnd type="none" w="sm" len="sm"/>
            </a:ln>
          </p:spPr>
          <p:txBody>
            <a:bodyPr/>
            <a:lstStyle/>
            <a:p>
              <a:pPr defTabSz="609630"/>
              <a:endParaRPr lang="en-GB" sz="1200">
                <a:solidFill>
                  <a:prstClr val="black"/>
                </a:solidFill>
                <a:latin typeface="Calibri"/>
              </a:endParaRPr>
            </a:p>
          </p:txBody>
        </p:sp>
        <p:grpSp>
          <p:nvGrpSpPr>
            <p:cNvPr id="12" name="Group 27">
              <a:extLst>
                <a:ext uri="{FF2B5EF4-FFF2-40B4-BE49-F238E27FC236}">
                  <a16:creationId xmlns:a16="http://schemas.microsoft.com/office/drawing/2014/main" id="{1BDB9AAD-1297-2CAC-028D-98E04DA1329A}"/>
                </a:ext>
              </a:extLst>
            </p:cNvPr>
            <p:cNvGrpSpPr/>
            <p:nvPr/>
          </p:nvGrpSpPr>
          <p:grpSpPr>
            <a:xfrm rot="1917039">
              <a:off x="2964071" y="2302073"/>
              <a:ext cx="1288960" cy="1288960"/>
              <a:chOff x="0" y="0"/>
              <a:chExt cx="812800" cy="812800"/>
            </a:xfrm>
          </p:grpSpPr>
          <p:sp>
            <p:nvSpPr>
              <p:cNvPr id="65" name="Freeform 28">
                <a:extLst>
                  <a:ext uri="{FF2B5EF4-FFF2-40B4-BE49-F238E27FC236}">
                    <a16:creationId xmlns:a16="http://schemas.microsoft.com/office/drawing/2014/main" id="{125CBAE8-D2D3-47B9-093D-E6157F52A94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2FAB"/>
              </a:solidFill>
            </p:spPr>
            <p:txBody>
              <a:bodyPr/>
              <a:lstStyle/>
              <a:p>
                <a:pPr defTabSz="609630"/>
                <a:endParaRPr lang="en-GB" sz="1200">
                  <a:solidFill>
                    <a:prstClr val="black"/>
                  </a:solidFill>
                  <a:latin typeface="Calibri"/>
                </a:endParaRPr>
              </a:p>
            </p:txBody>
          </p:sp>
          <p:sp>
            <p:nvSpPr>
              <p:cNvPr id="66" name="TextBox 29">
                <a:extLst>
                  <a:ext uri="{FF2B5EF4-FFF2-40B4-BE49-F238E27FC236}">
                    <a16:creationId xmlns:a16="http://schemas.microsoft.com/office/drawing/2014/main" id="{48C98E1B-820A-924C-EF17-A38B1B11B2A8}"/>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13" name="Freeform 30">
              <a:extLst>
                <a:ext uri="{FF2B5EF4-FFF2-40B4-BE49-F238E27FC236}">
                  <a16:creationId xmlns:a16="http://schemas.microsoft.com/office/drawing/2014/main" id="{4885F6AA-9E51-D4AD-FD47-BEF660180B56}"/>
                </a:ext>
              </a:extLst>
            </p:cNvPr>
            <p:cNvSpPr/>
            <p:nvPr/>
          </p:nvSpPr>
          <p:spPr>
            <a:xfrm>
              <a:off x="3304922" y="2654449"/>
              <a:ext cx="607257" cy="607257"/>
            </a:xfrm>
            <a:custGeom>
              <a:avLst/>
              <a:gdLst/>
              <a:ahLst/>
              <a:cxnLst/>
              <a:rect l="l" t="t" r="r" b="b"/>
              <a:pathLst>
                <a:path w="910886" h="910886">
                  <a:moveTo>
                    <a:pt x="0" y="0"/>
                  </a:moveTo>
                  <a:lnTo>
                    <a:pt x="910886" y="0"/>
                  </a:lnTo>
                  <a:lnTo>
                    <a:pt x="910886" y="910887"/>
                  </a:lnTo>
                  <a:lnTo>
                    <a:pt x="0" y="9108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defTabSz="609630"/>
              <a:endParaRPr lang="en-GB" sz="1200">
                <a:solidFill>
                  <a:prstClr val="black"/>
                </a:solidFill>
                <a:latin typeface="Calibri"/>
              </a:endParaRPr>
            </a:p>
          </p:txBody>
        </p:sp>
        <p:sp>
          <p:nvSpPr>
            <p:cNvPr id="14" name="Freeform 31">
              <a:extLst>
                <a:ext uri="{FF2B5EF4-FFF2-40B4-BE49-F238E27FC236}">
                  <a16:creationId xmlns:a16="http://schemas.microsoft.com/office/drawing/2014/main" id="{6D04A149-72EB-AF7C-92B5-9D5050B39B9B}"/>
                </a:ext>
              </a:extLst>
            </p:cNvPr>
            <p:cNvSpPr/>
            <p:nvPr/>
          </p:nvSpPr>
          <p:spPr>
            <a:xfrm>
              <a:off x="5534957" y="3121754"/>
              <a:ext cx="637180" cy="667204"/>
            </a:xfrm>
            <a:custGeom>
              <a:avLst/>
              <a:gdLst/>
              <a:ahLst/>
              <a:cxnLst/>
              <a:rect l="l" t="t" r="r" b="b"/>
              <a:pathLst>
                <a:path w="955770" h="1000806">
                  <a:moveTo>
                    <a:pt x="0" y="0"/>
                  </a:moveTo>
                  <a:lnTo>
                    <a:pt x="955770" y="0"/>
                  </a:lnTo>
                  <a:lnTo>
                    <a:pt x="955770" y="1000806"/>
                  </a:lnTo>
                  <a:lnTo>
                    <a:pt x="0" y="100080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GB" sz="1200">
                <a:solidFill>
                  <a:prstClr val="black"/>
                </a:solidFill>
                <a:latin typeface="Calibri"/>
              </a:endParaRPr>
            </a:p>
          </p:txBody>
        </p:sp>
        <p:sp>
          <p:nvSpPr>
            <p:cNvPr id="15" name="Freeform 32">
              <a:extLst>
                <a:ext uri="{FF2B5EF4-FFF2-40B4-BE49-F238E27FC236}">
                  <a16:creationId xmlns:a16="http://schemas.microsoft.com/office/drawing/2014/main" id="{E37ADB35-97F2-07C6-1AFF-2110E70FC22E}"/>
                </a:ext>
              </a:extLst>
            </p:cNvPr>
            <p:cNvSpPr/>
            <p:nvPr/>
          </p:nvSpPr>
          <p:spPr>
            <a:xfrm>
              <a:off x="6852462" y="3042230"/>
              <a:ext cx="600105" cy="792218"/>
            </a:xfrm>
            <a:custGeom>
              <a:avLst/>
              <a:gdLst/>
              <a:ahLst/>
              <a:cxnLst/>
              <a:rect l="l" t="t" r="r" b="b"/>
              <a:pathLst>
                <a:path w="900158" h="1188327">
                  <a:moveTo>
                    <a:pt x="0" y="0"/>
                  </a:moveTo>
                  <a:lnTo>
                    <a:pt x="900157" y="0"/>
                  </a:lnTo>
                  <a:lnTo>
                    <a:pt x="900157" y="1188327"/>
                  </a:lnTo>
                  <a:lnTo>
                    <a:pt x="0" y="11883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defTabSz="609630"/>
              <a:endParaRPr lang="en-GB" sz="1200">
                <a:solidFill>
                  <a:prstClr val="black"/>
                </a:solidFill>
                <a:latin typeface="Calibri"/>
              </a:endParaRPr>
            </a:p>
          </p:txBody>
        </p:sp>
        <p:sp>
          <p:nvSpPr>
            <p:cNvPr id="16" name="Freeform 33">
              <a:extLst>
                <a:ext uri="{FF2B5EF4-FFF2-40B4-BE49-F238E27FC236}">
                  <a16:creationId xmlns:a16="http://schemas.microsoft.com/office/drawing/2014/main" id="{D5583194-AEB7-FC54-EAC6-FEAFF020D28F}"/>
                </a:ext>
              </a:extLst>
            </p:cNvPr>
            <p:cNvSpPr/>
            <p:nvPr/>
          </p:nvSpPr>
          <p:spPr>
            <a:xfrm>
              <a:off x="8076267" y="3156801"/>
              <a:ext cx="920402" cy="597111"/>
            </a:xfrm>
            <a:custGeom>
              <a:avLst/>
              <a:gdLst/>
              <a:ahLst/>
              <a:cxnLst/>
              <a:rect l="l" t="t" r="r" b="b"/>
              <a:pathLst>
                <a:path w="1380603" h="895666">
                  <a:moveTo>
                    <a:pt x="0" y="0"/>
                  </a:moveTo>
                  <a:lnTo>
                    <a:pt x="1380603" y="0"/>
                  </a:lnTo>
                  <a:lnTo>
                    <a:pt x="1380603" y="895666"/>
                  </a:lnTo>
                  <a:lnTo>
                    <a:pt x="0" y="895666"/>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pPr defTabSz="609630"/>
              <a:endParaRPr lang="en-GB" sz="1200">
                <a:solidFill>
                  <a:prstClr val="black"/>
                </a:solidFill>
                <a:latin typeface="Calibri"/>
              </a:endParaRPr>
            </a:p>
          </p:txBody>
        </p:sp>
        <p:sp>
          <p:nvSpPr>
            <p:cNvPr id="17" name="Freeform 34">
              <a:extLst>
                <a:ext uri="{FF2B5EF4-FFF2-40B4-BE49-F238E27FC236}">
                  <a16:creationId xmlns:a16="http://schemas.microsoft.com/office/drawing/2014/main" id="{FC7D3C3E-5246-EF35-B9D4-94C769720C7B}"/>
                </a:ext>
              </a:extLst>
            </p:cNvPr>
            <p:cNvSpPr/>
            <p:nvPr/>
          </p:nvSpPr>
          <p:spPr>
            <a:xfrm>
              <a:off x="9432171" y="3074642"/>
              <a:ext cx="743432" cy="761429"/>
            </a:xfrm>
            <a:custGeom>
              <a:avLst/>
              <a:gdLst/>
              <a:ahLst/>
              <a:cxnLst/>
              <a:rect l="l" t="t" r="r" b="b"/>
              <a:pathLst>
                <a:path w="1115148" h="1142144">
                  <a:moveTo>
                    <a:pt x="0" y="0"/>
                  </a:moveTo>
                  <a:lnTo>
                    <a:pt x="1115148" y="0"/>
                  </a:lnTo>
                  <a:lnTo>
                    <a:pt x="1115148" y="1142144"/>
                  </a:lnTo>
                  <a:lnTo>
                    <a:pt x="0" y="114214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GB" sz="1200">
                <a:solidFill>
                  <a:prstClr val="black"/>
                </a:solidFill>
                <a:latin typeface="Calibri"/>
              </a:endParaRPr>
            </a:p>
          </p:txBody>
        </p:sp>
        <p:sp>
          <p:nvSpPr>
            <p:cNvPr id="18" name="Freeform 35">
              <a:extLst>
                <a:ext uri="{FF2B5EF4-FFF2-40B4-BE49-F238E27FC236}">
                  <a16:creationId xmlns:a16="http://schemas.microsoft.com/office/drawing/2014/main" id="{B2172C78-2E7E-BDC8-8968-A82AD044A3B8}"/>
                </a:ext>
              </a:extLst>
            </p:cNvPr>
            <p:cNvSpPr/>
            <p:nvPr/>
          </p:nvSpPr>
          <p:spPr>
            <a:xfrm>
              <a:off x="10727767" y="3074642"/>
              <a:ext cx="765094" cy="765094"/>
            </a:xfrm>
            <a:custGeom>
              <a:avLst/>
              <a:gdLst/>
              <a:ahLst/>
              <a:cxnLst/>
              <a:rect l="l" t="t" r="r" b="b"/>
              <a:pathLst>
                <a:path w="1147641" h="1147641">
                  <a:moveTo>
                    <a:pt x="0" y="0"/>
                  </a:moveTo>
                  <a:lnTo>
                    <a:pt x="1147641" y="0"/>
                  </a:lnTo>
                  <a:lnTo>
                    <a:pt x="1147641" y="1147641"/>
                  </a:lnTo>
                  <a:lnTo>
                    <a:pt x="0" y="114764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en-GB" sz="1200">
                <a:solidFill>
                  <a:prstClr val="black"/>
                </a:solidFill>
                <a:latin typeface="Calibri"/>
              </a:endParaRPr>
            </a:p>
          </p:txBody>
        </p:sp>
        <p:sp>
          <p:nvSpPr>
            <p:cNvPr id="19" name="TextBox 36">
              <a:extLst>
                <a:ext uri="{FF2B5EF4-FFF2-40B4-BE49-F238E27FC236}">
                  <a16:creationId xmlns:a16="http://schemas.microsoft.com/office/drawing/2014/main" id="{893F3ADF-05E2-AF13-FDB5-F72F90745112}"/>
                </a:ext>
              </a:extLst>
            </p:cNvPr>
            <p:cNvSpPr txBox="1"/>
            <p:nvPr/>
          </p:nvSpPr>
          <p:spPr>
            <a:xfrm>
              <a:off x="6611292" y="4576304"/>
              <a:ext cx="1060642" cy="1136850"/>
            </a:xfrm>
            <a:prstGeom prst="rect">
              <a:avLst/>
            </a:prstGeom>
          </p:spPr>
          <p:txBody>
            <a:bodyPr lIns="0" tIns="0" rIns="0" bIns="0" rtlCol="0" anchor="t">
              <a:spAutoFit/>
            </a:bodyPr>
            <a:lstStyle/>
            <a:p>
              <a:pPr algn="ctr" defTabSz="609630">
                <a:lnSpc>
                  <a:spcPts val="1477"/>
                </a:lnSpc>
              </a:pPr>
              <a:r>
                <a:rPr lang="en-US" sz="1055" b="1">
                  <a:solidFill>
                    <a:srgbClr val="122359"/>
                  </a:solidFill>
                  <a:latin typeface="Canva Sans Bold"/>
                  <a:ea typeface="Canva Sans Bold"/>
                  <a:cs typeface="Canva Sans Bold"/>
                  <a:sym typeface="Canva Sans Bold"/>
                </a:rPr>
                <a:t>Building Psychologically Safe, High Performing Teams</a:t>
              </a:r>
            </a:p>
            <a:p>
              <a:pPr algn="ctr" defTabSz="609630">
                <a:lnSpc>
                  <a:spcPts val="1477"/>
                </a:lnSpc>
              </a:pPr>
              <a:endParaRPr lang="en-US" sz="1055" b="1">
                <a:solidFill>
                  <a:srgbClr val="122359"/>
                </a:solidFill>
                <a:latin typeface="Canva Sans Bold"/>
                <a:ea typeface="Canva Sans Bold"/>
                <a:cs typeface="Canva Sans Bold"/>
                <a:sym typeface="Canva Sans Bold"/>
              </a:endParaRPr>
            </a:p>
          </p:txBody>
        </p:sp>
        <p:sp>
          <p:nvSpPr>
            <p:cNvPr id="20" name="AutoShape 37">
              <a:extLst>
                <a:ext uri="{FF2B5EF4-FFF2-40B4-BE49-F238E27FC236}">
                  <a16:creationId xmlns:a16="http://schemas.microsoft.com/office/drawing/2014/main" id="{B0B093AA-6250-630E-6584-CCC35C7A6941}"/>
                </a:ext>
              </a:extLst>
            </p:cNvPr>
            <p:cNvSpPr/>
            <p:nvPr/>
          </p:nvSpPr>
          <p:spPr>
            <a:xfrm flipH="1">
              <a:off x="6534320" y="6105759"/>
              <a:ext cx="4004361" cy="1444"/>
            </a:xfrm>
            <a:prstGeom prst="line">
              <a:avLst/>
            </a:prstGeom>
            <a:ln w="47625" cap="flat">
              <a:solidFill>
                <a:srgbClr val="226765"/>
              </a:solidFill>
              <a:prstDash val="solid"/>
              <a:headEnd type="none" w="sm" len="sm"/>
              <a:tailEnd type="none" w="sm" len="sm"/>
            </a:ln>
          </p:spPr>
          <p:txBody>
            <a:bodyPr/>
            <a:lstStyle/>
            <a:p>
              <a:pPr defTabSz="609630"/>
              <a:endParaRPr lang="en-GB" sz="1200">
                <a:solidFill>
                  <a:prstClr val="black"/>
                </a:solidFill>
                <a:latin typeface="Calibri"/>
              </a:endParaRPr>
            </a:p>
          </p:txBody>
        </p:sp>
        <p:grpSp>
          <p:nvGrpSpPr>
            <p:cNvPr id="21" name="Group 38">
              <a:extLst>
                <a:ext uri="{FF2B5EF4-FFF2-40B4-BE49-F238E27FC236}">
                  <a16:creationId xmlns:a16="http://schemas.microsoft.com/office/drawing/2014/main" id="{08D71250-4499-434C-8A07-629C2B059EB1}"/>
                </a:ext>
              </a:extLst>
            </p:cNvPr>
            <p:cNvGrpSpPr/>
            <p:nvPr/>
          </p:nvGrpSpPr>
          <p:grpSpPr>
            <a:xfrm rot="1917039">
              <a:off x="5789515" y="5764656"/>
              <a:ext cx="746029" cy="746029"/>
              <a:chOff x="0" y="0"/>
              <a:chExt cx="812800" cy="812800"/>
            </a:xfrm>
          </p:grpSpPr>
          <p:sp>
            <p:nvSpPr>
              <p:cNvPr id="63" name="Freeform 39">
                <a:extLst>
                  <a:ext uri="{FF2B5EF4-FFF2-40B4-BE49-F238E27FC236}">
                    <a16:creationId xmlns:a16="http://schemas.microsoft.com/office/drawing/2014/main" id="{D45D066A-FD73-ABCE-DCC7-1CF34E0AB68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64" name="TextBox 40">
                <a:extLst>
                  <a:ext uri="{FF2B5EF4-FFF2-40B4-BE49-F238E27FC236}">
                    <a16:creationId xmlns:a16="http://schemas.microsoft.com/office/drawing/2014/main" id="{CA9D2873-2DBC-BC4A-1768-5225C27B0EFA}"/>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2" name="Freeform 41">
              <a:extLst>
                <a:ext uri="{FF2B5EF4-FFF2-40B4-BE49-F238E27FC236}">
                  <a16:creationId xmlns:a16="http://schemas.microsoft.com/office/drawing/2014/main" id="{727561F5-9AB7-D01C-AD6B-C2C63CD8EB0E}"/>
                </a:ext>
              </a:extLst>
            </p:cNvPr>
            <p:cNvSpPr/>
            <p:nvPr/>
          </p:nvSpPr>
          <p:spPr>
            <a:xfrm>
              <a:off x="5949053" y="5927130"/>
              <a:ext cx="426951" cy="421080"/>
            </a:xfrm>
            <a:custGeom>
              <a:avLst/>
              <a:gdLst/>
              <a:ahLst/>
              <a:cxnLst/>
              <a:rect l="l" t="t" r="r" b="b"/>
              <a:pathLst>
                <a:path w="640426" h="631620">
                  <a:moveTo>
                    <a:pt x="0" y="0"/>
                  </a:moveTo>
                  <a:lnTo>
                    <a:pt x="640426" y="0"/>
                  </a:lnTo>
                  <a:lnTo>
                    <a:pt x="640426" y="631621"/>
                  </a:lnTo>
                  <a:lnTo>
                    <a:pt x="0" y="63162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GB" sz="1200">
                <a:solidFill>
                  <a:prstClr val="black"/>
                </a:solidFill>
                <a:latin typeface="Calibri"/>
              </a:endParaRPr>
            </a:p>
          </p:txBody>
        </p:sp>
        <p:grpSp>
          <p:nvGrpSpPr>
            <p:cNvPr id="23" name="Group 42">
              <a:extLst>
                <a:ext uri="{FF2B5EF4-FFF2-40B4-BE49-F238E27FC236}">
                  <a16:creationId xmlns:a16="http://schemas.microsoft.com/office/drawing/2014/main" id="{CE7D1501-7CCE-D772-A9EE-C46799C7627C}"/>
                </a:ext>
              </a:extLst>
            </p:cNvPr>
            <p:cNvGrpSpPr/>
            <p:nvPr/>
          </p:nvGrpSpPr>
          <p:grpSpPr>
            <a:xfrm rot="1917039">
              <a:off x="8162835" y="5764656"/>
              <a:ext cx="746029" cy="746029"/>
              <a:chOff x="0" y="0"/>
              <a:chExt cx="812800" cy="812800"/>
            </a:xfrm>
          </p:grpSpPr>
          <p:sp>
            <p:nvSpPr>
              <p:cNvPr id="61" name="Freeform 43">
                <a:extLst>
                  <a:ext uri="{FF2B5EF4-FFF2-40B4-BE49-F238E27FC236}">
                    <a16:creationId xmlns:a16="http://schemas.microsoft.com/office/drawing/2014/main" id="{C30CAB75-1F8D-AE3D-7C06-CBAAB6C6B96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62" name="TextBox 44">
                <a:extLst>
                  <a:ext uri="{FF2B5EF4-FFF2-40B4-BE49-F238E27FC236}">
                    <a16:creationId xmlns:a16="http://schemas.microsoft.com/office/drawing/2014/main" id="{C922BD01-7A06-14E5-98FE-04FD580F081C}"/>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4" name="Freeform 45">
              <a:extLst>
                <a:ext uri="{FF2B5EF4-FFF2-40B4-BE49-F238E27FC236}">
                  <a16:creationId xmlns:a16="http://schemas.microsoft.com/office/drawing/2014/main" id="{9970039A-CA94-5ACD-AA1E-41C005EC91EE}"/>
                </a:ext>
              </a:extLst>
            </p:cNvPr>
            <p:cNvSpPr/>
            <p:nvPr/>
          </p:nvSpPr>
          <p:spPr>
            <a:xfrm>
              <a:off x="8322373" y="5927130"/>
              <a:ext cx="426951" cy="421080"/>
            </a:xfrm>
            <a:custGeom>
              <a:avLst/>
              <a:gdLst/>
              <a:ahLst/>
              <a:cxnLst/>
              <a:rect l="l" t="t" r="r" b="b"/>
              <a:pathLst>
                <a:path w="640426" h="631620">
                  <a:moveTo>
                    <a:pt x="0" y="0"/>
                  </a:moveTo>
                  <a:lnTo>
                    <a:pt x="640426" y="0"/>
                  </a:lnTo>
                  <a:lnTo>
                    <a:pt x="640426" y="631621"/>
                  </a:lnTo>
                  <a:lnTo>
                    <a:pt x="0" y="63162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GB" sz="1200">
                <a:solidFill>
                  <a:prstClr val="black"/>
                </a:solidFill>
                <a:latin typeface="Calibri"/>
              </a:endParaRPr>
            </a:p>
          </p:txBody>
        </p:sp>
        <p:grpSp>
          <p:nvGrpSpPr>
            <p:cNvPr id="25" name="Group 46">
              <a:extLst>
                <a:ext uri="{FF2B5EF4-FFF2-40B4-BE49-F238E27FC236}">
                  <a16:creationId xmlns:a16="http://schemas.microsoft.com/office/drawing/2014/main" id="{E82688A9-BEDB-79F1-A4B6-45A501313961}"/>
                </a:ext>
              </a:extLst>
            </p:cNvPr>
            <p:cNvGrpSpPr/>
            <p:nvPr/>
          </p:nvGrpSpPr>
          <p:grpSpPr>
            <a:xfrm rot="1917039">
              <a:off x="10537393" y="5764656"/>
              <a:ext cx="746029" cy="746029"/>
              <a:chOff x="0" y="0"/>
              <a:chExt cx="812800" cy="812800"/>
            </a:xfrm>
          </p:grpSpPr>
          <p:sp>
            <p:nvSpPr>
              <p:cNvPr id="59" name="Freeform 47">
                <a:extLst>
                  <a:ext uri="{FF2B5EF4-FFF2-40B4-BE49-F238E27FC236}">
                    <a16:creationId xmlns:a16="http://schemas.microsoft.com/office/drawing/2014/main" id="{E641EF09-E8F0-714D-8533-57F3557382F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60" name="TextBox 48">
                <a:extLst>
                  <a:ext uri="{FF2B5EF4-FFF2-40B4-BE49-F238E27FC236}">
                    <a16:creationId xmlns:a16="http://schemas.microsoft.com/office/drawing/2014/main" id="{D275C279-CD79-6138-3890-20B472AE189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6" name="Freeform 49">
              <a:extLst>
                <a:ext uri="{FF2B5EF4-FFF2-40B4-BE49-F238E27FC236}">
                  <a16:creationId xmlns:a16="http://schemas.microsoft.com/office/drawing/2014/main" id="{1E888CA1-B3C6-AAA3-F09E-1AD4B2CA6433}"/>
                </a:ext>
              </a:extLst>
            </p:cNvPr>
            <p:cNvSpPr/>
            <p:nvPr/>
          </p:nvSpPr>
          <p:spPr>
            <a:xfrm>
              <a:off x="10696931" y="5927130"/>
              <a:ext cx="426951" cy="421080"/>
            </a:xfrm>
            <a:custGeom>
              <a:avLst/>
              <a:gdLst/>
              <a:ahLst/>
              <a:cxnLst/>
              <a:rect l="l" t="t" r="r" b="b"/>
              <a:pathLst>
                <a:path w="640426" h="631620">
                  <a:moveTo>
                    <a:pt x="0" y="0"/>
                  </a:moveTo>
                  <a:lnTo>
                    <a:pt x="640426" y="0"/>
                  </a:lnTo>
                  <a:lnTo>
                    <a:pt x="640426" y="631621"/>
                  </a:lnTo>
                  <a:lnTo>
                    <a:pt x="0" y="63162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GB" sz="1200">
                <a:solidFill>
                  <a:prstClr val="black"/>
                </a:solidFill>
                <a:latin typeface="Calibri"/>
              </a:endParaRPr>
            </a:p>
          </p:txBody>
        </p:sp>
        <p:grpSp>
          <p:nvGrpSpPr>
            <p:cNvPr id="27" name="Group 50">
              <a:extLst>
                <a:ext uri="{FF2B5EF4-FFF2-40B4-BE49-F238E27FC236}">
                  <a16:creationId xmlns:a16="http://schemas.microsoft.com/office/drawing/2014/main" id="{9D7E6D26-E14B-1F0F-55C8-0F4424D9503F}"/>
                </a:ext>
              </a:extLst>
            </p:cNvPr>
            <p:cNvGrpSpPr/>
            <p:nvPr/>
          </p:nvGrpSpPr>
          <p:grpSpPr>
            <a:xfrm>
              <a:off x="5255117" y="4157111"/>
              <a:ext cx="1143423" cy="311243"/>
              <a:chOff x="0" y="0"/>
              <a:chExt cx="451723" cy="122960"/>
            </a:xfrm>
          </p:grpSpPr>
          <p:sp>
            <p:nvSpPr>
              <p:cNvPr id="57" name="Freeform 51">
                <a:extLst>
                  <a:ext uri="{FF2B5EF4-FFF2-40B4-BE49-F238E27FC236}">
                    <a16:creationId xmlns:a16="http://schemas.microsoft.com/office/drawing/2014/main" id="{5120880E-1D94-B88F-3777-097AC55C6D04}"/>
                  </a:ext>
                </a:extLst>
              </p:cNvPr>
              <p:cNvSpPr/>
              <p:nvPr/>
            </p:nvSpPr>
            <p:spPr>
              <a:xfrm>
                <a:off x="0" y="0"/>
                <a:ext cx="451723" cy="122960"/>
              </a:xfrm>
              <a:custGeom>
                <a:avLst/>
                <a:gdLst/>
                <a:ahLst/>
                <a:cxnLst/>
                <a:rect l="l" t="t" r="r" b="b"/>
                <a:pathLst>
                  <a:path w="451723" h="122960">
                    <a:moveTo>
                      <a:pt x="61480" y="0"/>
                    </a:moveTo>
                    <a:lnTo>
                      <a:pt x="390243" y="0"/>
                    </a:lnTo>
                    <a:cubicBezTo>
                      <a:pt x="424197" y="0"/>
                      <a:pt x="451723" y="27526"/>
                      <a:pt x="451723" y="61480"/>
                    </a:cubicBezTo>
                    <a:lnTo>
                      <a:pt x="451723" y="61480"/>
                    </a:lnTo>
                    <a:cubicBezTo>
                      <a:pt x="451723" y="95434"/>
                      <a:pt x="424197" y="122960"/>
                      <a:pt x="390243" y="122960"/>
                    </a:cubicBezTo>
                    <a:lnTo>
                      <a:pt x="61480" y="122960"/>
                    </a:lnTo>
                    <a:cubicBezTo>
                      <a:pt x="27526" y="122960"/>
                      <a:pt x="0" y="95434"/>
                      <a:pt x="0" y="61480"/>
                    </a:cubicBezTo>
                    <a:lnTo>
                      <a:pt x="0" y="61480"/>
                    </a:lnTo>
                    <a:cubicBezTo>
                      <a:pt x="0" y="27526"/>
                      <a:pt x="27526" y="0"/>
                      <a:pt x="61480"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58" name="TextBox 52">
                <a:extLst>
                  <a:ext uri="{FF2B5EF4-FFF2-40B4-BE49-F238E27FC236}">
                    <a16:creationId xmlns:a16="http://schemas.microsoft.com/office/drawing/2014/main" id="{8E913501-15D7-B0B4-FD6F-47FABF8E9914}"/>
                  </a:ext>
                </a:extLst>
              </p:cNvPr>
              <p:cNvSpPr txBox="1"/>
              <p:nvPr/>
            </p:nvSpPr>
            <p:spPr>
              <a:xfrm>
                <a:off x="0" y="-38100"/>
                <a:ext cx="451723" cy="161060"/>
              </a:xfrm>
              <a:prstGeom prst="rect">
                <a:avLst/>
              </a:prstGeom>
            </p:spPr>
            <p:txBody>
              <a:bodyPr lIns="33867" tIns="33867" rIns="33867" bIns="33867" rtlCol="0" anchor="ctr"/>
              <a:lstStyle/>
              <a:p>
                <a:pPr algn="ctr" defTabSz="609630">
                  <a:lnSpc>
                    <a:spcPts val="1680"/>
                  </a:lnSpc>
                </a:pPr>
                <a:endParaRPr sz="1200">
                  <a:solidFill>
                    <a:prstClr val="black"/>
                  </a:solidFill>
                  <a:latin typeface="Calibri"/>
                </a:endParaRPr>
              </a:p>
            </p:txBody>
          </p:sp>
        </p:grpSp>
        <p:sp>
          <p:nvSpPr>
            <p:cNvPr id="28" name="TextBox 54">
              <a:extLst>
                <a:ext uri="{FF2B5EF4-FFF2-40B4-BE49-F238E27FC236}">
                  <a16:creationId xmlns:a16="http://schemas.microsoft.com/office/drawing/2014/main" id="{73E548B3-E52D-F2D8-2C95-A941B26BF3F7}"/>
                </a:ext>
              </a:extLst>
            </p:cNvPr>
            <p:cNvSpPr txBox="1"/>
            <p:nvPr/>
          </p:nvSpPr>
          <p:spPr>
            <a:xfrm>
              <a:off x="5296507" y="4541221"/>
              <a:ext cx="1060642" cy="175048"/>
            </a:xfrm>
            <a:prstGeom prst="rect">
              <a:avLst/>
            </a:prstGeom>
          </p:spPr>
          <p:txBody>
            <a:bodyPr lIns="0" tIns="0" rIns="0" bIns="0" rtlCol="0" anchor="t">
              <a:spAutoFit/>
            </a:bodyPr>
            <a:lstStyle/>
            <a:p>
              <a:pPr algn="ctr" defTabSz="609630">
                <a:lnSpc>
                  <a:spcPts val="1477"/>
                </a:lnSpc>
              </a:pPr>
              <a:r>
                <a:rPr lang="en-US" sz="1055" b="1">
                  <a:solidFill>
                    <a:srgbClr val="122359"/>
                  </a:solidFill>
                  <a:latin typeface="Canva Sans Bold"/>
                  <a:ea typeface="Canva Sans Bold"/>
                  <a:cs typeface="Canva Sans Bold"/>
                  <a:sym typeface="Canva Sans Bold"/>
                </a:rPr>
                <a:t>Me as a Leader </a:t>
              </a:r>
            </a:p>
          </p:txBody>
        </p:sp>
        <p:sp>
          <p:nvSpPr>
            <p:cNvPr id="29" name="TextBox 55">
              <a:extLst>
                <a:ext uri="{FF2B5EF4-FFF2-40B4-BE49-F238E27FC236}">
                  <a16:creationId xmlns:a16="http://schemas.microsoft.com/office/drawing/2014/main" id="{B04B0175-4FD1-5951-1C89-571D2038DCA2}"/>
                </a:ext>
              </a:extLst>
            </p:cNvPr>
            <p:cNvSpPr txBox="1"/>
            <p:nvPr/>
          </p:nvSpPr>
          <p:spPr>
            <a:xfrm>
              <a:off x="7936027" y="4576304"/>
              <a:ext cx="1060642" cy="944489"/>
            </a:xfrm>
            <a:prstGeom prst="rect">
              <a:avLst/>
            </a:prstGeom>
          </p:spPr>
          <p:txBody>
            <a:bodyPr lIns="0" tIns="0" rIns="0" bIns="0" rtlCol="0" anchor="t">
              <a:spAutoFit/>
            </a:bodyPr>
            <a:lstStyle/>
            <a:p>
              <a:pPr algn="ctr" defTabSz="609630">
                <a:lnSpc>
                  <a:spcPts val="1477"/>
                </a:lnSpc>
              </a:pPr>
              <a:r>
                <a:rPr lang="en-US" sz="1055" b="1">
                  <a:solidFill>
                    <a:srgbClr val="122359"/>
                  </a:solidFill>
                  <a:latin typeface="Canva Sans Bold"/>
                  <a:ea typeface="Canva Sans Bold"/>
                  <a:cs typeface="Canva Sans Bold"/>
                  <a:sym typeface="Canva Sans Bold"/>
                </a:rPr>
                <a:t>Setting Direction and Delivering Through Others</a:t>
              </a:r>
            </a:p>
            <a:p>
              <a:pPr algn="ctr" defTabSz="609630">
                <a:lnSpc>
                  <a:spcPts val="1477"/>
                </a:lnSpc>
              </a:pPr>
              <a:endParaRPr lang="en-US" sz="1055" b="1">
                <a:solidFill>
                  <a:srgbClr val="122359"/>
                </a:solidFill>
                <a:latin typeface="Canva Sans Bold"/>
                <a:ea typeface="Canva Sans Bold"/>
                <a:cs typeface="Canva Sans Bold"/>
                <a:sym typeface="Canva Sans Bold"/>
              </a:endParaRPr>
            </a:p>
          </p:txBody>
        </p:sp>
        <p:sp>
          <p:nvSpPr>
            <p:cNvPr id="30" name="TextBox 56">
              <a:extLst>
                <a:ext uri="{FF2B5EF4-FFF2-40B4-BE49-F238E27FC236}">
                  <a16:creationId xmlns:a16="http://schemas.microsoft.com/office/drawing/2014/main" id="{E8EF42E5-531E-6B4E-C9C1-0F77CFD1D442}"/>
                </a:ext>
              </a:extLst>
            </p:cNvPr>
            <p:cNvSpPr txBox="1"/>
            <p:nvPr/>
          </p:nvSpPr>
          <p:spPr>
            <a:xfrm>
              <a:off x="9299763" y="4576304"/>
              <a:ext cx="1060642" cy="944489"/>
            </a:xfrm>
            <a:prstGeom prst="rect">
              <a:avLst/>
            </a:prstGeom>
          </p:spPr>
          <p:txBody>
            <a:bodyPr lIns="0" tIns="0" rIns="0" bIns="0" rtlCol="0" anchor="t">
              <a:spAutoFit/>
            </a:bodyPr>
            <a:lstStyle/>
            <a:p>
              <a:pPr algn="ctr" defTabSz="609630">
                <a:lnSpc>
                  <a:spcPts val="1477"/>
                </a:lnSpc>
              </a:pPr>
              <a:r>
                <a:rPr lang="en-US" sz="1055" b="1">
                  <a:solidFill>
                    <a:srgbClr val="122359"/>
                  </a:solidFill>
                  <a:latin typeface="Canva Sans Bold"/>
                  <a:ea typeface="Canva Sans Bold"/>
                  <a:cs typeface="Canva Sans Bold"/>
                  <a:sym typeface="Canva Sans Bold"/>
                </a:rPr>
                <a:t>Inclusive Leadership &amp; Anti-Racism in Practice</a:t>
              </a:r>
            </a:p>
            <a:p>
              <a:pPr algn="ctr" defTabSz="609630">
                <a:lnSpc>
                  <a:spcPts val="1477"/>
                </a:lnSpc>
              </a:pPr>
              <a:endParaRPr lang="en-US" sz="1055" b="1">
                <a:solidFill>
                  <a:srgbClr val="122359"/>
                </a:solidFill>
                <a:latin typeface="Canva Sans Bold"/>
                <a:ea typeface="Canva Sans Bold"/>
                <a:cs typeface="Canva Sans Bold"/>
                <a:sym typeface="Canva Sans Bold"/>
              </a:endParaRPr>
            </a:p>
          </p:txBody>
        </p:sp>
        <p:sp>
          <p:nvSpPr>
            <p:cNvPr id="31" name="TextBox 57">
              <a:extLst>
                <a:ext uri="{FF2B5EF4-FFF2-40B4-BE49-F238E27FC236}">
                  <a16:creationId xmlns:a16="http://schemas.microsoft.com/office/drawing/2014/main" id="{345F3D4F-6E0B-96CD-1A4B-231EEB1D3700}"/>
                </a:ext>
              </a:extLst>
            </p:cNvPr>
            <p:cNvSpPr txBox="1"/>
            <p:nvPr/>
          </p:nvSpPr>
          <p:spPr>
            <a:xfrm>
              <a:off x="10599252" y="4576304"/>
              <a:ext cx="1060642" cy="752129"/>
            </a:xfrm>
            <a:prstGeom prst="rect">
              <a:avLst/>
            </a:prstGeom>
          </p:spPr>
          <p:txBody>
            <a:bodyPr lIns="0" tIns="0" rIns="0" bIns="0" rtlCol="0" anchor="t">
              <a:spAutoFit/>
            </a:bodyPr>
            <a:lstStyle/>
            <a:p>
              <a:pPr algn="ctr" defTabSz="609630">
                <a:lnSpc>
                  <a:spcPts val="1477"/>
                </a:lnSpc>
              </a:pPr>
              <a:r>
                <a:rPr lang="en-US" sz="1055" b="1">
                  <a:solidFill>
                    <a:srgbClr val="122359"/>
                  </a:solidFill>
                  <a:latin typeface="Canva Sans Bold"/>
                  <a:ea typeface="Canva Sans Bold"/>
                  <a:cs typeface="Canva Sans Bold"/>
                  <a:sym typeface="Canva Sans Bold"/>
                </a:rPr>
                <a:t>Integration and Executive Impact</a:t>
              </a:r>
            </a:p>
            <a:p>
              <a:pPr algn="ctr" defTabSz="609630">
                <a:lnSpc>
                  <a:spcPts val="1477"/>
                </a:lnSpc>
              </a:pPr>
              <a:endParaRPr lang="en-US" sz="1055" b="1">
                <a:solidFill>
                  <a:srgbClr val="122359"/>
                </a:solidFill>
                <a:latin typeface="Canva Sans Bold"/>
                <a:ea typeface="Canva Sans Bold"/>
                <a:cs typeface="Canva Sans Bold"/>
                <a:sym typeface="Canva Sans Bold"/>
              </a:endParaRPr>
            </a:p>
          </p:txBody>
        </p:sp>
        <p:sp>
          <p:nvSpPr>
            <p:cNvPr id="32" name="TextBox 58">
              <a:extLst>
                <a:ext uri="{FF2B5EF4-FFF2-40B4-BE49-F238E27FC236}">
                  <a16:creationId xmlns:a16="http://schemas.microsoft.com/office/drawing/2014/main" id="{07284AF7-B909-08C2-7861-344363A16183}"/>
                </a:ext>
              </a:extLst>
            </p:cNvPr>
            <p:cNvSpPr txBox="1"/>
            <p:nvPr/>
          </p:nvSpPr>
          <p:spPr>
            <a:xfrm>
              <a:off x="5296507" y="4208658"/>
              <a:ext cx="1060642" cy="175048"/>
            </a:xfrm>
            <a:prstGeom prst="rect">
              <a:avLst/>
            </a:prstGeom>
          </p:spPr>
          <p:txBody>
            <a:bodyPr lIns="0" tIns="0" rIns="0" bIns="0" rtlCol="0" anchor="t">
              <a:spAutoFit/>
            </a:bodyPr>
            <a:lstStyle/>
            <a:p>
              <a:pPr algn="ctr" defTabSz="609630">
                <a:lnSpc>
                  <a:spcPts val="1477"/>
                </a:lnSpc>
              </a:pPr>
              <a:r>
                <a:rPr lang="en-US" sz="1055" b="1">
                  <a:solidFill>
                    <a:srgbClr val="FFFFFF"/>
                  </a:solidFill>
                  <a:latin typeface="Canva Sans Bold"/>
                  <a:ea typeface="Canva Sans Bold"/>
                  <a:cs typeface="Canva Sans Bold"/>
                  <a:sym typeface="Canva Sans Bold"/>
                </a:rPr>
                <a:t>Module 1 </a:t>
              </a:r>
            </a:p>
          </p:txBody>
        </p:sp>
        <p:grpSp>
          <p:nvGrpSpPr>
            <p:cNvPr id="33" name="Group 59">
              <a:extLst>
                <a:ext uri="{FF2B5EF4-FFF2-40B4-BE49-F238E27FC236}">
                  <a16:creationId xmlns:a16="http://schemas.microsoft.com/office/drawing/2014/main" id="{3DAF6AAE-A85D-230A-F4D9-5DC7E1042AD9}"/>
                </a:ext>
              </a:extLst>
            </p:cNvPr>
            <p:cNvGrpSpPr/>
            <p:nvPr/>
          </p:nvGrpSpPr>
          <p:grpSpPr>
            <a:xfrm>
              <a:off x="6569902" y="4157111"/>
              <a:ext cx="1143423" cy="311243"/>
              <a:chOff x="0" y="0"/>
              <a:chExt cx="451723" cy="122960"/>
            </a:xfrm>
          </p:grpSpPr>
          <p:sp>
            <p:nvSpPr>
              <p:cNvPr id="55" name="Freeform 60">
                <a:extLst>
                  <a:ext uri="{FF2B5EF4-FFF2-40B4-BE49-F238E27FC236}">
                    <a16:creationId xmlns:a16="http://schemas.microsoft.com/office/drawing/2014/main" id="{AD3911C3-9EB6-AE93-3B31-65F9B33CD4E5}"/>
                  </a:ext>
                </a:extLst>
              </p:cNvPr>
              <p:cNvSpPr/>
              <p:nvPr/>
            </p:nvSpPr>
            <p:spPr>
              <a:xfrm>
                <a:off x="0" y="0"/>
                <a:ext cx="451723" cy="122960"/>
              </a:xfrm>
              <a:custGeom>
                <a:avLst/>
                <a:gdLst/>
                <a:ahLst/>
                <a:cxnLst/>
                <a:rect l="l" t="t" r="r" b="b"/>
                <a:pathLst>
                  <a:path w="451723" h="122960">
                    <a:moveTo>
                      <a:pt x="61480" y="0"/>
                    </a:moveTo>
                    <a:lnTo>
                      <a:pt x="390243" y="0"/>
                    </a:lnTo>
                    <a:cubicBezTo>
                      <a:pt x="424197" y="0"/>
                      <a:pt x="451723" y="27526"/>
                      <a:pt x="451723" y="61480"/>
                    </a:cubicBezTo>
                    <a:lnTo>
                      <a:pt x="451723" y="61480"/>
                    </a:lnTo>
                    <a:cubicBezTo>
                      <a:pt x="451723" y="95434"/>
                      <a:pt x="424197" y="122960"/>
                      <a:pt x="390243" y="122960"/>
                    </a:cubicBezTo>
                    <a:lnTo>
                      <a:pt x="61480" y="122960"/>
                    </a:lnTo>
                    <a:cubicBezTo>
                      <a:pt x="27526" y="122960"/>
                      <a:pt x="0" y="95434"/>
                      <a:pt x="0" y="61480"/>
                    </a:cubicBezTo>
                    <a:lnTo>
                      <a:pt x="0" y="61480"/>
                    </a:lnTo>
                    <a:cubicBezTo>
                      <a:pt x="0" y="27526"/>
                      <a:pt x="27526" y="0"/>
                      <a:pt x="61480"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56" name="TextBox 61">
                <a:extLst>
                  <a:ext uri="{FF2B5EF4-FFF2-40B4-BE49-F238E27FC236}">
                    <a16:creationId xmlns:a16="http://schemas.microsoft.com/office/drawing/2014/main" id="{56449F66-79A5-EAF9-2D99-A299723197F4}"/>
                  </a:ext>
                </a:extLst>
              </p:cNvPr>
              <p:cNvSpPr txBox="1"/>
              <p:nvPr/>
            </p:nvSpPr>
            <p:spPr>
              <a:xfrm>
                <a:off x="0" y="-38100"/>
                <a:ext cx="451723" cy="161060"/>
              </a:xfrm>
              <a:prstGeom prst="rect">
                <a:avLst/>
              </a:prstGeom>
            </p:spPr>
            <p:txBody>
              <a:bodyPr lIns="33867" tIns="33867" rIns="33867" bIns="33867" rtlCol="0" anchor="ctr"/>
              <a:lstStyle/>
              <a:p>
                <a:pPr algn="ctr" defTabSz="609630">
                  <a:lnSpc>
                    <a:spcPts val="1680"/>
                  </a:lnSpc>
                </a:pPr>
                <a:endParaRPr sz="1200">
                  <a:solidFill>
                    <a:prstClr val="black"/>
                  </a:solidFill>
                  <a:latin typeface="Calibri"/>
                </a:endParaRPr>
              </a:p>
            </p:txBody>
          </p:sp>
        </p:grpSp>
        <p:sp>
          <p:nvSpPr>
            <p:cNvPr id="34" name="TextBox 62">
              <a:extLst>
                <a:ext uri="{FF2B5EF4-FFF2-40B4-BE49-F238E27FC236}">
                  <a16:creationId xmlns:a16="http://schemas.microsoft.com/office/drawing/2014/main" id="{5A99A4C2-974A-0CCE-BD46-F77CA8E5C38F}"/>
                </a:ext>
              </a:extLst>
            </p:cNvPr>
            <p:cNvSpPr txBox="1"/>
            <p:nvPr/>
          </p:nvSpPr>
          <p:spPr>
            <a:xfrm>
              <a:off x="6611292" y="4208658"/>
              <a:ext cx="1060642" cy="175048"/>
            </a:xfrm>
            <a:prstGeom prst="rect">
              <a:avLst/>
            </a:prstGeom>
          </p:spPr>
          <p:txBody>
            <a:bodyPr lIns="0" tIns="0" rIns="0" bIns="0" rtlCol="0" anchor="t">
              <a:spAutoFit/>
            </a:bodyPr>
            <a:lstStyle/>
            <a:p>
              <a:pPr algn="ctr" defTabSz="609630">
                <a:lnSpc>
                  <a:spcPts val="1477"/>
                </a:lnSpc>
              </a:pPr>
              <a:r>
                <a:rPr lang="en-US" sz="1055" b="1">
                  <a:solidFill>
                    <a:srgbClr val="FFFFFF"/>
                  </a:solidFill>
                  <a:latin typeface="Canva Sans Bold"/>
                  <a:ea typeface="Canva Sans Bold"/>
                  <a:cs typeface="Canva Sans Bold"/>
                  <a:sym typeface="Canva Sans Bold"/>
                </a:rPr>
                <a:t>Module 2 </a:t>
              </a:r>
            </a:p>
          </p:txBody>
        </p:sp>
        <p:grpSp>
          <p:nvGrpSpPr>
            <p:cNvPr id="35" name="Group 63">
              <a:extLst>
                <a:ext uri="{FF2B5EF4-FFF2-40B4-BE49-F238E27FC236}">
                  <a16:creationId xmlns:a16="http://schemas.microsoft.com/office/drawing/2014/main" id="{87BBF181-F3C9-C017-C205-5660D030E8D1}"/>
                </a:ext>
              </a:extLst>
            </p:cNvPr>
            <p:cNvGrpSpPr/>
            <p:nvPr/>
          </p:nvGrpSpPr>
          <p:grpSpPr>
            <a:xfrm>
              <a:off x="7906489" y="4157111"/>
              <a:ext cx="1143423" cy="311243"/>
              <a:chOff x="0" y="0"/>
              <a:chExt cx="451723" cy="122960"/>
            </a:xfrm>
          </p:grpSpPr>
          <p:sp>
            <p:nvSpPr>
              <p:cNvPr id="53" name="Freeform 64">
                <a:extLst>
                  <a:ext uri="{FF2B5EF4-FFF2-40B4-BE49-F238E27FC236}">
                    <a16:creationId xmlns:a16="http://schemas.microsoft.com/office/drawing/2014/main" id="{13F68F08-F182-96AC-16D7-2D04BC94E1D5}"/>
                  </a:ext>
                </a:extLst>
              </p:cNvPr>
              <p:cNvSpPr/>
              <p:nvPr/>
            </p:nvSpPr>
            <p:spPr>
              <a:xfrm>
                <a:off x="0" y="0"/>
                <a:ext cx="451723" cy="122960"/>
              </a:xfrm>
              <a:custGeom>
                <a:avLst/>
                <a:gdLst/>
                <a:ahLst/>
                <a:cxnLst/>
                <a:rect l="l" t="t" r="r" b="b"/>
                <a:pathLst>
                  <a:path w="451723" h="122960">
                    <a:moveTo>
                      <a:pt x="61480" y="0"/>
                    </a:moveTo>
                    <a:lnTo>
                      <a:pt x="390243" y="0"/>
                    </a:lnTo>
                    <a:cubicBezTo>
                      <a:pt x="424197" y="0"/>
                      <a:pt x="451723" y="27526"/>
                      <a:pt x="451723" y="61480"/>
                    </a:cubicBezTo>
                    <a:lnTo>
                      <a:pt x="451723" y="61480"/>
                    </a:lnTo>
                    <a:cubicBezTo>
                      <a:pt x="451723" y="95434"/>
                      <a:pt x="424197" y="122960"/>
                      <a:pt x="390243" y="122960"/>
                    </a:cubicBezTo>
                    <a:lnTo>
                      <a:pt x="61480" y="122960"/>
                    </a:lnTo>
                    <a:cubicBezTo>
                      <a:pt x="27526" y="122960"/>
                      <a:pt x="0" y="95434"/>
                      <a:pt x="0" y="61480"/>
                    </a:cubicBezTo>
                    <a:lnTo>
                      <a:pt x="0" y="61480"/>
                    </a:lnTo>
                    <a:cubicBezTo>
                      <a:pt x="0" y="27526"/>
                      <a:pt x="27526" y="0"/>
                      <a:pt x="61480"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54" name="TextBox 65">
                <a:extLst>
                  <a:ext uri="{FF2B5EF4-FFF2-40B4-BE49-F238E27FC236}">
                    <a16:creationId xmlns:a16="http://schemas.microsoft.com/office/drawing/2014/main" id="{B1BFA980-EA5D-2DFC-23B5-A8FF868E12D8}"/>
                  </a:ext>
                </a:extLst>
              </p:cNvPr>
              <p:cNvSpPr txBox="1"/>
              <p:nvPr/>
            </p:nvSpPr>
            <p:spPr>
              <a:xfrm>
                <a:off x="0" y="-38100"/>
                <a:ext cx="451723" cy="161060"/>
              </a:xfrm>
              <a:prstGeom prst="rect">
                <a:avLst/>
              </a:prstGeom>
            </p:spPr>
            <p:txBody>
              <a:bodyPr lIns="33867" tIns="33867" rIns="33867" bIns="33867" rtlCol="0" anchor="ctr"/>
              <a:lstStyle/>
              <a:p>
                <a:pPr algn="ctr" defTabSz="609630">
                  <a:lnSpc>
                    <a:spcPts val="1680"/>
                  </a:lnSpc>
                </a:pPr>
                <a:endParaRPr sz="1200">
                  <a:solidFill>
                    <a:prstClr val="black"/>
                  </a:solidFill>
                  <a:latin typeface="Calibri"/>
                </a:endParaRPr>
              </a:p>
            </p:txBody>
          </p:sp>
        </p:grpSp>
        <p:sp>
          <p:nvSpPr>
            <p:cNvPr id="36" name="TextBox 66">
              <a:extLst>
                <a:ext uri="{FF2B5EF4-FFF2-40B4-BE49-F238E27FC236}">
                  <a16:creationId xmlns:a16="http://schemas.microsoft.com/office/drawing/2014/main" id="{084015E3-216E-DA89-B3A7-60935A09DD85}"/>
                </a:ext>
              </a:extLst>
            </p:cNvPr>
            <p:cNvSpPr txBox="1"/>
            <p:nvPr/>
          </p:nvSpPr>
          <p:spPr>
            <a:xfrm>
              <a:off x="7947880" y="4208658"/>
              <a:ext cx="1060642" cy="175048"/>
            </a:xfrm>
            <a:prstGeom prst="rect">
              <a:avLst/>
            </a:prstGeom>
          </p:spPr>
          <p:txBody>
            <a:bodyPr lIns="0" tIns="0" rIns="0" bIns="0" rtlCol="0" anchor="t">
              <a:spAutoFit/>
            </a:bodyPr>
            <a:lstStyle/>
            <a:p>
              <a:pPr algn="ctr" defTabSz="609630">
                <a:lnSpc>
                  <a:spcPts val="1477"/>
                </a:lnSpc>
              </a:pPr>
              <a:r>
                <a:rPr lang="en-US" sz="1055" b="1">
                  <a:solidFill>
                    <a:srgbClr val="FFFFFF"/>
                  </a:solidFill>
                  <a:latin typeface="Canva Sans Bold"/>
                  <a:ea typeface="Canva Sans Bold"/>
                  <a:cs typeface="Canva Sans Bold"/>
                  <a:sym typeface="Canva Sans Bold"/>
                </a:rPr>
                <a:t>Module 3</a:t>
              </a:r>
            </a:p>
          </p:txBody>
        </p:sp>
        <p:grpSp>
          <p:nvGrpSpPr>
            <p:cNvPr id="37" name="Group 67">
              <a:extLst>
                <a:ext uri="{FF2B5EF4-FFF2-40B4-BE49-F238E27FC236}">
                  <a16:creationId xmlns:a16="http://schemas.microsoft.com/office/drawing/2014/main" id="{61439311-614B-23E1-4F15-FDDA52F96AA5}"/>
                </a:ext>
              </a:extLst>
            </p:cNvPr>
            <p:cNvGrpSpPr/>
            <p:nvPr/>
          </p:nvGrpSpPr>
          <p:grpSpPr>
            <a:xfrm>
              <a:off x="9232175" y="4157111"/>
              <a:ext cx="1143423" cy="311243"/>
              <a:chOff x="0" y="0"/>
              <a:chExt cx="451723" cy="122960"/>
            </a:xfrm>
          </p:grpSpPr>
          <p:sp>
            <p:nvSpPr>
              <p:cNvPr id="51" name="Freeform 68">
                <a:extLst>
                  <a:ext uri="{FF2B5EF4-FFF2-40B4-BE49-F238E27FC236}">
                    <a16:creationId xmlns:a16="http://schemas.microsoft.com/office/drawing/2014/main" id="{1457F9D4-306F-B3C3-BC7F-1B180661437B}"/>
                  </a:ext>
                </a:extLst>
              </p:cNvPr>
              <p:cNvSpPr/>
              <p:nvPr/>
            </p:nvSpPr>
            <p:spPr>
              <a:xfrm>
                <a:off x="0" y="0"/>
                <a:ext cx="451723" cy="122960"/>
              </a:xfrm>
              <a:custGeom>
                <a:avLst/>
                <a:gdLst/>
                <a:ahLst/>
                <a:cxnLst/>
                <a:rect l="l" t="t" r="r" b="b"/>
                <a:pathLst>
                  <a:path w="451723" h="122960">
                    <a:moveTo>
                      <a:pt x="61480" y="0"/>
                    </a:moveTo>
                    <a:lnTo>
                      <a:pt x="390243" y="0"/>
                    </a:lnTo>
                    <a:cubicBezTo>
                      <a:pt x="424197" y="0"/>
                      <a:pt x="451723" y="27526"/>
                      <a:pt x="451723" y="61480"/>
                    </a:cubicBezTo>
                    <a:lnTo>
                      <a:pt x="451723" y="61480"/>
                    </a:lnTo>
                    <a:cubicBezTo>
                      <a:pt x="451723" y="95434"/>
                      <a:pt x="424197" y="122960"/>
                      <a:pt x="390243" y="122960"/>
                    </a:cubicBezTo>
                    <a:lnTo>
                      <a:pt x="61480" y="122960"/>
                    </a:lnTo>
                    <a:cubicBezTo>
                      <a:pt x="27526" y="122960"/>
                      <a:pt x="0" y="95434"/>
                      <a:pt x="0" y="61480"/>
                    </a:cubicBezTo>
                    <a:lnTo>
                      <a:pt x="0" y="61480"/>
                    </a:lnTo>
                    <a:cubicBezTo>
                      <a:pt x="0" y="27526"/>
                      <a:pt x="27526" y="0"/>
                      <a:pt x="61480"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52" name="TextBox 69">
                <a:extLst>
                  <a:ext uri="{FF2B5EF4-FFF2-40B4-BE49-F238E27FC236}">
                    <a16:creationId xmlns:a16="http://schemas.microsoft.com/office/drawing/2014/main" id="{2B43B91D-811E-538E-DF27-DED52B5F3227}"/>
                  </a:ext>
                </a:extLst>
              </p:cNvPr>
              <p:cNvSpPr txBox="1"/>
              <p:nvPr/>
            </p:nvSpPr>
            <p:spPr>
              <a:xfrm>
                <a:off x="0" y="-38100"/>
                <a:ext cx="451723" cy="161060"/>
              </a:xfrm>
              <a:prstGeom prst="rect">
                <a:avLst/>
              </a:prstGeom>
            </p:spPr>
            <p:txBody>
              <a:bodyPr lIns="33867" tIns="33867" rIns="33867" bIns="33867" rtlCol="0" anchor="ctr"/>
              <a:lstStyle/>
              <a:p>
                <a:pPr algn="ctr" defTabSz="609630">
                  <a:lnSpc>
                    <a:spcPts val="1680"/>
                  </a:lnSpc>
                </a:pPr>
                <a:endParaRPr sz="1200">
                  <a:solidFill>
                    <a:prstClr val="black"/>
                  </a:solidFill>
                  <a:latin typeface="Calibri"/>
                </a:endParaRPr>
              </a:p>
            </p:txBody>
          </p:sp>
        </p:grpSp>
        <p:sp>
          <p:nvSpPr>
            <p:cNvPr id="38" name="TextBox 70">
              <a:extLst>
                <a:ext uri="{FF2B5EF4-FFF2-40B4-BE49-F238E27FC236}">
                  <a16:creationId xmlns:a16="http://schemas.microsoft.com/office/drawing/2014/main" id="{E1A529E0-D803-CF0A-877C-D58CD1310982}"/>
                </a:ext>
              </a:extLst>
            </p:cNvPr>
            <p:cNvSpPr txBox="1"/>
            <p:nvPr/>
          </p:nvSpPr>
          <p:spPr>
            <a:xfrm>
              <a:off x="9273566" y="4208658"/>
              <a:ext cx="1060642" cy="175048"/>
            </a:xfrm>
            <a:prstGeom prst="rect">
              <a:avLst/>
            </a:prstGeom>
          </p:spPr>
          <p:txBody>
            <a:bodyPr lIns="0" tIns="0" rIns="0" bIns="0" rtlCol="0" anchor="t">
              <a:spAutoFit/>
            </a:bodyPr>
            <a:lstStyle/>
            <a:p>
              <a:pPr algn="ctr" defTabSz="609630">
                <a:lnSpc>
                  <a:spcPts val="1477"/>
                </a:lnSpc>
              </a:pPr>
              <a:r>
                <a:rPr lang="en-US" sz="1055" b="1">
                  <a:solidFill>
                    <a:srgbClr val="FFFFFF"/>
                  </a:solidFill>
                  <a:latin typeface="Canva Sans Bold"/>
                  <a:ea typeface="Canva Sans Bold"/>
                  <a:cs typeface="Canva Sans Bold"/>
                  <a:sym typeface="Canva Sans Bold"/>
                </a:rPr>
                <a:t>Module 4</a:t>
              </a:r>
            </a:p>
          </p:txBody>
        </p:sp>
        <p:grpSp>
          <p:nvGrpSpPr>
            <p:cNvPr id="39" name="Group 71">
              <a:extLst>
                <a:ext uri="{FF2B5EF4-FFF2-40B4-BE49-F238E27FC236}">
                  <a16:creationId xmlns:a16="http://schemas.microsoft.com/office/drawing/2014/main" id="{6B490C31-A8A0-803A-054F-BC8319724154}"/>
                </a:ext>
              </a:extLst>
            </p:cNvPr>
            <p:cNvGrpSpPr/>
            <p:nvPr/>
          </p:nvGrpSpPr>
          <p:grpSpPr>
            <a:xfrm>
              <a:off x="10568667" y="4157111"/>
              <a:ext cx="1143423" cy="311243"/>
              <a:chOff x="0" y="0"/>
              <a:chExt cx="451723" cy="122960"/>
            </a:xfrm>
          </p:grpSpPr>
          <p:sp>
            <p:nvSpPr>
              <p:cNvPr id="49" name="Freeform 72">
                <a:extLst>
                  <a:ext uri="{FF2B5EF4-FFF2-40B4-BE49-F238E27FC236}">
                    <a16:creationId xmlns:a16="http://schemas.microsoft.com/office/drawing/2014/main" id="{DF812969-41E6-5ADA-A215-8CAAB9ABE547}"/>
                  </a:ext>
                </a:extLst>
              </p:cNvPr>
              <p:cNvSpPr/>
              <p:nvPr/>
            </p:nvSpPr>
            <p:spPr>
              <a:xfrm>
                <a:off x="0" y="0"/>
                <a:ext cx="451723" cy="122960"/>
              </a:xfrm>
              <a:custGeom>
                <a:avLst/>
                <a:gdLst/>
                <a:ahLst/>
                <a:cxnLst/>
                <a:rect l="l" t="t" r="r" b="b"/>
                <a:pathLst>
                  <a:path w="451723" h="122960">
                    <a:moveTo>
                      <a:pt x="61480" y="0"/>
                    </a:moveTo>
                    <a:lnTo>
                      <a:pt x="390243" y="0"/>
                    </a:lnTo>
                    <a:cubicBezTo>
                      <a:pt x="424197" y="0"/>
                      <a:pt x="451723" y="27526"/>
                      <a:pt x="451723" y="61480"/>
                    </a:cubicBezTo>
                    <a:lnTo>
                      <a:pt x="451723" y="61480"/>
                    </a:lnTo>
                    <a:cubicBezTo>
                      <a:pt x="451723" y="95434"/>
                      <a:pt x="424197" y="122960"/>
                      <a:pt x="390243" y="122960"/>
                    </a:cubicBezTo>
                    <a:lnTo>
                      <a:pt x="61480" y="122960"/>
                    </a:lnTo>
                    <a:cubicBezTo>
                      <a:pt x="27526" y="122960"/>
                      <a:pt x="0" y="95434"/>
                      <a:pt x="0" y="61480"/>
                    </a:cubicBezTo>
                    <a:lnTo>
                      <a:pt x="0" y="61480"/>
                    </a:lnTo>
                    <a:cubicBezTo>
                      <a:pt x="0" y="27526"/>
                      <a:pt x="27526" y="0"/>
                      <a:pt x="61480"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50" name="TextBox 73">
                <a:extLst>
                  <a:ext uri="{FF2B5EF4-FFF2-40B4-BE49-F238E27FC236}">
                    <a16:creationId xmlns:a16="http://schemas.microsoft.com/office/drawing/2014/main" id="{98443F9E-5325-B8AF-C878-F44EC8E4ABAE}"/>
                  </a:ext>
                </a:extLst>
              </p:cNvPr>
              <p:cNvSpPr txBox="1"/>
              <p:nvPr/>
            </p:nvSpPr>
            <p:spPr>
              <a:xfrm>
                <a:off x="0" y="-38100"/>
                <a:ext cx="451723" cy="161060"/>
              </a:xfrm>
              <a:prstGeom prst="rect">
                <a:avLst/>
              </a:prstGeom>
            </p:spPr>
            <p:txBody>
              <a:bodyPr lIns="33867" tIns="33867" rIns="33867" bIns="33867" rtlCol="0" anchor="ctr"/>
              <a:lstStyle/>
              <a:p>
                <a:pPr algn="ctr" defTabSz="609630">
                  <a:lnSpc>
                    <a:spcPts val="1680"/>
                  </a:lnSpc>
                </a:pPr>
                <a:endParaRPr sz="1200">
                  <a:solidFill>
                    <a:prstClr val="black"/>
                  </a:solidFill>
                  <a:latin typeface="Calibri"/>
                </a:endParaRPr>
              </a:p>
            </p:txBody>
          </p:sp>
        </p:grpSp>
        <p:sp>
          <p:nvSpPr>
            <p:cNvPr id="40" name="TextBox 74">
              <a:extLst>
                <a:ext uri="{FF2B5EF4-FFF2-40B4-BE49-F238E27FC236}">
                  <a16:creationId xmlns:a16="http://schemas.microsoft.com/office/drawing/2014/main" id="{B583519F-2623-2184-D116-BE11DFDB3C2F}"/>
                </a:ext>
              </a:extLst>
            </p:cNvPr>
            <p:cNvSpPr txBox="1"/>
            <p:nvPr/>
          </p:nvSpPr>
          <p:spPr>
            <a:xfrm>
              <a:off x="10610057" y="4208658"/>
              <a:ext cx="1060642" cy="175048"/>
            </a:xfrm>
            <a:prstGeom prst="rect">
              <a:avLst/>
            </a:prstGeom>
          </p:spPr>
          <p:txBody>
            <a:bodyPr lIns="0" tIns="0" rIns="0" bIns="0" rtlCol="0" anchor="t">
              <a:spAutoFit/>
            </a:bodyPr>
            <a:lstStyle/>
            <a:p>
              <a:pPr algn="ctr" defTabSz="609630">
                <a:lnSpc>
                  <a:spcPts val="1477"/>
                </a:lnSpc>
              </a:pPr>
              <a:r>
                <a:rPr lang="en-US" sz="1055" b="1">
                  <a:solidFill>
                    <a:srgbClr val="FFFFFF"/>
                  </a:solidFill>
                  <a:latin typeface="Canva Sans Bold"/>
                  <a:ea typeface="Canva Sans Bold"/>
                  <a:cs typeface="Canva Sans Bold"/>
                  <a:sym typeface="Canva Sans Bold"/>
                </a:rPr>
                <a:t>Module 5 </a:t>
              </a:r>
            </a:p>
          </p:txBody>
        </p:sp>
        <p:grpSp>
          <p:nvGrpSpPr>
            <p:cNvPr id="41" name="Group 75">
              <a:extLst>
                <a:ext uri="{FF2B5EF4-FFF2-40B4-BE49-F238E27FC236}">
                  <a16:creationId xmlns:a16="http://schemas.microsoft.com/office/drawing/2014/main" id="{D3E4A5CA-0F02-E1D7-0AB0-91DEF8A0BFF0}"/>
                </a:ext>
              </a:extLst>
            </p:cNvPr>
            <p:cNvGrpSpPr/>
            <p:nvPr/>
          </p:nvGrpSpPr>
          <p:grpSpPr>
            <a:xfrm>
              <a:off x="3036839" y="3918780"/>
              <a:ext cx="1143423" cy="787904"/>
              <a:chOff x="0" y="0"/>
              <a:chExt cx="451723" cy="311271"/>
            </a:xfrm>
          </p:grpSpPr>
          <p:sp>
            <p:nvSpPr>
              <p:cNvPr id="47" name="Freeform 76">
                <a:extLst>
                  <a:ext uri="{FF2B5EF4-FFF2-40B4-BE49-F238E27FC236}">
                    <a16:creationId xmlns:a16="http://schemas.microsoft.com/office/drawing/2014/main" id="{35287F18-0794-C112-3843-5EF83D571BD2}"/>
                  </a:ext>
                </a:extLst>
              </p:cNvPr>
              <p:cNvSpPr/>
              <p:nvPr/>
            </p:nvSpPr>
            <p:spPr>
              <a:xfrm>
                <a:off x="0" y="0"/>
                <a:ext cx="451723" cy="311271"/>
              </a:xfrm>
              <a:custGeom>
                <a:avLst/>
                <a:gdLst/>
                <a:ahLst/>
                <a:cxnLst/>
                <a:rect l="l" t="t" r="r" b="b"/>
                <a:pathLst>
                  <a:path w="451723" h="311271">
                    <a:moveTo>
                      <a:pt x="155635" y="0"/>
                    </a:moveTo>
                    <a:lnTo>
                      <a:pt x="296087" y="0"/>
                    </a:lnTo>
                    <a:cubicBezTo>
                      <a:pt x="337364" y="0"/>
                      <a:pt x="376951" y="16397"/>
                      <a:pt x="406138" y="45585"/>
                    </a:cubicBezTo>
                    <a:cubicBezTo>
                      <a:pt x="435325" y="74772"/>
                      <a:pt x="451723" y="114358"/>
                      <a:pt x="451723" y="155635"/>
                    </a:cubicBezTo>
                    <a:lnTo>
                      <a:pt x="451723" y="155635"/>
                    </a:lnTo>
                    <a:cubicBezTo>
                      <a:pt x="451723" y="196912"/>
                      <a:pt x="435325" y="236499"/>
                      <a:pt x="406138" y="265686"/>
                    </a:cubicBezTo>
                    <a:cubicBezTo>
                      <a:pt x="376951" y="294873"/>
                      <a:pt x="337364" y="311271"/>
                      <a:pt x="296087" y="311271"/>
                    </a:cubicBezTo>
                    <a:lnTo>
                      <a:pt x="155635" y="311271"/>
                    </a:lnTo>
                    <a:cubicBezTo>
                      <a:pt x="114358" y="311271"/>
                      <a:pt x="74772" y="294873"/>
                      <a:pt x="45585" y="265686"/>
                    </a:cubicBezTo>
                    <a:cubicBezTo>
                      <a:pt x="16397" y="236499"/>
                      <a:pt x="0" y="196912"/>
                      <a:pt x="0" y="155635"/>
                    </a:cubicBezTo>
                    <a:lnTo>
                      <a:pt x="0" y="155635"/>
                    </a:lnTo>
                    <a:cubicBezTo>
                      <a:pt x="0" y="114358"/>
                      <a:pt x="16397" y="74772"/>
                      <a:pt x="45585" y="45585"/>
                    </a:cubicBezTo>
                    <a:cubicBezTo>
                      <a:pt x="74772" y="16397"/>
                      <a:pt x="114358" y="0"/>
                      <a:pt x="155635"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48" name="TextBox 77">
                <a:extLst>
                  <a:ext uri="{FF2B5EF4-FFF2-40B4-BE49-F238E27FC236}">
                    <a16:creationId xmlns:a16="http://schemas.microsoft.com/office/drawing/2014/main" id="{2A94D2EE-CF06-5AFD-5D56-090247EB1017}"/>
                  </a:ext>
                </a:extLst>
              </p:cNvPr>
              <p:cNvSpPr txBox="1"/>
              <p:nvPr/>
            </p:nvSpPr>
            <p:spPr>
              <a:xfrm>
                <a:off x="0" y="-38100"/>
                <a:ext cx="451723" cy="349371"/>
              </a:xfrm>
              <a:prstGeom prst="rect">
                <a:avLst/>
              </a:prstGeom>
            </p:spPr>
            <p:txBody>
              <a:bodyPr lIns="33867" tIns="33867" rIns="33867" bIns="33867" rtlCol="0" anchor="ctr"/>
              <a:lstStyle/>
              <a:p>
                <a:pPr algn="ctr" defTabSz="609630">
                  <a:lnSpc>
                    <a:spcPts val="1680"/>
                  </a:lnSpc>
                </a:pPr>
                <a:endParaRPr sz="1200">
                  <a:solidFill>
                    <a:prstClr val="black"/>
                  </a:solidFill>
                  <a:latin typeface="Calibri"/>
                </a:endParaRPr>
              </a:p>
            </p:txBody>
          </p:sp>
        </p:grpSp>
        <p:sp>
          <p:nvSpPr>
            <p:cNvPr id="42" name="TextBox 78">
              <a:extLst>
                <a:ext uri="{FF2B5EF4-FFF2-40B4-BE49-F238E27FC236}">
                  <a16:creationId xmlns:a16="http://schemas.microsoft.com/office/drawing/2014/main" id="{505C7A13-364A-0519-B68F-AA3918B1A5C1}"/>
                </a:ext>
              </a:extLst>
            </p:cNvPr>
            <p:cNvSpPr txBox="1"/>
            <p:nvPr/>
          </p:nvSpPr>
          <p:spPr>
            <a:xfrm>
              <a:off x="3079146" y="4118190"/>
              <a:ext cx="1060642" cy="416204"/>
            </a:xfrm>
            <a:prstGeom prst="rect">
              <a:avLst/>
            </a:prstGeom>
          </p:spPr>
          <p:txBody>
            <a:bodyPr lIns="0" tIns="0" rIns="0" bIns="0" rtlCol="0" anchor="t">
              <a:spAutoFit/>
            </a:bodyPr>
            <a:lstStyle/>
            <a:p>
              <a:pPr algn="ctr" defTabSz="609630">
                <a:lnSpc>
                  <a:spcPts val="1663"/>
                </a:lnSpc>
              </a:pPr>
              <a:r>
                <a:rPr lang="en-US" sz="1188" b="1" dirty="0">
                  <a:solidFill>
                    <a:srgbClr val="FFFFFF"/>
                  </a:solidFill>
                  <a:latin typeface="Canva Sans Bold"/>
                  <a:ea typeface="Canva Sans Bold"/>
                  <a:cs typeface="Canva Sans Bold"/>
                  <a:sym typeface="Canva Sans Bold"/>
                </a:rPr>
                <a:t>Programme Launch </a:t>
              </a:r>
            </a:p>
          </p:txBody>
        </p:sp>
        <p:grpSp>
          <p:nvGrpSpPr>
            <p:cNvPr id="43" name="Group 79">
              <a:extLst>
                <a:ext uri="{FF2B5EF4-FFF2-40B4-BE49-F238E27FC236}">
                  <a16:creationId xmlns:a16="http://schemas.microsoft.com/office/drawing/2014/main" id="{6701B7CF-E625-440F-57BF-637EEC47466B}"/>
                </a:ext>
              </a:extLst>
            </p:cNvPr>
            <p:cNvGrpSpPr/>
            <p:nvPr/>
          </p:nvGrpSpPr>
          <p:grpSpPr>
            <a:xfrm>
              <a:off x="4139787" y="5743719"/>
              <a:ext cx="1143423" cy="787904"/>
              <a:chOff x="0" y="0"/>
              <a:chExt cx="451723" cy="311271"/>
            </a:xfrm>
          </p:grpSpPr>
          <p:sp>
            <p:nvSpPr>
              <p:cNvPr id="45" name="Freeform 80">
                <a:extLst>
                  <a:ext uri="{FF2B5EF4-FFF2-40B4-BE49-F238E27FC236}">
                    <a16:creationId xmlns:a16="http://schemas.microsoft.com/office/drawing/2014/main" id="{43202C52-E6B4-F178-6255-6EE6006F25E7}"/>
                  </a:ext>
                </a:extLst>
              </p:cNvPr>
              <p:cNvSpPr/>
              <p:nvPr/>
            </p:nvSpPr>
            <p:spPr>
              <a:xfrm>
                <a:off x="0" y="0"/>
                <a:ext cx="451723" cy="311271"/>
              </a:xfrm>
              <a:custGeom>
                <a:avLst/>
                <a:gdLst/>
                <a:ahLst/>
                <a:cxnLst/>
                <a:rect l="l" t="t" r="r" b="b"/>
                <a:pathLst>
                  <a:path w="451723" h="311271">
                    <a:moveTo>
                      <a:pt x="155635" y="0"/>
                    </a:moveTo>
                    <a:lnTo>
                      <a:pt x="296087" y="0"/>
                    </a:lnTo>
                    <a:cubicBezTo>
                      <a:pt x="337364" y="0"/>
                      <a:pt x="376951" y="16397"/>
                      <a:pt x="406138" y="45585"/>
                    </a:cubicBezTo>
                    <a:cubicBezTo>
                      <a:pt x="435325" y="74772"/>
                      <a:pt x="451723" y="114358"/>
                      <a:pt x="451723" y="155635"/>
                    </a:cubicBezTo>
                    <a:lnTo>
                      <a:pt x="451723" y="155635"/>
                    </a:lnTo>
                    <a:cubicBezTo>
                      <a:pt x="451723" y="196912"/>
                      <a:pt x="435325" y="236499"/>
                      <a:pt x="406138" y="265686"/>
                    </a:cubicBezTo>
                    <a:cubicBezTo>
                      <a:pt x="376951" y="294873"/>
                      <a:pt x="337364" y="311271"/>
                      <a:pt x="296087" y="311271"/>
                    </a:cubicBezTo>
                    <a:lnTo>
                      <a:pt x="155635" y="311271"/>
                    </a:lnTo>
                    <a:cubicBezTo>
                      <a:pt x="114358" y="311271"/>
                      <a:pt x="74772" y="294873"/>
                      <a:pt x="45585" y="265686"/>
                    </a:cubicBezTo>
                    <a:cubicBezTo>
                      <a:pt x="16397" y="236499"/>
                      <a:pt x="0" y="196912"/>
                      <a:pt x="0" y="155635"/>
                    </a:cubicBezTo>
                    <a:lnTo>
                      <a:pt x="0" y="155635"/>
                    </a:lnTo>
                    <a:cubicBezTo>
                      <a:pt x="0" y="114358"/>
                      <a:pt x="16397" y="74772"/>
                      <a:pt x="45585" y="45585"/>
                    </a:cubicBezTo>
                    <a:cubicBezTo>
                      <a:pt x="74772" y="16397"/>
                      <a:pt x="114358" y="0"/>
                      <a:pt x="155635" y="0"/>
                    </a:cubicBezTo>
                    <a:close/>
                  </a:path>
                </a:pathLst>
              </a:custGeom>
              <a:solidFill>
                <a:srgbClr val="226765"/>
              </a:solidFill>
            </p:spPr>
            <p:txBody>
              <a:bodyPr/>
              <a:lstStyle/>
              <a:p>
                <a:pPr defTabSz="609630"/>
                <a:endParaRPr lang="en-GB" sz="1200">
                  <a:solidFill>
                    <a:prstClr val="black"/>
                  </a:solidFill>
                  <a:latin typeface="Calibri"/>
                </a:endParaRPr>
              </a:p>
            </p:txBody>
          </p:sp>
          <p:sp>
            <p:nvSpPr>
              <p:cNvPr id="46" name="TextBox 81">
                <a:extLst>
                  <a:ext uri="{FF2B5EF4-FFF2-40B4-BE49-F238E27FC236}">
                    <a16:creationId xmlns:a16="http://schemas.microsoft.com/office/drawing/2014/main" id="{5EF01A57-1B81-54AF-8E2B-D93ECC66C11D}"/>
                  </a:ext>
                </a:extLst>
              </p:cNvPr>
              <p:cNvSpPr txBox="1"/>
              <p:nvPr/>
            </p:nvSpPr>
            <p:spPr>
              <a:xfrm>
                <a:off x="0" y="-38100"/>
                <a:ext cx="451723" cy="349371"/>
              </a:xfrm>
              <a:prstGeom prst="rect">
                <a:avLst/>
              </a:prstGeom>
            </p:spPr>
            <p:txBody>
              <a:bodyPr lIns="33867" tIns="33867" rIns="33867" bIns="33867" rtlCol="0" anchor="ctr"/>
              <a:lstStyle/>
              <a:p>
                <a:pPr algn="ctr" defTabSz="609630">
                  <a:lnSpc>
                    <a:spcPts val="1680"/>
                  </a:lnSpc>
                </a:pPr>
                <a:endParaRPr sz="1200">
                  <a:solidFill>
                    <a:prstClr val="black"/>
                  </a:solidFill>
                  <a:latin typeface="Calibri"/>
                </a:endParaRPr>
              </a:p>
            </p:txBody>
          </p:sp>
        </p:grpSp>
        <p:sp>
          <p:nvSpPr>
            <p:cNvPr id="44" name="TextBox 82">
              <a:extLst>
                <a:ext uri="{FF2B5EF4-FFF2-40B4-BE49-F238E27FC236}">
                  <a16:creationId xmlns:a16="http://schemas.microsoft.com/office/drawing/2014/main" id="{21648B30-EE89-BCD1-28BE-6E2A5C289735}"/>
                </a:ext>
              </a:extLst>
            </p:cNvPr>
            <p:cNvSpPr txBox="1"/>
            <p:nvPr/>
          </p:nvSpPr>
          <p:spPr>
            <a:xfrm>
              <a:off x="4182093" y="5943129"/>
              <a:ext cx="1060642" cy="416204"/>
            </a:xfrm>
            <a:prstGeom prst="rect">
              <a:avLst/>
            </a:prstGeom>
          </p:spPr>
          <p:txBody>
            <a:bodyPr lIns="0" tIns="0" rIns="0" bIns="0" rtlCol="0" anchor="t">
              <a:spAutoFit/>
            </a:bodyPr>
            <a:lstStyle/>
            <a:p>
              <a:pPr algn="ctr" defTabSz="609630">
                <a:lnSpc>
                  <a:spcPts val="1663"/>
                </a:lnSpc>
              </a:pPr>
              <a:r>
                <a:rPr lang="en-US" sz="1188" b="1">
                  <a:solidFill>
                    <a:srgbClr val="FFFFFF"/>
                  </a:solidFill>
                  <a:latin typeface="Canva Sans Bold"/>
                  <a:ea typeface="Canva Sans Bold"/>
                  <a:cs typeface="Canva Sans Bold"/>
                  <a:sym typeface="Canva Sans Bold"/>
                </a:rPr>
                <a:t>Coaching Sessions </a:t>
              </a:r>
            </a:p>
          </p:txBody>
        </p:sp>
      </p:grpSp>
      <p:sp>
        <p:nvSpPr>
          <p:cNvPr id="87" name="TextBox 86">
            <a:extLst>
              <a:ext uri="{FF2B5EF4-FFF2-40B4-BE49-F238E27FC236}">
                <a16:creationId xmlns:a16="http://schemas.microsoft.com/office/drawing/2014/main" id="{9B001A1D-A6AF-4A15-20D6-E7AFF416E2C4}"/>
              </a:ext>
            </a:extLst>
          </p:cNvPr>
          <p:cNvSpPr txBox="1"/>
          <p:nvPr/>
        </p:nvSpPr>
        <p:spPr>
          <a:xfrm>
            <a:off x="321523" y="2409875"/>
            <a:ext cx="2604495" cy="203132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The programme is a total of 10 days face to face learning, over a 6-month period.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highlight>
                <a:srgbClr val="FFFF00"/>
              </a:highlight>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prstClr val="black"/>
              </a:solidFill>
              <a:latin typeface="Aptos" panose="020B0004020202020204" pitchFamily="34" charset="0"/>
            </a:endParaRPr>
          </a:p>
        </p:txBody>
      </p:sp>
    </p:spTree>
    <p:extLst>
      <p:ext uri="{BB962C8B-B14F-4D97-AF65-F5344CB8AC3E}">
        <p14:creationId xmlns:p14="http://schemas.microsoft.com/office/powerpoint/2010/main" val="465256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2B77E-56EB-7491-8F4C-0D8F768171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98EF6D2-53D0-5861-76F7-B9948881186D}"/>
              </a:ext>
            </a:extLst>
          </p:cNvPr>
          <p:cNvSpPr>
            <a:spLocks noGrp="1"/>
          </p:cNvSpPr>
          <p:nvPr>
            <p:ph type="title"/>
          </p:nvPr>
        </p:nvSpPr>
        <p:spPr/>
        <p:txBody>
          <a:bodyPr>
            <a:normAutofit/>
          </a:bodyPr>
          <a:lstStyle/>
          <a:p>
            <a:r>
              <a:rPr lang="en-GB" sz="4800">
                <a:latin typeface="Aptos Display" panose="020B0004020202020204" pitchFamily="34" charset="0"/>
              </a:rPr>
              <a:t>Content Overview </a:t>
            </a:r>
          </a:p>
        </p:txBody>
      </p:sp>
      <p:graphicFrame>
        <p:nvGraphicFramePr>
          <p:cNvPr id="4" name="Table 3">
            <a:extLst>
              <a:ext uri="{FF2B5EF4-FFF2-40B4-BE49-F238E27FC236}">
                <a16:creationId xmlns:a16="http://schemas.microsoft.com/office/drawing/2014/main" id="{6C8D74CB-EEB3-1471-C567-2C97752F5F5A}"/>
              </a:ext>
            </a:extLst>
          </p:cNvPr>
          <p:cNvGraphicFramePr>
            <a:graphicFrameLocks noGrp="1"/>
          </p:cNvGraphicFramePr>
          <p:nvPr/>
        </p:nvGraphicFramePr>
        <p:xfrm>
          <a:off x="326176" y="2225842"/>
          <a:ext cx="11332425" cy="4078700"/>
        </p:xfrm>
        <a:graphic>
          <a:graphicData uri="http://schemas.openxmlformats.org/drawingml/2006/table">
            <a:tbl>
              <a:tblPr firstRow="1" firstCol="1" bandRow="1"/>
              <a:tblGrid>
                <a:gridCol w="1863592">
                  <a:extLst>
                    <a:ext uri="{9D8B030D-6E8A-4147-A177-3AD203B41FA5}">
                      <a16:colId xmlns:a16="http://schemas.microsoft.com/office/drawing/2014/main" val="3701374697"/>
                    </a:ext>
                  </a:extLst>
                </a:gridCol>
                <a:gridCol w="1942046">
                  <a:extLst>
                    <a:ext uri="{9D8B030D-6E8A-4147-A177-3AD203B41FA5}">
                      <a16:colId xmlns:a16="http://schemas.microsoft.com/office/drawing/2014/main" val="3624813006"/>
                    </a:ext>
                  </a:extLst>
                </a:gridCol>
                <a:gridCol w="1942046">
                  <a:extLst>
                    <a:ext uri="{9D8B030D-6E8A-4147-A177-3AD203B41FA5}">
                      <a16:colId xmlns:a16="http://schemas.microsoft.com/office/drawing/2014/main" val="2399388127"/>
                    </a:ext>
                  </a:extLst>
                </a:gridCol>
                <a:gridCol w="1859971">
                  <a:extLst>
                    <a:ext uri="{9D8B030D-6E8A-4147-A177-3AD203B41FA5}">
                      <a16:colId xmlns:a16="http://schemas.microsoft.com/office/drawing/2014/main" val="2297107270"/>
                    </a:ext>
                  </a:extLst>
                </a:gridCol>
                <a:gridCol w="1862385">
                  <a:extLst>
                    <a:ext uri="{9D8B030D-6E8A-4147-A177-3AD203B41FA5}">
                      <a16:colId xmlns:a16="http://schemas.microsoft.com/office/drawing/2014/main" val="1455344974"/>
                    </a:ext>
                  </a:extLst>
                </a:gridCol>
                <a:gridCol w="1862385">
                  <a:extLst>
                    <a:ext uri="{9D8B030D-6E8A-4147-A177-3AD203B41FA5}">
                      <a16:colId xmlns:a16="http://schemas.microsoft.com/office/drawing/2014/main" val="3215265769"/>
                    </a:ext>
                  </a:extLst>
                </a:gridCol>
              </a:tblGrid>
              <a:tr h="245781">
                <a:tc rowSpan="2">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Programme Launch</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3</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4</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5</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FF059A"/>
                    </a:solidFill>
                  </a:tcPr>
                </a:tc>
                <a:extLst>
                  <a:ext uri="{0D108BD9-81ED-4DB2-BD59-A6C34878D82A}">
                    <a16:rowId xmlns:a16="http://schemas.microsoft.com/office/drawing/2014/main" val="3402700898"/>
                  </a:ext>
                </a:extLst>
              </a:tr>
              <a:tr h="618037">
                <a:tc vMerge="1">
                  <a:txBody>
                    <a:bodyPr/>
                    <a:lstStyle/>
                    <a:p>
                      <a:endParaRPr lang="en-GB"/>
                    </a:p>
                  </a:txBody>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Me as a Leader</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dirty="0">
                          <a:solidFill>
                            <a:srgbClr val="FFFFFF"/>
                          </a:solidFill>
                          <a:effectLst/>
                          <a:latin typeface="Aptos" panose="020B0004020202020204" pitchFamily="34" charset="0"/>
                          <a:ea typeface="Times New Roman" panose="02020603050405020304" pitchFamily="18" charset="0"/>
                          <a:cs typeface="Arial" panose="020B0604020202020204" pitchFamily="34" charset="0"/>
                        </a:rPr>
                        <a:t>Building Psychologically Safe, High Performing Teams</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dirty="0">
                          <a:solidFill>
                            <a:srgbClr val="FFFFFF"/>
                          </a:solidFill>
                          <a:effectLst/>
                          <a:latin typeface="Aptos" panose="020B0004020202020204" pitchFamily="34" charset="0"/>
                          <a:ea typeface="Times New Roman" panose="02020603050405020304" pitchFamily="18" charset="0"/>
                          <a:cs typeface="Arial" panose="020B0604020202020204" pitchFamily="34" charset="0"/>
                        </a:rPr>
                        <a:t>Setting Direction and Delivering Through Others</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dirty="0">
                          <a:solidFill>
                            <a:srgbClr val="FFFFFF"/>
                          </a:solidFill>
                          <a:effectLst/>
                          <a:latin typeface="Aptos" panose="020B0004020202020204" pitchFamily="34" charset="0"/>
                          <a:ea typeface="Times New Roman" panose="02020603050405020304" pitchFamily="18" charset="0"/>
                          <a:cs typeface="Arial" panose="020B0604020202020204" pitchFamily="34" charset="0"/>
                        </a:rPr>
                        <a:t>Inclusive Leadership &amp; Anti-Racism in Practice</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dirty="0">
                          <a:solidFill>
                            <a:srgbClr val="FFFFFF"/>
                          </a:solidFill>
                          <a:effectLst/>
                          <a:latin typeface="Aptos" panose="020B0004020202020204" pitchFamily="34" charset="0"/>
                          <a:ea typeface="Times New Roman" panose="02020603050405020304" pitchFamily="18" charset="0"/>
                          <a:cs typeface="Arial" panose="020B0604020202020204" pitchFamily="34" charset="0"/>
                        </a:rPr>
                        <a:t>Integration and Executive Impact</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FF059A"/>
                    </a:solidFill>
                  </a:tcPr>
                </a:tc>
                <a:extLst>
                  <a:ext uri="{0D108BD9-81ED-4DB2-BD59-A6C34878D82A}">
                    <a16:rowId xmlns:a16="http://schemas.microsoft.com/office/drawing/2014/main" val="3797730018"/>
                  </a:ext>
                </a:extLst>
              </a:tr>
              <a:tr h="245781">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 day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 day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712062986"/>
                  </a:ext>
                </a:extLst>
              </a:tr>
              <a:tr h="245781">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EDA24"/>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46C788"/>
                    </a:solidFill>
                  </a:tcPr>
                </a:tc>
                <a:extLst>
                  <a:ext uri="{0D108BD9-81ED-4DB2-BD59-A6C34878D82A}">
                    <a16:rowId xmlns:a16="http://schemas.microsoft.com/office/drawing/2014/main" val="4037691042"/>
                  </a:ext>
                </a:extLst>
              </a:tr>
              <a:tr h="1115879">
                <a:tc>
                  <a:txBody>
                    <a:bodyPr/>
                    <a:lstStyle/>
                    <a:p>
                      <a:pPr algn="ctr">
                        <a:lnSpc>
                          <a:spcPct val="107000"/>
                        </a:lnSpc>
                        <a:spcBef>
                          <a:spcPts val="600"/>
                        </a:spcBef>
                        <a:spcAft>
                          <a:spcPts val="600"/>
                        </a:spcAft>
                        <a:buNone/>
                      </a:pPr>
                      <a:r>
                        <a:rPr lang="en-GB" sz="1200" kern="12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t>Getting to know others, your programme and starting your leadership journey</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who you are as a leader, and setting your leadership goals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t>Exploring how to create the conditions for high performing team and lead through complexity</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Navigating priorities and goals, and how to set direction and deliver through others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how to lead inclusively in today’s context</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FFF0A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Reflecting on your impact,  celebrating your leadership journey and how you will lead going forward</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w="76200" cap="flat" cmpd="sng" algn="ctr">
                      <a:solidFill>
                        <a:srgbClr val="FFFFFF"/>
                      </a:solidFill>
                      <a:prstDash val="solid"/>
                      <a:round/>
                      <a:headEnd type="none" w="med" len="med"/>
                      <a:tailEnd type="none" w="med" len="med"/>
                    </a:lnB>
                    <a:solidFill>
                      <a:srgbClr val="A9E5C7"/>
                    </a:solidFill>
                  </a:tcPr>
                </a:tc>
                <a:extLst>
                  <a:ext uri="{0D108BD9-81ED-4DB2-BD59-A6C34878D82A}">
                    <a16:rowId xmlns:a16="http://schemas.microsoft.com/office/drawing/2014/main" val="20151058"/>
                  </a:ext>
                </a:extLst>
              </a:tr>
              <a:tr h="245781">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no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a:noFill/>
                    </a:lnR>
                    <a:lnT w="76200" cap="flat" cmpd="sng" algn="ctr">
                      <a:solidFill>
                        <a:srgbClr val="FFFFFF"/>
                      </a:solidFill>
                      <a:prstDash val="solid"/>
                      <a:round/>
                      <a:headEnd type="none" w="med" len="med"/>
                      <a:tailEnd type="none" w="med" len="med"/>
                    </a:lnT>
                    <a:lnB>
                      <a:noFill/>
                    </a:lnB>
                    <a:noFill/>
                  </a:tcPr>
                </a:tc>
                <a:extLst>
                  <a:ext uri="{0D108BD9-81ED-4DB2-BD59-A6C34878D82A}">
                    <a16:rowId xmlns:a16="http://schemas.microsoft.com/office/drawing/2014/main" val="173512151"/>
                  </a:ext>
                </a:extLst>
              </a:tr>
              <a:tr h="1115879">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the impact you have as a leader and where you are heading</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Developing your presence and impact, and how to communicate and respond effectively in different situations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Exploring personal ambition, and how to use coaching to support others to succeed</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00" dirty="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a:noFill/>
                    </a:lnR>
                    <a:lnT>
                      <a:noFill/>
                    </a:lnT>
                    <a:lnB w="762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47754484"/>
                  </a:ext>
                </a:extLst>
              </a:tr>
              <a:tr h="245781">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gridSpan="5">
                  <a:txBody>
                    <a:bodyPr/>
                    <a:lstStyle/>
                    <a:p>
                      <a:pPr algn="ctr">
                        <a:lnSpc>
                          <a:spcPct val="107000"/>
                        </a:lnSpc>
                        <a:spcBef>
                          <a:spcPts val="600"/>
                        </a:spcBef>
                        <a:spcAft>
                          <a:spcPts val="600"/>
                        </a:spcAft>
                        <a:buNone/>
                      </a:pPr>
                      <a:r>
                        <a:rPr lang="en-GB" sz="1200" b="1" kern="12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t>3 x coaching sessions (Virtual) with Tricordant faculty</a:t>
                      </a:r>
                      <a:endParaRPr lang="en-GB" sz="1200" kern="100" dirty="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w="76200" cap="flat" cmpd="sng" algn="ctr">
                      <a:solidFill>
                        <a:srgbClr val="FFFFFF"/>
                      </a:solidFill>
                      <a:prstDash val="solid"/>
                      <a:round/>
                      <a:headEnd type="none" w="med" len="med"/>
                      <a:tailEnd type="none" w="med" len="med"/>
                    </a:lnT>
                    <a:lnB>
                      <a:noFill/>
                    </a:lnB>
                    <a:solidFill>
                      <a:srgbClr val="46C788"/>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536301079"/>
                  </a:ext>
                </a:extLst>
              </a:tr>
            </a:tbl>
          </a:graphicData>
        </a:graphic>
      </p:graphicFrame>
      <p:pic>
        <p:nvPicPr>
          <p:cNvPr id="5" name="Picture 4">
            <a:extLst>
              <a:ext uri="{FF2B5EF4-FFF2-40B4-BE49-F238E27FC236}">
                <a16:creationId xmlns:a16="http://schemas.microsoft.com/office/drawing/2014/main" id="{BE43C195-2417-067A-D32A-BF65B74AC7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1560" y="1144395"/>
            <a:ext cx="4384439" cy="929512"/>
          </a:xfrm>
          <a:prstGeom prst="rect">
            <a:avLst/>
          </a:prstGeom>
        </p:spPr>
      </p:pic>
      <p:sp>
        <p:nvSpPr>
          <p:cNvPr id="7" name="TextBox 6">
            <a:extLst>
              <a:ext uri="{FF2B5EF4-FFF2-40B4-BE49-F238E27FC236}">
                <a16:creationId xmlns:a16="http://schemas.microsoft.com/office/drawing/2014/main" id="{E268E617-2A8F-CA67-6F9F-D283C2A67038}"/>
              </a:ext>
            </a:extLst>
          </p:cNvPr>
          <p:cNvSpPr txBox="1"/>
          <p:nvPr/>
        </p:nvSpPr>
        <p:spPr>
          <a:xfrm>
            <a:off x="326175" y="1305016"/>
            <a:ext cx="6313803" cy="83099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prstClr val="black"/>
                </a:solidFill>
                <a:latin typeface="Aptos"/>
              </a:rPr>
              <a:t>Delivered</a:t>
            </a:r>
            <a:r>
              <a:rPr kumimoji="0" lang="en-GB" sz="1600" b="0" i="0" u="none" strike="noStrike" kern="1200" cap="none" spc="0" normalizeH="0" baseline="0" noProof="0" dirty="0">
                <a:ln>
                  <a:noFill/>
                </a:ln>
                <a:solidFill>
                  <a:prstClr val="black"/>
                </a:solidFill>
                <a:effectLst/>
                <a:uLnTx/>
                <a:uFillTx/>
                <a:latin typeface="Aptos"/>
              </a:rPr>
              <a:t> by the partnership of </a:t>
            </a:r>
            <a:r>
              <a:rPr kumimoji="0" lang="en-GB" sz="1600" b="0" i="0" u="none" strike="noStrike" kern="1200" cap="none" spc="0" normalizeH="0" baseline="0" noProof="0" dirty="0" err="1">
                <a:ln>
                  <a:noFill/>
                </a:ln>
                <a:solidFill>
                  <a:prstClr val="black"/>
                </a:solidFill>
                <a:effectLst/>
                <a:uLnTx/>
                <a:uFillTx/>
                <a:latin typeface="Aptos"/>
              </a:rPr>
              <a:t>Tricordant</a:t>
            </a:r>
            <a:r>
              <a:rPr kumimoji="0" lang="en-GB" sz="1600" b="0" i="0" u="none" strike="noStrike" kern="1200" cap="none" spc="0" normalizeH="0" baseline="0" noProof="0" dirty="0">
                <a:ln>
                  <a:noFill/>
                </a:ln>
                <a:solidFill>
                  <a:prstClr val="black"/>
                </a:solidFill>
                <a:effectLst/>
                <a:uLnTx/>
                <a:uFillTx/>
                <a:latin typeface="Aptos"/>
              </a:rPr>
              <a:t>, Florence Nightingale Foundation and BRAP. Prior to Programme Launch, </a:t>
            </a:r>
            <a:r>
              <a:rPr kumimoji="0" lang="en-GB" sz="1600" b="0" i="0" u="none" strike="noStrike" kern="1200" cap="none" spc="0" normalizeH="0" baseline="0" noProof="0" dirty="0" err="1">
                <a:ln>
                  <a:noFill/>
                </a:ln>
                <a:solidFill>
                  <a:prstClr val="black"/>
                </a:solidFill>
                <a:effectLst/>
                <a:uLnTx/>
                <a:uFillTx/>
                <a:latin typeface="Aptos"/>
              </a:rPr>
              <a:t>Oxleas</a:t>
            </a:r>
            <a:r>
              <a:rPr kumimoji="0" lang="en-GB" sz="1600" b="0" i="0" u="none" strike="noStrike" kern="1200" cap="none" spc="0" normalizeH="0" baseline="0" noProof="0" dirty="0">
                <a:ln>
                  <a:noFill/>
                </a:ln>
                <a:solidFill>
                  <a:prstClr val="black"/>
                </a:solidFill>
                <a:effectLst/>
                <a:uLnTx/>
                <a:uFillTx/>
                <a:latin typeface="Aptos"/>
              </a:rPr>
              <a:t> will hold a Readiness Session with participants Line Managers</a:t>
            </a:r>
          </a:p>
        </p:txBody>
      </p:sp>
    </p:spTree>
    <p:extLst>
      <p:ext uri="{BB962C8B-B14F-4D97-AF65-F5344CB8AC3E}">
        <p14:creationId xmlns:p14="http://schemas.microsoft.com/office/powerpoint/2010/main" val="418511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B98C7A-4356-6042-9D4D-F99ACA49963D}"/>
              </a:ext>
            </a:extLst>
          </p:cNvPr>
          <p:cNvSpPr>
            <a:spLocks noGrp="1"/>
          </p:cNvSpPr>
          <p:nvPr>
            <p:ph type="title"/>
          </p:nvPr>
        </p:nvSpPr>
        <p:spPr/>
        <p:txBody>
          <a:bodyPr>
            <a:normAutofit/>
          </a:bodyPr>
          <a:lstStyle/>
          <a:p>
            <a:r>
              <a:rPr lang="en-GB" sz="4400">
                <a:latin typeface="Aptos Display" panose="020B0004020202020204" pitchFamily="34" charset="0"/>
              </a:rPr>
              <a:t>Programme Dates </a:t>
            </a:r>
          </a:p>
        </p:txBody>
      </p:sp>
      <p:graphicFrame>
        <p:nvGraphicFramePr>
          <p:cNvPr id="4" name="Table 3">
            <a:extLst>
              <a:ext uri="{FF2B5EF4-FFF2-40B4-BE49-F238E27FC236}">
                <a16:creationId xmlns:a16="http://schemas.microsoft.com/office/drawing/2014/main" id="{00C4F730-E826-F505-5D6F-6C365F9DE015}"/>
              </a:ext>
            </a:extLst>
          </p:cNvPr>
          <p:cNvGraphicFramePr>
            <a:graphicFrameLocks noGrp="1"/>
          </p:cNvGraphicFramePr>
          <p:nvPr>
            <p:extLst>
              <p:ext uri="{D42A27DB-BD31-4B8C-83A1-F6EECF244321}">
                <p14:modId xmlns:p14="http://schemas.microsoft.com/office/powerpoint/2010/main" val="116295852"/>
              </p:ext>
            </p:extLst>
          </p:nvPr>
        </p:nvGraphicFramePr>
        <p:xfrm>
          <a:off x="212652" y="1474477"/>
          <a:ext cx="11610753" cy="3795680"/>
        </p:xfrm>
        <a:graphic>
          <a:graphicData uri="http://schemas.openxmlformats.org/drawingml/2006/table">
            <a:tbl>
              <a:tblPr firstRow="1" bandRow="1">
                <a:tableStyleId>{5940675A-B579-460E-94D1-54222C63F5DA}</a:tableStyleId>
              </a:tblPr>
              <a:tblGrid>
                <a:gridCol w="919793">
                  <a:extLst>
                    <a:ext uri="{9D8B030D-6E8A-4147-A177-3AD203B41FA5}">
                      <a16:colId xmlns:a16="http://schemas.microsoft.com/office/drawing/2014/main" val="3401661634"/>
                    </a:ext>
                  </a:extLst>
                </a:gridCol>
                <a:gridCol w="1527280">
                  <a:extLst>
                    <a:ext uri="{9D8B030D-6E8A-4147-A177-3AD203B41FA5}">
                      <a16:colId xmlns:a16="http://schemas.microsoft.com/office/drawing/2014/main" val="295919739"/>
                    </a:ext>
                  </a:extLst>
                </a:gridCol>
                <a:gridCol w="1527280">
                  <a:extLst>
                    <a:ext uri="{9D8B030D-6E8A-4147-A177-3AD203B41FA5}">
                      <a16:colId xmlns:a16="http://schemas.microsoft.com/office/drawing/2014/main" val="16309912"/>
                    </a:ext>
                  </a:extLst>
                </a:gridCol>
                <a:gridCol w="1341925">
                  <a:extLst>
                    <a:ext uri="{9D8B030D-6E8A-4147-A177-3AD203B41FA5}">
                      <a16:colId xmlns:a16="http://schemas.microsoft.com/office/drawing/2014/main" val="3562704648"/>
                    </a:ext>
                  </a:extLst>
                </a:gridCol>
                <a:gridCol w="1509823">
                  <a:extLst>
                    <a:ext uri="{9D8B030D-6E8A-4147-A177-3AD203B41FA5}">
                      <a16:colId xmlns:a16="http://schemas.microsoft.com/office/drawing/2014/main" val="3394337648"/>
                    </a:ext>
                  </a:extLst>
                </a:gridCol>
                <a:gridCol w="1552354">
                  <a:extLst>
                    <a:ext uri="{9D8B030D-6E8A-4147-A177-3AD203B41FA5}">
                      <a16:colId xmlns:a16="http://schemas.microsoft.com/office/drawing/2014/main" val="1895172618"/>
                    </a:ext>
                  </a:extLst>
                </a:gridCol>
                <a:gridCol w="1701209">
                  <a:extLst>
                    <a:ext uri="{9D8B030D-6E8A-4147-A177-3AD203B41FA5}">
                      <a16:colId xmlns:a16="http://schemas.microsoft.com/office/drawing/2014/main" val="2770841871"/>
                    </a:ext>
                  </a:extLst>
                </a:gridCol>
                <a:gridCol w="1531089">
                  <a:extLst>
                    <a:ext uri="{9D8B030D-6E8A-4147-A177-3AD203B41FA5}">
                      <a16:colId xmlns:a16="http://schemas.microsoft.com/office/drawing/2014/main" val="1654857867"/>
                    </a:ext>
                  </a:extLst>
                </a:gridCol>
              </a:tblGrid>
              <a:tr h="451135">
                <a:tc rowSpan="2">
                  <a:txBody>
                    <a:bodyPr/>
                    <a:lstStyle/>
                    <a:p>
                      <a:pPr algn="ctr">
                        <a:spcBef>
                          <a:spcPts val="0"/>
                        </a:spcBef>
                        <a:spcAft>
                          <a:spcPts val="0"/>
                        </a:spcAft>
                      </a:pPr>
                      <a:endParaRPr lang="en-GB" sz="1400" b="1">
                        <a:solidFill>
                          <a:schemeClr val="bg1"/>
                        </a:solidFill>
                        <a:latin typeface="Aptos" panose="020B0004020202020204" pitchFamily="34" charset="0"/>
                      </a:endParaRPr>
                    </a:p>
                  </a:txBody>
                  <a:tcPr anchor="ctr">
                    <a:lnL w="12700" cmpd="sng">
                      <a:noFill/>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spcBef>
                          <a:spcPts val="0"/>
                        </a:spcBef>
                        <a:spcAft>
                          <a:spcPts val="0"/>
                        </a:spcAft>
                      </a:pPr>
                      <a:r>
                        <a:rPr lang="en-GB" sz="1400" b="1">
                          <a:solidFill>
                            <a:schemeClr val="bg1"/>
                          </a:solidFill>
                          <a:latin typeface="Aptos" panose="020B0004020202020204" pitchFamily="34" charset="0"/>
                        </a:rPr>
                        <a:t>Readiness Session </a:t>
                      </a:r>
                    </a:p>
                    <a:p>
                      <a:pPr algn="ctr">
                        <a:spcBef>
                          <a:spcPts val="0"/>
                        </a:spcBef>
                        <a:spcAft>
                          <a:spcPts val="0"/>
                        </a:spcAft>
                      </a:pPr>
                      <a:endParaRPr lang="en-GB" sz="1400" b="1">
                        <a:solidFill>
                          <a:schemeClr val="bg1"/>
                        </a:solidFill>
                        <a:latin typeface="Aptos" panose="020B0004020202020204" pitchFamily="34" charset="0"/>
                      </a:endParaRPr>
                    </a:p>
                    <a:p>
                      <a:pPr algn="ctr">
                        <a:spcBef>
                          <a:spcPts val="0"/>
                        </a:spcBef>
                        <a:spcAft>
                          <a:spcPts val="0"/>
                        </a:spcAft>
                      </a:pPr>
                      <a:r>
                        <a:rPr lang="en-GB" sz="1400" b="1">
                          <a:solidFill>
                            <a:schemeClr val="bg1"/>
                          </a:solidFill>
                          <a:latin typeface="Aptos" panose="020B0004020202020204" pitchFamily="34" charset="0"/>
                        </a:rPr>
                        <a:t>(Line Managers)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rowSpan="2">
                  <a:txBody>
                    <a:bodyPr/>
                    <a:lstStyle/>
                    <a:p>
                      <a:pPr algn="ctr">
                        <a:spcBef>
                          <a:spcPts val="0"/>
                        </a:spcBef>
                        <a:spcAft>
                          <a:spcPts val="0"/>
                        </a:spcAft>
                      </a:pPr>
                      <a:r>
                        <a:rPr lang="en-GB" sz="1400" b="1" dirty="0">
                          <a:solidFill>
                            <a:schemeClr val="bg1"/>
                          </a:solidFill>
                          <a:latin typeface="Aptos" panose="020B0004020202020204" pitchFamily="34" charset="0"/>
                        </a:rPr>
                        <a:t>Programme Launch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algn="ctr">
                        <a:spcBef>
                          <a:spcPts val="0"/>
                        </a:spcBef>
                        <a:spcAft>
                          <a:spcPts val="0"/>
                        </a:spcAft>
                      </a:pPr>
                      <a:r>
                        <a:rPr lang="en-GB" sz="1400" b="1">
                          <a:solidFill>
                            <a:schemeClr val="bg1"/>
                          </a:solidFill>
                          <a:latin typeface="Aptos" panose="020B0004020202020204" pitchFamily="34" charset="0"/>
                        </a:rPr>
                        <a:t>Module 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Module 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a:solidFill>
                            <a:schemeClr val="bg1"/>
                          </a:solidFill>
                          <a:latin typeface="Aptos" panose="020B0004020202020204" pitchFamily="34" charset="0"/>
                        </a:rPr>
                        <a:t>Module 3</a:t>
                      </a:r>
                      <a:endParaRPr lang="en-GB" sz="1400" b="1" kern="120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a:solidFill>
                            <a:schemeClr val="bg1"/>
                          </a:solidFill>
                          <a:latin typeface="Aptos" panose="020B0004020202020204" pitchFamily="34" charset="0"/>
                        </a:rPr>
                        <a:t>Module 4</a:t>
                      </a:r>
                      <a:endParaRPr lang="en-GB" sz="1400" b="1" kern="120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Module 5</a:t>
                      </a:r>
                    </a:p>
                  </a:txBody>
                  <a:tcPr anchor="ctr">
                    <a:lnL w="381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2393"/>
                    </a:solidFill>
                  </a:tcPr>
                </a:tc>
                <a:extLst>
                  <a:ext uri="{0D108BD9-81ED-4DB2-BD59-A6C34878D82A}">
                    <a16:rowId xmlns:a16="http://schemas.microsoft.com/office/drawing/2014/main" val="2018549529"/>
                  </a:ext>
                </a:extLst>
              </a:tr>
              <a:tr h="1179095">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algn="ctr" defTabSz="457200" rtl="0" eaLnBrk="1" latinLnBrk="0" hangingPunct="1">
                        <a:spcBef>
                          <a:spcPts val="0"/>
                        </a:spcBef>
                        <a:spcAft>
                          <a:spcPts val="0"/>
                        </a:spcAft>
                      </a:pPr>
                      <a:r>
                        <a:rPr lang="en-GB" sz="1400" b="0" kern="1200" dirty="0">
                          <a:solidFill>
                            <a:schemeClr val="bg1"/>
                          </a:solidFill>
                          <a:latin typeface="Aptos" panose="020B0004020202020204" pitchFamily="34" charset="0"/>
                          <a:ea typeface="+mn-ea"/>
                          <a:cs typeface="+mn-cs"/>
                        </a:rPr>
                        <a:t>Me as a Leader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0" kern="1200" noProof="0">
                          <a:solidFill>
                            <a:schemeClr val="bg1"/>
                          </a:solidFill>
                          <a:latin typeface="Aptos" panose="020B0004020202020204" pitchFamily="34" charset="0"/>
                          <a:ea typeface="+mn-ea"/>
                          <a:cs typeface="+mn-cs"/>
                        </a:rPr>
                        <a:t>Building Psychologically Safe, High Performing Teams</a:t>
                      </a:r>
                      <a:endParaRPr lang="en-GB" sz="1400" b="0" kern="120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ptos" panose="020B0004020202020204" pitchFamily="34" charset="0"/>
                          <a:ea typeface="+mn-ea"/>
                          <a:cs typeface="+mn-cs"/>
                        </a:rPr>
                        <a:t>Setting Direction and Delivering Through Others</a:t>
                      </a:r>
                      <a:endParaRPr lang="en-GB" sz="1400" b="0" kern="1200" dirty="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ptos" panose="020B0004020202020204" pitchFamily="34" charset="0"/>
                          <a:ea typeface="+mn-ea"/>
                          <a:cs typeface="+mn-cs"/>
                        </a:rPr>
                        <a:t>Inclusive Leadership &amp; Anti-Racism in Practice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0" kern="1200" noProof="0" dirty="0">
                          <a:solidFill>
                            <a:schemeClr val="bg1"/>
                          </a:solidFill>
                          <a:latin typeface="Aptos" panose="020B0004020202020204" pitchFamily="34" charset="0"/>
                          <a:ea typeface="+mn-ea"/>
                          <a:cs typeface="+mn-cs"/>
                        </a:rPr>
                        <a:t>Integration and Executive Impact </a:t>
                      </a:r>
                      <a:endParaRPr lang="en-GB" sz="1400" b="0" kern="1200" dirty="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extLst>
                  <a:ext uri="{0D108BD9-81ED-4DB2-BD59-A6C34878D82A}">
                    <a16:rowId xmlns:a16="http://schemas.microsoft.com/office/drawing/2014/main" val="2991650"/>
                  </a:ext>
                </a:extLst>
              </a:tr>
              <a:tr h="10827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Day 1 </a:t>
                      </a:r>
                    </a:p>
                  </a:txBody>
                  <a:tcPr anchor="ctr">
                    <a:lnL w="12700" cmpd="sng">
                      <a:noFill/>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a:t>
                      </a:r>
                      <a:r>
                        <a:rPr lang="en-GB" sz="1200" baseline="30000">
                          <a:latin typeface="Aptos" panose="020B0004020202020204" pitchFamily="34" charset="0"/>
                        </a:rPr>
                        <a:t>st</a:t>
                      </a:r>
                      <a:r>
                        <a:rPr lang="en-GB" sz="1200">
                          <a:latin typeface="Aptos" panose="020B0004020202020204" pitchFamily="34" charset="0"/>
                        </a:rPr>
                        <a:t> June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12:30 – 1:30pm</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1CC">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17th June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21st July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23rd September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20th October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24th November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DA24">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16</a:t>
                      </a:r>
                      <a:r>
                        <a:rPr lang="en-GB" sz="1200" baseline="30000">
                          <a:latin typeface="Aptos" panose="020B0004020202020204" pitchFamily="34" charset="0"/>
                        </a:rPr>
                        <a:t>th</a:t>
                      </a:r>
                      <a:r>
                        <a:rPr lang="en-GB" sz="1200">
                          <a:latin typeface="Aptos" panose="020B0004020202020204" pitchFamily="34" charset="0"/>
                        </a:rPr>
                        <a:t> December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p>
                  </a:txBody>
                  <a:tcPr anchor="ctr">
                    <a:lnL w="381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extLst>
                  <a:ext uri="{0D108BD9-81ED-4DB2-BD59-A6C34878D82A}">
                    <a16:rowId xmlns:a16="http://schemas.microsoft.com/office/drawing/2014/main" val="3491483758"/>
                  </a:ext>
                </a:extLst>
              </a:tr>
              <a:tr h="10827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Day 2 </a:t>
                      </a:r>
                    </a:p>
                  </a:txBody>
                  <a:tcPr anchor="ctr">
                    <a:lnL w="12700" cmpd="sng">
                      <a:noFill/>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a:latin typeface="Aptos" panose="020B0004020202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22nd July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24th September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21st October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25th November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9860836"/>
                  </a:ext>
                </a:extLst>
              </a:tr>
            </a:tbl>
          </a:graphicData>
        </a:graphic>
      </p:graphicFrame>
    </p:spTree>
    <p:extLst>
      <p:ext uri="{BB962C8B-B14F-4D97-AF65-F5344CB8AC3E}">
        <p14:creationId xmlns:p14="http://schemas.microsoft.com/office/powerpoint/2010/main" val="232168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77F8B-B3EB-12D0-6B0B-782D2B5D4A2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FF2846-1542-B356-0012-19F38F8E2854}"/>
              </a:ext>
            </a:extLst>
          </p:cNvPr>
          <p:cNvSpPr>
            <a:spLocks noGrp="1"/>
          </p:cNvSpPr>
          <p:nvPr>
            <p:ph idx="1"/>
          </p:nvPr>
        </p:nvSpPr>
        <p:spPr>
          <a:xfrm>
            <a:off x="326176" y="1384467"/>
            <a:ext cx="8630538" cy="4883168"/>
          </a:xfrm>
        </p:spPr>
        <p:txBody>
          <a:bodyPr lIns="91440" tIns="45720" rIns="91440" bIns="45720" anchor="t">
            <a:normAutofit/>
          </a:bodyPr>
          <a:lstStyle/>
          <a:p>
            <a:pPr marL="0" indent="0">
              <a:spcBef>
                <a:spcPts val="600"/>
              </a:spcBef>
              <a:buNone/>
            </a:pPr>
            <a:r>
              <a:rPr lang="en-GB" dirty="0"/>
              <a:t>As a cohort, you will be </a:t>
            </a:r>
          </a:p>
          <a:p>
            <a:pPr>
              <a:spcBef>
                <a:spcPts val="600"/>
              </a:spcBef>
              <a:buFont typeface="Wingdings" panose="05000000000000000000" pitchFamily="2" charset="2"/>
              <a:buChar char="§"/>
            </a:pPr>
            <a:r>
              <a:rPr lang="en-GB" dirty="0"/>
              <a:t>Learning with and from each other as you build your impact as a leader</a:t>
            </a:r>
          </a:p>
          <a:p>
            <a:pPr>
              <a:spcBef>
                <a:spcPts val="600"/>
              </a:spcBef>
              <a:buFont typeface="Wingdings" panose="05000000000000000000" pitchFamily="2" charset="2"/>
              <a:buChar char="§"/>
            </a:pPr>
            <a:r>
              <a:rPr lang="en-GB" dirty="0"/>
              <a:t>Gaining a broader understanding of yourself, others, and the value of different perspectives</a:t>
            </a:r>
          </a:p>
          <a:p>
            <a:pPr>
              <a:spcBef>
                <a:spcPts val="600"/>
              </a:spcBef>
              <a:buFont typeface="Wingdings" panose="05000000000000000000" pitchFamily="2" charset="2"/>
              <a:buChar char="§"/>
            </a:pPr>
            <a:r>
              <a:rPr lang="en-GB" dirty="0"/>
              <a:t>Exploring a mix of ideas through discussion, group work and individual reflect time based on your own experience</a:t>
            </a:r>
          </a:p>
          <a:p>
            <a:pPr>
              <a:spcBef>
                <a:spcPts val="600"/>
              </a:spcBef>
              <a:buFont typeface="Wingdings" panose="05000000000000000000" pitchFamily="2" charset="2"/>
              <a:buChar char="§"/>
            </a:pPr>
            <a:r>
              <a:rPr lang="en-GB" dirty="0"/>
              <a:t>Considering leadership theories and practice and how these apply practically and in a grounded way to your day-to-day leadership. </a:t>
            </a:r>
          </a:p>
          <a:p>
            <a:pPr marL="0" indent="0">
              <a:spcBef>
                <a:spcPts val="600"/>
              </a:spcBef>
              <a:buNone/>
            </a:pPr>
            <a:endParaRPr lang="en-GB" dirty="0"/>
          </a:p>
          <a:p>
            <a:pPr marL="0" indent="0">
              <a:spcBef>
                <a:spcPts val="600"/>
              </a:spcBef>
              <a:buNone/>
            </a:pPr>
            <a:endParaRPr lang="en-GB" dirty="0">
              <a:highlight>
                <a:srgbClr val="FFFF00"/>
              </a:highlight>
            </a:endParaRPr>
          </a:p>
        </p:txBody>
      </p:sp>
      <p:sp>
        <p:nvSpPr>
          <p:cNvPr id="3" name="Title 2">
            <a:extLst>
              <a:ext uri="{FF2B5EF4-FFF2-40B4-BE49-F238E27FC236}">
                <a16:creationId xmlns:a16="http://schemas.microsoft.com/office/drawing/2014/main" id="{763BDD6B-E2BB-4E31-8D9F-E8894003FB11}"/>
              </a:ext>
            </a:extLst>
          </p:cNvPr>
          <p:cNvSpPr>
            <a:spLocks noGrp="1"/>
          </p:cNvSpPr>
          <p:nvPr>
            <p:ph type="title"/>
          </p:nvPr>
        </p:nvSpPr>
        <p:spPr>
          <a:xfrm>
            <a:off x="326175" y="240082"/>
            <a:ext cx="10752862" cy="915782"/>
          </a:xfrm>
        </p:spPr>
        <p:txBody>
          <a:bodyPr>
            <a:normAutofit/>
          </a:bodyPr>
          <a:lstStyle/>
          <a:p>
            <a:r>
              <a:rPr lang="en-GB" sz="4400" dirty="0">
                <a:latin typeface="Aptos Display" panose="020B0004020202020204" pitchFamily="34" charset="0"/>
              </a:rPr>
              <a:t>Approach </a:t>
            </a:r>
          </a:p>
        </p:txBody>
      </p:sp>
      <p:pic>
        <p:nvPicPr>
          <p:cNvPr id="4" name="Picture 3" descr="A close up of a blackboard&#10;&#10;Description generated with very high confidence">
            <a:extLst>
              <a:ext uri="{FF2B5EF4-FFF2-40B4-BE49-F238E27FC236}">
                <a16:creationId xmlns:a16="http://schemas.microsoft.com/office/drawing/2014/main" id="{4D36A299-9118-E460-4D27-A0A8B54A6F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6306" y="1438089"/>
            <a:ext cx="3219518" cy="2790287"/>
          </a:xfrm>
          <a:prstGeom prst="rect">
            <a:avLst/>
          </a:prstGeom>
        </p:spPr>
      </p:pic>
      <p:sp>
        <p:nvSpPr>
          <p:cNvPr id="6" name="TextBox 5">
            <a:extLst>
              <a:ext uri="{FF2B5EF4-FFF2-40B4-BE49-F238E27FC236}">
                <a16:creationId xmlns:a16="http://schemas.microsoft.com/office/drawing/2014/main" id="{022ED445-7889-15DB-88E6-7062465F4AB6}"/>
              </a:ext>
            </a:extLst>
          </p:cNvPr>
          <p:cNvSpPr txBox="1"/>
          <p:nvPr/>
        </p:nvSpPr>
        <p:spPr>
          <a:xfrm>
            <a:off x="357496" y="4456979"/>
            <a:ext cx="11508328" cy="2092881"/>
          </a:xfrm>
          <a:prstGeom prst="rect">
            <a:avLst/>
          </a:prstGeom>
          <a:noFill/>
        </p:spPr>
        <p:txBody>
          <a:bodyPr wrap="square">
            <a:spAutoFit/>
          </a:bodyPr>
          <a:lstStyle/>
          <a:p>
            <a:pPr marL="0" indent="0">
              <a:spcBef>
                <a:spcPts val="600"/>
              </a:spcBef>
              <a:spcAft>
                <a:spcPts val="600"/>
              </a:spcAft>
              <a:buNone/>
            </a:pPr>
            <a:r>
              <a:rPr lang="en-GB" sz="2000" dirty="0">
                <a:latin typeface="Aptos" panose="020B0004020202020204" pitchFamily="34" charset="0"/>
              </a:rPr>
              <a:t>Between modules …</a:t>
            </a:r>
          </a:p>
          <a:p>
            <a:pPr marL="342900" indent="-342900">
              <a:spcBef>
                <a:spcPts val="600"/>
              </a:spcBef>
              <a:spcAft>
                <a:spcPts val="600"/>
              </a:spcAft>
              <a:buFont typeface="Wingdings" panose="05000000000000000000" pitchFamily="2" charset="2"/>
              <a:buChar char="§"/>
            </a:pPr>
            <a:r>
              <a:rPr lang="en-GB" sz="2000" dirty="0">
                <a:latin typeface="Aptos" panose="020B0004020202020204" pitchFamily="34" charset="0"/>
              </a:rPr>
              <a:t>We will encourage you to reflect on your learning and try things out in practice. </a:t>
            </a:r>
          </a:p>
          <a:p>
            <a:pPr marL="342900" indent="-342900">
              <a:spcBef>
                <a:spcPts val="600"/>
              </a:spcBef>
              <a:spcAft>
                <a:spcPts val="600"/>
              </a:spcAft>
              <a:buFont typeface="Wingdings" panose="05000000000000000000" pitchFamily="2" charset="2"/>
              <a:buChar char="§"/>
            </a:pPr>
            <a:r>
              <a:rPr lang="en-GB" sz="2000" dirty="0">
                <a:latin typeface="Aptos" panose="020B0004020202020204" pitchFamily="34" charset="0"/>
              </a:rPr>
              <a:t>You will be supported by three one-to-one coaching sessions giving you protected time to step back, make sense of your experience and focus on what matters most for your development.</a:t>
            </a:r>
          </a:p>
          <a:p>
            <a:pPr>
              <a:spcBef>
                <a:spcPts val="600"/>
              </a:spcBef>
              <a:spcAft>
                <a:spcPts val="600"/>
              </a:spcAft>
              <a:buFont typeface="Wingdings" panose="05000000000000000000" pitchFamily="2" charset="2"/>
              <a:buChar char="§"/>
            </a:pPr>
            <a:endParaRPr lang="en-GB" sz="2000" dirty="0">
              <a:latin typeface="Aptos" panose="020B0004020202020204" pitchFamily="34" charset="0"/>
            </a:endParaRPr>
          </a:p>
        </p:txBody>
      </p:sp>
    </p:spTree>
    <p:extLst>
      <p:ext uri="{BB962C8B-B14F-4D97-AF65-F5344CB8AC3E}">
        <p14:creationId xmlns:p14="http://schemas.microsoft.com/office/powerpoint/2010/main" val="367564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DCD028-ABCF-F379-3BA2-95624E3F2DFE}"/>
              </a:ext>
            </a:extLst>
          </p:cNvPr>
          <p:cNvSpPr>
            <a:spLocks noGrp="1"/>
          </p:cNvSpPr>
          <p:nvPr>
            <p:ph type="title"/>
          </p:nvPr>
        </p:nvSpPr>
        <p:spPr/>
        <p:txBody>
          <a:bodyPr>
            <a:normAutofit/>
          </a:bodyPr>
          <a:lstStyle/>
          <a:p>
            <a:r>
              <a:rPr lang="en-GB" sz="4400" dirty="0">
                <a:latin typeface="Aptos Display" panose="020B0004020202020204" pitchFamily="34" charset="0"/>
              </a:rPr>
              <a:t>Day 1: Structure  </a:t>
            </a:r>
          </a:p>
        </p:txBody>
      </p:sp>
      <p:graphicFrame>
        <p:nvGraphicFramePr>
          <p:cNvPr id="7" name="Diagram 6">
            <a:extLst>
              <a:ext uri="{FF2B5EF4-FFF2-40B4-BE49-F238E27FC236}">
                <a16:creationId xmlns:a16="http://schemas.microsoft.com/office/drawing/2014/main" id="{B278FEA7-58B6-AC59-34E3-1CC78A7F916E}"/>
              </a:ext>
            </a:extLst>
          </p:cNvPr>
          <p:cNvGraphicFramePr/>
          <p:nvPr>
            <p:extLst>
              <p:ext uri="{D42A27DB-BD31-4B8C-83A1-F6EECF244321}">
                <p14:modId xmlns:p14="http://schemas.microsoft.com/office/powerpoint/2010/main" val="3011222594"/>
              </p:ext>
            </p:extLst>
          </p:nvPr>
        </p:nvGraphicFramePr>
        <p:xfrm>
          <a:off x="1148365" y="171451"/>
          <a:ext cx="5580750" cy="7767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id="{283CE0BC-EC35-0049-4FFE-BB57D0C5827D}"/>
              </a:ext>
            </a:extLst>
          </p:cNvPr>
          <p:cNvSpPr/>
          <p:nvPr/>
        </p:nvSpPr>
        <p:spPr>
          <a:xfrm>
            <a:off x="7534519" y="4246638"/>
            <a:ext cx="4366900" cy="656655"/>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prstClr val="black"/>
                </a:solidFill>
                <a:effectLst/>
                <a:uLnTx/>
                <a:uFillTx/>
                <a:latin typeface="Aptos"/>
                <a:ea typeface="Calibri"/>
                <a:cs typeface="Calibri"/>
              </a:rPr>
              <a:t>Topic Reflection – deeper dive: Further questions and personal reflection time, with facilitated discussion.</a:t>
            </a:r>
          </a:p>
        </p:txBody>
      </p:sp>
      <p:grpSp>
        <p:nvGrpSpPr>
          <p:cNvPr id="9" name="Group 8">
            <a:extLst>
              <a:ext uri="{FF2B5EF4-FFF2-40B4-BE49-F238E27FC236}">
                <a16:creationId xmlns:a16="http://schemas.microsoft.com/office/drawing/2014/main" id="{41F8145C-192B-9C2B-F7A9-110C3EEFAC21}"/>
              </a:ext>
            </a:extLst>
          </p:cNvPr>
          <p:cNvGrpSpPr/>
          <p:nvPr/>
        </p:nvGrpSpPr>
        <p:grpSpPr>
          <a:xfrm>
            <a:off x="4760236" y="2086447"/>
            <a:ext cx="7141183" cy="765989"/>
            <a:chOff x="6953807" y="1602456"/>
            <a:chExt cx="4918599" cy="1442399"/>
          </a:xfrm>
        </p:grpSpPr>
        <p:sp>
          <p:nvSpPr>
            <p:cNvPr id="10" name="Rectangle 9">
              <a:extLst>
                <a:ext uri="{FF2B5EF4-FFF2-40B4-BE49-F238E27FC236}">
                  <a16:creationId xmlns:a16="http://schemas.microsoft.com/office/drawing/2014/main" id="{2BA2B0F7-DE24-36A6-53EC-F8B746A85D80}"/>
                </a:ext>
              </a:extLst>
            </p:cNvPr>
            <p:cNvSpPr/>
            <p:nvPr/>
          </p:nvSpPr>
          <p:spPr>
            <a:xfrm>
              <a:off x="8417106" y="1602456"/>
              <a:ext cx="3455300" cy="1442399"/>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a:ea typeface="Calibri"/>
                  <a:cs typeface="Calibri"/>
                </a:rPr>
                <a:t>Presentation of theories and models followed by smaller group working (pairs, trios etc) to explore above. </a:t>
              </a:r>
            </a:p>
          </p:txBody>
        </p:sp>
        <p:sp>
          <p:nvSpPr>
            <p:cNvPr id="11" name="Rectangle 10">
              <a:extLst>
                <a:ext uri="{FF2B5EF4-FFF2-40B4-BE49-F238E27FC236}">
                  <a16:creationId xmlns:a16="http://schemas.microsoft.com/office/drawing/2014/main" id="{C18930AB-E738-714A-47A2-FD47019A8643}"/>
                </a:ext>
              </a:extLst>
            </p:cNvPr>
            <p:cNvSpPr/>
            <p:nvPr/>
          </p:nvSpPr>
          <p:spPr>
            <a:xfrm>
              <a:off x="6953807" y="1602459"/>
              <a:ext cx="1400857" cy="1442396"/>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Everyone together </a:t>
              </a:r>
            </a:p>
          </p:txBody>
        </p:sp>
      </p:grpSp>
      <p:sp>
        <p:nvSpPr>
          <p:cNvPr id="12" name="Rectangle 11">
            <a:extLst>
              <a:ext uri="{FF2B5EF4-FFF2-40B4-BE49-F238E27FC236}">
                <a16:creationId xmlns:a16="http://schemas.microsoft.com/office/drawing/2014/main" id="{A4EC720F-5D49-14E3-8676-DB4AE3D64DBF}"/>
              </a:ext>
            </a:extLst>
          </p:cNvPr>
          <p:cNvSpPr/>
          <p:nvPr/>
        </p:nvSpPr>
        <p:spPr>
          <a:xfrm>
            <a:off x="6096455" y="4246640"/>
            <a:ext cx="1311731" cy="656654"/>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Split into two groups </a:t>
            </a:r>
          </a:p>
        </p:txBody>
      </p:sp>
      <p:grpSp>
        <p:nvGrpSpPr>
          <p:cNvPr id="13" name="Group 12">
            <a:extLst>
              <a:ext uri="{FF2B5EF4-FFF2-40B4-BE49-F238E27FC236}">
                <a16:creationId xmlns:a16="http://schemas.microsoft.com/office/drawing/2014/main" id="{AEEC23AD-EE57-FA34-B954-DFCFAB55C329}"/>
              </a:ext>
            </a:extLst>
          </p:cNvPr>
          <p:cNvGrpSpPr/>
          <p:nvPr/>
        </p:nvGrpSpPr>
        <p:grpSpPr>
          <a:xfrm>
            <a:off x="6823127" y="5266512"/>
            <a:ext cx="5078292" cy="765989"/>
            <a:chOff x="7705470" y="5013340"/>
            <a:chExt cx="5581322" cy="1243081"/>
          </a:xfrm>
        </p:grpSpPr>
        <p:sp>
          <p:nvSpPr>
            <p:cNvPr id="14" name="Rectangle 13">
              <a:extLst>
                <a:ext uri="{FF2B5EF4-FFF2-40B4-BE49-F238E27FC236}">
                  <a16:creationId xmlns:a16="http://schemas.microsoft.com/office/drawing/2014/main" id="{2410321D-CA6B-F0C6-C8FC-FD267353B1F6}"/>
                </a:ext>
              </a:extLst>
            </p:cNvPr>
            <p:cNvSpPr/>
            <p:nvPr/>
          </p:nvSpPr>
          <p:spPr>
            <a:xfrm>
              <a:off x="9397228" y="5013342"/>
              <a:ext cx="3889564" cy="1243079"/>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defRPr/>
              </a:pPr>
              <a:r>
                <a:rPr kumimoji="0" lang="en-GB" sz="1400" i="0" u="none" strike="noStrike" kern="1200" cap="none" spc="0" normalizeH="0" baseline="0" noProof="0" dirty="0">
                  <a:ln>
                    <a:noFill/>
                  </a:ln>
                  <a:solidFill>
                    <a:prstClr val="black"/>
                  </a:solidFill>
                  <a:effectLst/>
                  <a:uLnTx/>
                  <a:uFillTx/>
                  <a:latin typeface="Aptos"/>
                  <a:ea typeface="Calibri"/>
                  <a:cs typeface="Calibri"/>
                </a:rPr>
                <a:t>Reflection on your leadership goals, and an opportunity over the programme to </a:t>
              </a:r>
              <a:r>
                <a:rPr lang="en-GB" sz="1400" dirty="0">
                  <a:solidFill>
                    <a:prstClr val="black"/>
                  </a:solidFill>
                  <a:latin typeface="Aptos"/>
                  <a:ea typeface="Calibri"/>
                  <a:cs typeface="Calibri"/>
                </a:rPr>
                <a:t>present a work scenario and receive peer support.</a:t>
              </a:r>
            </a:p>
          </p:txBody>
        </p:sp>
        <p:sp>
          <p:nvSpPr>
            <p:cNvPr id="15" name="Rectangle 14">
              <a:extLst>
                <a:ext uri="{FF2B5EF4-FFF2-40B4-BE49-F238E27FC236}">
                  <a16:creationId xmlns:a16="http://schemas.microsoft.com/office/drawing/2014/main" id="{CFA4D0A7-3E31-B2FE-7CFC-65EAC0ACA5D9}"/>
                </a:ext>
              </a:extLst>
            </p:cNvPr>
            <p:cNvSpPr/>
            <p:nvPr/>
          </p:nvSpPr>
          <p:spPr>
            <a:xfrm>
              <a:off x="7705470" y="5013340"/>
              <a:ext cx="1599435" cy="1243080"/>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Split into four groups </a:t>
              </a:r>
            </a:p>
          </p:txBody>
        </p:sp>
      </p:grpSp>
      <p:sp>
        <p:nvSpPr>
          <p:cNvPr id="16" name="Rectangle 15">
            <a:extLst>
              <a:ext uri="{FF2B5EF4-FFF2-40B4-BE49-F238E27FC236}">
                <a16:creationId xmlns:a16="http://schemas.microsoft.com/office/drawing/2014/main" id="{AD7E9C79-D281-D30E-6B04-1BE5187A490C}"/>
              </a:ext>
            </a:extLst>
          </p:cNvPr>
          <p:cNvSpPr/>
          <p:nvPr/>
        </p:nvSpPr>
        <p:spPr>
          <a:xfrm>
            <a:off x="178404" y="2086447"/>
            <a:ext cx="898192" cy="765989"/>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Morning</a:t>
            </a:r>
          </a:p>
        </p:txBody>
      </p:sp>
      <p:sp>
        <p:nvSpPr>
          <p:cNvPr id="17" name="Rectangle 16">
            <a:extLst>
              <a:ext uri="{FF2B5EF4-FFF2-40B4-BE49-F238E27FC236}">
                <a16:creationId xmlns:a16="http://schemas.microsoft.com/office/drawing/2014/main" id="{AD7855C5-F620-67A6-A98C-9CF9CADC267C}"/>
              </a:ext>
            </a:extLst>
          </p:cNvPr>
          <p:cNvSpPr/>
          <p:nvPr/>
        </p:nvSpPr>
        <p:spPr>
          <a:xfrm>
            <a:off x="179335" y="3086101"/>
            <a:ext cx="898192" cy="2946400"/>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Afternoon </a:t>
            </a:r>
          </a:p>
        </p:txBody>
      </p:sp>
      <p:sp>
        <p:nvSpPr>
          <p:cNvPr id="29" name="TextBox 28">
            <a:extLst>
              <a:ext uri="{FF2B5EF4-FFF2-40B4-BE49-F238E27FC236}">
                <a16:creationId xmlns:a16="http://schemas.microsoft.com/office/drawing/2014/main" id="{5410517A-BB61-077A-FBFA-D60FAD1627CC}"/>
              </a:ext>
            </a:extLst>
          </p:cNvPr>
          <p:cNvSpPr txBox="1"/>
          <p:nvPr/>
        </p:nvSpPr>
        <p:spPr>
          <a:xfrm>
            <a:off x="1171539" y="6032500"/>
            <a:ext cx="5557577" cy="276999"/>
          </a:xfrm>
          <a:prstGeom prst="rect">
            <a:avLst/>
          </a:prstGeom>
          <a:noFill/>
        </p:spPr>
        <p:txBody>
          <a:bodyPr wrap="square">
            <a:spAutoFit/>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You will remain in the same Group and Sub-Group throughout</a:t>
            </a:r>
          </a:p>
        </p:txBody>
      </p:sp>
      <p:sp>
        <p:nvSpPr>
          <p:cNvPr id="33" name="Content Placeholder 32">
            <a:extLst>
              <a:ext uri="{FF2B5EF4-FFF2-40B4-BE49-F238E27FC236}">
                <a16:creationId xmlns:a16="http://schemas.microsoft.com/office/drawing/2014/main" id="{85191F08-22E1-A7E1-FCB4-42E3FC21C399}"/>
              </a:ext>
            </a:extLst>
          </p:cNvPr>
          <p:cNvSpPr>
            <a:spLocks noGrp="1"/>
          </p:cNvSpPr>
          <p:nvPr>
            <p:ph idx="1"/>
          </p:nvPr>
        </p:nvSpPr>
        <p:spPr/>
        <p:txBody>
          <a:bodyPr/>
          <a:lstStyle/>
          <a:p>
            <a:pPr marL="0" indent="0">
              <a:buNone/>
            </a:pPr>
            <a:r>
              <a:rPr lang="en-GB" dirty="0"/>
              <a:t>The structure of Day 1 of each module is: </a:t>
            </a:r>
          </a:p>
        </p:txBody>
      </p:sp>
    </p:spTree>
    <p:extLst>
      <p:ext uri="{BB962C8B-B14F-4D97-AF65-F5344CB8AC3E}">
        <p14:creationId xmlns:p14="http://schemas.microsoft.com/office/powerpoint/2010/main" val="373431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19B722-F340-E428-66A4-295E3A080CE1}"/>
              </a:ext>
            </a:extLst>
          </p:cNvPr>
          <p:cNvSpPr>
            <a:spLocks noGrp="1"/>
          </p:cNvSpPr>
          <p:nvPr>
            <p:ph type="title"/>
          </p:nvPr>
        </p:nvSpPr>
        <p:spPr>
          <a:xfrm>
            <a:off x="326175" y="240082"/>
            <a:ext cx="10752862" cy="915782"/>
          </a:xfrm>
        </p:spPr>
        <p:txBody>
          <a:bodyPr>
            <a:normAutofit/>
          </a:bodyPr>
          <a:lstStyle/>
          <a:p>
            <a:r>
              <a:rPr lang="en-GB" sz="4400" dirty="0">
                <a:latin typeface="Aptos Display" panose="020B0004020202020204" pitchFamily="34" charset="0"/>
              </a:rPr>
              <a:t>Facilitators and Coaches  </a:t>
            </a:r>
          </a:p>
        </p:txBody>
      </p:sp>
      <p:graphicFrame>
        <p:nvGraphicFramePr>
          <p:cNvPr id="4" name="Table 3">
            <a:extLst>
              <a:ext uri="{FF2B5EF4-FFF2-40B4-BE49-F238E27FC236}">
                <a16:creationId xmlns:a16="http://schemas.microsoft.com/office/drawing/2014/main" id="{AA7C3AA6-A64F-BE17-94A6-12A987E2C47F}"/>
              </a:ext>
            </a:extLst>
          </p:cNvPr>
          <p:cNvGraphicFramePr>
            <a:graphicFrameLocks noGrp="1"/>
          </p:cNvGraphicFramePr>
          <p:nvPr>
            <p:extLst>
              <p:ext uri="{D42A27DB-BD31-4B8C-83A1-F6EECF244321}">
                <p14:modId xmlns:p14="http://schemas.microsoft.com/office/powerpoint/2010/main" val="4246541936"/>
              </p:ext>
            </p:extLst>
          </p:nvPr>
        </p:nvGraphicFramePr>
        <p:xfrm>
          <a:off x="4800790" y="1155864"/>
          <a:ext cx="3854771" cy="5462054"/>
        </p:xfrm>
        <a:graphic>
          <a:graphicData uri="http://schemas.openxmlformats.org/drawingml/2006/table">
            <a:tbl>
              <a:tblPr firstRow="1" bandRow="1">
                <a:tableStyleId>{5940675A-B579-460E-94D1-54222C63F5DA}</a:tableStyleId>
              </a:tblPr>
              <a:tblGrid>
                <a:gridCol w="1021006">
                  <a:extLst>
                    <a:ext uri="{9D8B030D-6E8A-4147-A177-3AD203B41FA5}">
                      <a16:colId xmlns:a16="http://schemas.microsoft.com/office/drawing/2014/main" val="49370963"/>
                    </a:ext>
                  </a:extLst>
                </a:gridCol>
                <a:gridCol w="2833765">
                  <a:extLst>
                    <a:ext uri="{9D8B030D-6E8A-4147-A177-3AD203B41FA5}">
                      <a16:colId xmlns:a16="http://schemas.microsoft.com/office/drawing/2014/main" val="390647818"/>
                    </a:ext>
                  </a:extLst>
                </a:gridCol>
              </a:tblGrid>
              <a:tr h="905305">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900" b="1" dirty="0"/>
                        <a:t>Andrea Barker</a:t>
                      </a:r>
                    </a:p>
                    <a:p>
                      <a:r>
                        <a:rPr lang="en-GB" sz="1900" dirty="0"/>
                        <a:t>Facilitator and Coach </a:t>
                      </a:r>
                      <a:endParaRPr lang="en-GB" sz="1900" dirty="0">
                        <a:latin typeface="Aptos"/>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0342989"/>
                  </a:ext>
                </a:extLst>
              </a:tr>
              <a:tr h="905305">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900" b="1" dirty="0"/>
                        <a:t>Helen Blanchard</a:t>
                      </a:r>
                    </a:p>
                    <a:p>
                      <a:r>
                        <a:rPr lang="en-GB" sz="1900" dirty="0"/>
                        <a:t>Facilitator and Coach </a:t>
                      </a:r>
                      <a:endParaRPr lang="en-GB" sz="1900" dirty="0">
                        <a:latin typeface="Aptos"/>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23168321"/>
                  </a:ext>
                </a:extLst>
              </a:tr>
              <a:tr h="935529">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900" b="1" dirty="0"/>
                        <a:t>Yasmin Wills</a:t>
                      </a:r>
                    </a:p>
                    <a:p>
                      <a:r>
                        <a:rPr lang="en-GB" sz="1900" dirty="0"/>
                        <a:t>Facilitator and Coach </a:t>
                      </a:r>
                      <a:endParaRPr lang="en-GB" sz="1900" dirty="0">
                        <a:latin typeface="Aptos"/>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7777455"/>
                  </a:ext>
                </a:extLst>
              </a:tr>
              <a:tr h="905305">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900" dirty="0"/>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1466481"/>
                  </a:ext>
                </a:extLst>
              </a:tr>
              <a:tr h="905305">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900" dirty="0"/>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57732352"/>
                  </a:ext>
                </a:extLst>
              </a:tr>
              <a:tr h="905305">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900" dirty="0"/>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1641958"/>
                  </a:ext>
                </a:extLst>
              </a:tr>
            </a:tbl>
          </a:graphicData>
        </a:graphic>
      </p:graphicFrame>
      <p:grpSp>
        <p:nvGrpSpPr>
          <p:cNvPr id="27" name="Group 26">
            <a:extLst>
              <a:ext uri="{FF2B5EF4-FFF2-40B4-BE49-F238E27FC236}">
                <a16:creationId xmlns:a16="http://schemas.microsoft.com/office/drawing/2014/main" id="{698C951F-876E-E535-0F40-8A8EFF7EEBA3}"/>
              </a:ext>
            </a:extLst>
          </p:cNvPr>
          <p:cNvGrpSpPr/>
          <p:nvPr/>
        </p:nvGrpSpPr>
        <p:grpSpPr>
          <a:xfrm>
            <a:off x="434253" y="2849504"/>
            <a:ext cx="3329407" cy="3329406"/>
            <a:chOff x="1361553" y="1949941"/>
            <a:chExt cx="3329407" cy="3329406"/>
          </a:xfrm>
          <a:effectLst>
            <a:outerShdw blurRad="50800" dist="38100" dir="2700000" algn="tl" rotWithShape="0">
              <a:prstClr val="black">
                <a:alpha val="40000"/>
              </a:prstClr>
            </a:outerShdw>
          </a:effectLst>
        </p:grpSpPr>
        <p:sp>
          <p:nvSpPr>
            <p:cNvPr id="28" name="Freeform: Shape 27">
              <a:extLst>
                <a:ext uri="{FF2B5EF4-FFF2-40B4-BE49-F238E27FC236}">
                  <a16:creationId xmlns:a16="http://schemas.microsoft.com/office/drawing/2014/main" id="{F6120F5E-432A-D873-39BB-8AE028A6B8C2}"/>
                </a:ext>
              </a:extLst>
            </p:cNvPr>
            <p:cNvSpPr/>
            <p:nvPr/>
          </p:nvSpPr>
          <p:spPr>
            <a:xfrm>
              <a:off x="1361553" y="1949941"/>
              <a:ext cx="1627125" cy="1627125"/>
            </a:xfrm>
            <a:custGeom>
              <a:avLst/>
              <a:gdLst>
                <a:gd name="csX0" fmla="*/ 0 w 1627125"/>
                <a:gd name="csY0" fmla="*/ 1627125 h 1627125"/>
                <a:gd name="csX1" fmla="*/ 1627125 w 1627125"/>
                <a:gd name="csY1" fmla="*/ 0 h 1627125"/>
                <a:gd name="csX2" fmla="*/ 1627125 w 1627125"/>
                <a:gd name="csY2" fmla="*/ 1627125 h 1627125"/>
                <a:gd name="csX3" fmla="*/ 0 w 1627125"/>
                <a:gd name="csY3" fmla="*/ 1627125 h 1627125"/>
              </a:gdLst>
              <a:ahLst/>
              <a:cxnLst>
                <a:cxn ang="0">
                  <a:pos x="csX0" y="csY0"/>
                </a:cxn>
                <a:cxn ang="0">
                  <a:pos x="csX1" y="csY1"/>
                </a:cxn>
                <a:cxn ang="0">
                  <a:pos x="csX2" y="csY2"/>
                </a:cxn>
                <a:cxn ang="0">
                  <a:pos x="csX3" y="csY3"/>
                </a:cxn>
              </a:cxnLst>
              <a:rect l="l" t="t" r="r" b="b"/>
              <a:pathLst>
                <a:path w="1627125" h="1627125">
                  <a:moveTo>
                    <a:pt x="0" y="1627125"/>
                  </a:moveTo>
                  <a:cubicBezTo>
                    <a:pt x="0" y="728489"/>
                    <a:pt x="728489" y="0"/>
                    <a:pt x="1627125" y="0"/>
                  </a:cubicBezTo>
                  <a:lnTo>
                    <a:pt x="1627125" y="1627125"/>
                  </a:lnTo>
                  <a:lnTo>
                    <a:pt x="0" y="1627125"/>
                  </a:lnTo>
                  <a:close/>
                </a:path>
              </a:pathLst>
            </a:custGeom>
            <a:solidFill>
              <a:srgbClr val="FF81CC"/>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3254" tIns="583254" rIns="106680" bIns="106680"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GB" sz="15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Freeform: Shape 28">
              <a:extLst>
                <a:ext uri="{FF2B5EF4-FFF2-40B4-BE49-F238E27FC236}">
                  <a16:creationId xmlns:a16="http://schemas.microsoft.com/office/drawing/2014/main" id="{E9A65E9C-7C80-8383-2A36-5B2CBE10ADD2}"/>
                </a:ext>
              </a:extLst>
            </p:cNvPr>
            <p:cNvSpPr/>
            <p:nvPr/>
          </p:nvSpPr>
          <p:spPr>
            <a:xfrm>
              <a:off x="3063834" y="1949941"/>
              <a:ext cx="1627125" cy="1627125"/>
            </a:xfrm>
            <a:custGeom>
              <a:avLst/>
              <a:gdLst>
                <a:gd name="csX0" fmla="*/ 0 w 1627125"/>
                <a:gd name="csY0" fmla="*/ 1627125 h 1627125"/>
                <a:gd name="csX1" fmla="*/ 1627125 w 1627125"/>
                <a:gd name="csY1" fmla="*/ 0 h 1627125"/>
                <a:gd name="csX2" fmla="*/ 1627125 w 1627125"/>
                <a:gd name="csY2" fmla="*/ 1627125 h 1627125"/>
                <a:gd name="csX3" fmla="*/ 0 w 1627125"/>
                <a:gd name="csY3" fmla="*/ 1627125 h 1627125"/>
              </a:gdLst>
              <a:ahLst/>
              <a:cxnLst>
                <a:cxn ang="0">
                  <a:pos x="csX0" y="csY0"/>
                </a:cxn>
                <a:cxn ang="0">
                  <a:pos x="csX1" y="csY1"/>
                </a:cxn>
                <a:cxn ang="0">
                  <a:pos x="csX2" y="csY2"/>
                </a:cxn>
                <a:cxn ang="0">
                  <a:pos x="csX3" y="csY3"/>
                </a:cxn>
              </a:cxnLst>
              <a:rect l="l" t="t" r="r" b="b"/>
              <a:pathLst>
                <a:path w="1627125" h="1627125">
                  <a:moveTo>
                    <a:pt x="0" y="0"/>
                  </a:moveTo>
                  <a:cubicBezTo>
                    <a:pt x="898636" y="0"/>
                    <a:pt x="1627125" y="728489"/>
                    <a:pt x="1627125" y="1627125"/>
                  </a:cubicBezTo>
                  <a:lnTo>
                    <a:pt x="0" y="1627125"/>
                  </a:lnTo>
                  <a:lnTo>
                    <a:pt x="0" y="0"/>
                  </a:lnTo>
                  <a:close/>
                </a:path>
              </a:pathLst>
            </a:custGeom>
            <a:solidFill>
              <a:srgbClr val="46C788"/>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583254" rIns="583254" bIns="106680"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GB" sz="15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Freeform: Shape 29">
              <a:extLst>
                <a:ext uri="{FF2B5EF4-FFF2-40B4-BE49-F238E27FC236}">
                  <a16:creationId xmlns:a16="http://schemas.microsoft.com/office/drawing/2014/main" id="{9DC2F659-F11D-3896-6BA0-92A60016E2AF}"/>
                </a:ext>
              </a:extLst>
            </p:cNvPr>
            <p:cNvSpPr/>
            <p:nvPr/>
          </p:nvSpPr>
          <p:spPr>
            <a:xfrm>
              <a:off x="3063834" y="3652221"/>
              <a:ext cx="1627126" cy="1627126"/>
            </a:xfrm>
            <a:custGeom>
              <a:avLst/>
              <a:gdLst>
                <a:gd name="csX0" fmla="*/ 0 w 1627125"/>
                <a:gd name="csY0" fmla="*/ 1627125 h 1627125"/>
                <a:gd name="csX1" fmla="*/ 1627125 w 1627125"/>
                <a:gd name="csY1" fmla="*/ 0 h 1627125"/>
                <a:gd name="csX2" fmla="*/ 1627125 w 1627125"/>
                <a:gd name="csY2" fmla="*/ 1627125 h 1627125"/>
                <a:gd name="csX3" fmla="*/ 0 w 1627125"/>
                <a:gd name="csY3" fmla="*/ 1627125 h 1627125"/>
              </a:gdLst>
              <a:ahLst/>
              <a:cxnLst>
                <a:cxn ang="0">
                  <a:pos x="csX0" y="csY0"/>
                </a:cxn>
                <a:cxn ang="0">
                  <a:pos x="csX1" y="csY1"/>
                </a:cxn>
                <a:cxn ang="0">
                  <a:pos x="csX2" y="csY2"/>
                </a:cxn>
                <a:cxn ang="0">
                  <a:pos x="csX3" y="csY3"/>
                </a:cxn>
              </a:cxnLst>
              <a:rect l="l" t="t" r="r" b="b"/>
              <a:pathLst>
                <a:path w="1627125" h="1627125">
                  <a:moveTo>
                    <a:pt x="1627125" y="0"/>
                  </a:moveTo>
                  <a:cubicBezTo>
                    <a:pt x="1627125" y="898636"/>
                    <a:pt x="898636" y="1627125"/>
                    <a:pt x="0" y="1627125"/>
                  </a:cubicBezTo>
                  <a:lnTo>
                    <a:pt x="0" y="0"/>
                  </a:lnTo>
                  <a:lnTo>
                    <a:pt x="1627125" y="0"/>
                  </a:lnTo>
                  <a:close/>
                </a:path>
              </a:pathLst>
            </a:custGeom>
            <a:solidFill>
              <a:srgbClr val="02E0CA"/>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6680" tIns="106681" rIns="583255" bIns="583254"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GB" sz="15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Freeform: Shape 30">
              <a:extLst>
                <a:ext uri="{FF2B5EF4-FFF2-40B4-BE49-F238E27FC236}">
                  <a16:creationId xmlns:a16="http://schemas.microsoft.com/office/drawing/2014/main" id="{7CECEC31-E939-750F-400A-669177C942BD}"/>
                </a:ext>
              </a:extLst>
            </p:cNvPr>
            <p:cNvSpPr/>
            <p:nvPr/>
          </p:nvSpPr>
          <p:spPr>
            <a:xfrm>
              <a:off x="1361553" y="3652222"/>
              <a:ext cx="1627125" cy="1627125"/>
            </a:xfrm>
            <a:custGeom>
              <a:avLst/>
              <a:gdLst>
                <a:gd name="csX0" fmla="*/ 0 w 1627125"/>
                <a:gd name="csY0" fmla="*/ 1627125 h 1627125"/>
                <a:gd name="csX1" fmla="*/ 1627125 w 1627125"/>
                <a:gd name="csY1" fmla="*/ 0 h 1627125"/>
                <a:gd name="csX2" fmla="*/ 1627125 w 1627125"/>
                <a:gd name="csY2" fmla="*/ 1627125 h 1627125"/>
                <a:gd name="csX3" fmla="*/ 0 w 1627125"/>
                <a:gd name="csY3" fmla="*/ 1627125 h 1627125"/>
              </a:gdLst>
              <a:ahLst/>
              <a:cxnLst>
                <a:cxn ang="0">
                  <a:pos x="csX0" y="csY0"/>
                </a:cxn>
                <a:cxn ang="0">
                  <a:pos x="csX1" y="csY1"/>
                </a:cxn>
                <a:cxn ang="0">
                  <a:pos x="csX2" y="csY2"/>
                </a:cxn>
                <a:cxn ang="0">
                  <a:pos x="csX3" y="csY3"/>
                </a:cxn>
              </a:cxnLst>
              <a:rect l="l" t="t" r="r" b="b"/>
              <a:pathLst>
                <a:path w="1627125" h="1627125">
                  <a:moveTo>
                    <a:pt x="1627125" y="1627125"/>
                  </a:moveTo>
                  <a:cubicBezTo>
                    <a:pt x="728489" y="1627125"/>
                    <a:pt x="0" y="898636"/>
                    <a:pt x="0" y="0"/>
                  </a:cubicBezTo>
                  <a:lnTo>
                    <a:pt x="1627125" y="0"/>
                  </a:lnTo>
                  <a:lnTo>
                    <a:pt x="1627125" y="1627125"/>
                  </a:lnTo>
                  <a:close/>
                </a:path>
              </a:pathLst>
            </a:custGeom>
            <a:solidFill>
              <a:srgbClr val="FEDA24"/>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83254" tIns="106680" rIns="106680" bIns="583254" numCol="1" spcCol="1270" anchor="ctr" anchorCtr="0">
              <a:noAutofit/>
            </a:bodyPr>
            <a:lstStyle/>
            <a:p>
              <a:pPr marL="0" marR="0" lvl="0" indent="0" algn="ctr" defTabSz="666750" rtl="0" eaLnBrk="1" fontAlgn="auto" latinLnBrk="0" hangingPunct="1">
                <a:lnSpc>
                  <a:spcPct val="90000"/>
                </a:lnSpc>
                <a:spcBef>
                  <a:spcPct val="0"/>
                </a:spcBef>
                <a:spcAft>
                  <a:spcPct val="35000"/>
                </a:spcAft>
                <a:buClrTx/>
                <a:buSzTx/>
                <a:buFontTx/>
                <a:buNone/>
                <a:tabLst/>
                <a:defRPr/>
              </a:pPr>
              <a:endParaRPr kumimoji="0" lang="en-GB" sz="15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Arrow: Circular 31">
              <a:extLst>
                <a:ext uri="{FF2B5EF4-FFF2-40B4-BE49-F238E27FC236}">
                  <a16:creationId xmlns:a16="http://schemas.microsoft.com/office/drawing/2014/main" id="{82AF7207-F021-4A4E-A7B8-78D625179F33}"/>
                </a:ext>
              </a:extLst>
            </p:cNvPr>
            <p:cNvSpPr/>
            <p:nvPr/>
          </p:nvSpPr>
          <p:spPr>
            <a:xfrm>
              <a:off x="2745361" y="3276442"/>
              <a:ext cx="561790" cy="488513"/>
            </a:xfrm>
            <a:prstGeom prst="circularArrow">
              <a:avLst/>
            </a:prstGeom>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33" name="Arrow: Circular 32">
              <a:extLst>
                <a:ext uri="{FF2B5EF4-FFF2-40B4-BE49-F238E27FC236}">
                  <a16:creationId xmlns:a16="http://schemas.microsoft.com/office/drawing/2014/main" id="{DCB2DD08-5577-56FD-E0CD-2D35D1CA598F}"/>
                </a:ext>
              </a:extLst>
            </p:cNvPr>
            <p:cNvSpPr/>
            <p:nvPr/>
          </p:nvSpPr>
          <p:spPr>
            <a:xfrm rot="10800000">
              <a:off x="2745361" y="3464332"/>
              <a:ext cx="561790" cy="488513"/>
            </a:xfrm>
            <a:prstGeom prst="circularArrow">
              <a:avLst/>
            </a:prstGeom>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Calibri"/>
                <a:ea typeface="+mn-ea"/>
                <a:cs typeface="+mn-cs"/>
              </a:endParaRPr>
            </a:p>
          </p:txBody>
        </p:sp>
        <p:sp>
          <p:nvSpPr>
            <p:cNvPr id="34" name="Oval 33">
              <a:extLst>
                <a:ext uri="{FF2B5EF4-FFF2-40B4-BE49-F238E27FC236}">
                  <a16:creationId xmlns:a16="http://schemas.microsoft.com/office/drawing/2014/main" id="{A88098B1-3256-64DF-7E8E-589CED788D86}"/>
                </a:ext>
              </a:extLst>
            </p:cNvPr>
            <p:cNvSpPr/>
            <p:nvPr/>
          </p:nvSpPr>
          <p:spPr>
            <a:xfrm>
              <a:off x="2385081" y="2948578"/>
              <a:ext cx="1239766" cy="1239766"/>
            </a:xfrm>
            <a:prstGeom prst="ellipse">
              <a:avLst/>
            </a:prstGeom>
            <a:solidFill>
              <a:srgbClr val="006C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white"/>
                </a:solidFill>
                <a:effectLst/>
                <a:uLnTx/>
                <a:uFillTx/>
                <a:latin typeface="Aptos" panose="020B0004020202020204" pitchFamily="34" charset="0"/>
                <a:ea typeface="+mn-ea"/>
                <a:cs typeface="+mn-cs"/>
              </a:endParaRPr>
            </a:p>
          </p:txBody>
        </p:sp>
        <p:sp>
          <p:nvSpPr>
            <p:cNvPr id="35" name="TextBox 34">
              <a:extLst>
                <a:ext uri="{FF2B5EF4-FFF2-40B4-BE49-F238E27FC236}">
                  <a16:creationId xmlns:a16="http://schemas.microsoft.com/office/drawing/2014/main" id="{E6BC1C7E-68E0-BF07-F5D2-DE5A3EA59889}"/>
                </a:ext>
              </a:extLst>
            </p:cNvPr>
            <p:cNvSpPr txBox="1"/>
            <p:nvPr/>
          </p:nvSpPr>
          <p:spPr>
            <a:xfrm>
              <a:off x="2303390" y="3288514"/>
              <a:ext cx="1380570" cy="553998"/>
            </a:xfrm>
            <a:prstGeom prst="rect">
              <a:avLst/>
            </a:prstGeom>
            <a:noFill/>
            <a:ln>
              <a:noFill/>
            </a:ln>
          </p:spPr>
          <p:txBody>
            <a:bodyPr wrap="square">
              <a:spAutoFit/>
            </a:bodyPr>
            <a:lstStyle/>
            <a:p>
              <a:pPr marL="0" marR="0" lvl="0" indent="0" algn="ctr" defTabSz="914400" rtl="0" eaLnBrk="1" fontAlgn="base" latinLnBrk="0" hangingPunct="1">
                <a:lnSpc>
                  <a:spcPct val="100000"/>
                </a:lnSpc>
                <a:spcBef>
                  <a:spcPts val="1200"/>
                </a:spcBef>
                <a:spcAft>
                  <a:spcPts val="600"/>
                </a:spcAft>
                <a:buClrTx/>
                <a:buSzTx/>
                <a:buFontTx/>
                <a:buNone/>
                <a:tabLst/>
                <a:defRPr/>
              </a:pPr>
              <a:r>
                <a:rPr kumimoji="0" lang="en-GB" sz="1500" b="1" i="0" u="none" strike="noStrike" kern="1200" cap="none" spc="0" normalizeH="0" baseline="0" noProof="0" dirty="0" err="1">
                  <a:ln>
                    <a:noFill/>
                  </a:ln>
                  <a:solidFill>
                    <a:prstClr val="white"/>
                  </a:solidFill>
                  <a:effectLst/>
                  <a:uLnTx/>
                  <a:uFillTx/>
                  <a:latin typeface="Aptos" panose="020B0004020202020204" pitchFamily="34" charset="0"/>
                  <a:ea typeface="+mn-ea"/>
                  <a:cs typeface="+mn-cs"/>
                </a:rPr>
                <a:t>Oxlead</a:t>
              </a:r>
              <a:r>
                <a:rPr kumimoji="0" lang="en-GB" sz="1500" b="1" i="0" u="none" strike="noStrike" kern="1200" cap="none" spc="0" normalizeH="0" baseline="0" noProof="0" dirty="0">
                  <a:ln>
                    <a:noFill/>
                  </a:ln>
                  <a:solidFill>
                    <a:prstClr val="white"/>
                  </a:solidFill>
                  <a:effectLst/>
                  <a:uLnTx/>
                  <a:uFillTx/>
                  <a:latin typeface="Aptos" panose="020B0004020202020204" pitchFamily="34" charset="0"/>
                  <a:ea typeface="+mn-ea"/>
                  <a:cs typeface="+mn-cs"/>
                </a:rPr>
                <a:t> Programme</a:t>
              </a:r>
            </a:p>
          </p:txBody>
        </p:sp>
        <p:sp>
          <p:nvSpPr>
            <p:cNvPr id="36" name="TextBox 35">
              <a:extLst>
                <a:ext uri="{FF2B5EF4-FFF2-40B4-BE49-F238E27FC236}">
                  <a16:creationId xmlns:a16="http://schemas.microsoft.com/office/drawing/2014/main" id="{AD218B35-86E3-54F4-EE01-9FBE4CFDD472}"/>
                </a:ext>
              </a:extLst>
            </p:cNvPr>
            <p:cNvSpPr txBox="1"/>
            <p:nvPr/>
          </p:nvSpPr>
          <p:spPr>
            <a:xfrm>
              <a:off x="2988678" y="2577167"/>
              <a:ext cx="1472343" cy="292388"/>
            </a:xfrm>
            <a:prstGeom prst="rect">
              <a:avLst/>
            </a:prstGeom>
            <a:noFill/>
            <a:ln>
              <a:noFill/>
            </a:ln>
          </p:spPr>
          <p:txBody>
            <a:bodyPr wrap="square">
              <a:spAutoFit/>
            </a:bodyPr>
            <a:lstStyle/>
            <a:p>
              <a:pPr marL="0" marR="0" lvl="0" indent="0" algn="ctr" defTabSz="914400" rtl="0" eaLnBrk="1" fontAlgn="base" latinLnBrk="0" hangingPunct="1">
                <a:lnSpc>
                  <a:spcPct val="100000"/>
                </a:lnSpc>
                <a:spcBef>
                  <a:spcPts val="1200"/>
                </a:spcBef>
                <a:spcAft>
                  <a:spcPts val="600"/>
                </a:spcAft>
                <a:buClrTx/>
                <a:buSzTx/>
                <a:buFontTx/>
                <a:buNone/>
                <a:tabLst/>
                <a:defRPr/>
              </a:pPr>
              <a:r>
                <a:rPr kumimoji="0" lang="en-GB" sz="1300" b="1" i="0" u="none" strike="noStrike" kern="1200" cap="none" spc="0" normalizeH="0" baseline="0" noProof="0" dirty="0">
                  <a:ln>
                    <a:noFill/>
                  </a:ln>
                  <a:solidFill>
                    <a:srgbClr val="202A30"/>
                  </a:solidFill>
                  <a:effectLst/>
                  <a:uLnTx/>
                  <a:uFillTx/>
                  <a:latin typeface="Aptos" panose="020B0004020202020204" pitchFamily="34" charset="0"/>
                  <a:ea typeface="+mn-ea"/>
                  <a:cs typeface="+mn-cs"/>
                </a:rPr>
                <a:t>Tricordant</a:t>
              </a:r>
            </a:p>
          </p:txBody>
        </p:sp>
        <p:sp>
          <p:nvSpPr>
            <p:cNvPr id="37" name="TextBox 36">
              <a:extLst>
                <a:ext uri="{FF2B5EF4-FFF2-40B4-BE49-F238E27FC236}">
                  <a16:creationId xmlns:a16="http://schemas.microsoft.com/office/drawing/2014/main" id="{7092511E-1205-8470-0850-FAA4215CD64C}"/>
                </a:ext>
              </a:extLst>
            </p:cNvPr>
            <p:cNvSpPr txBox="1"/>
            <p:nvPr/>
          </p:nvSpPr>
          <p:spPr>
            <a:xfrm>
              <a:off x="1591491" y="2571609"/>
              <a:ext cx="1472343" cy="292388"/>
            </a:xfrm>
            <a:prstGeom prst="rect">
              <a:avLst/>
            </a:prstGeom>
            <a:noFill/>
            <a:ln>
              <a:noFill/>
            </a:ln>
          </p:spPr>
          <p:txBody>
            <a:bodyPr wrap="square">
              <a:spAutoFit/>
            </a:bodyPr>
            <a:lstStyle/>
            <a:p>
              <a:pPr marL="0" marR="0" lvl="0" indent="0" algn="ctr" defTabSz="914400" rtl="0" eaLnBrk="1" fontAlgn="base" latinLnBrk="0" hangingPunct="1">
                <a:lnSpc>
                  <a:spcPct val="100000"/>
                </a:lnSpc>
                <a:spcBef>
                  <a:spcPts val="1200"/>
                </a:spcBef>
                <a:spcAft>
                  <a:spcPts val="600"/>
                </a:spcAft>
                <a:buClrTx/>
                <a:buSzTx/>
                <a:buFontTx/>
                <a:buNone/>
                <a:tabLst/>
                <a:defRPr/>
              </a:pPr>
              <a:r>
                <a:rPr kumimoji="0" lang="en-GB" sz="1300" b="1" i="0" u="none" strike="noStrike" kern="1200" cap="none" spc="0" normalizeH="0" baseline="0" noProof="0" dirty="0" err="1">
                  <a:ln>
                    <a:noFill/>
                  </a:ln>
                  <a:solidFill>
                    <a:srgbClr val="202A30"/>
                  </a:solidFill>
                  <a:effectLst/>
                  <a:uLnTx/>
                  <a:uFillTx/>
                  <a:latin typeface="Aptos" panose="020B0004020202020204" pitchFamily="34" charset="0"/>
                  <a:ea typeface="+mn-ea"/>
                  <a:cs typeface="+mn-cs"/>
                </a:rPr>
                <a:t>Oxleas</a:t>
              </a:r>
              <a:endParaRPr kumimoji="0" lang="en-GB" sz="1300" b="1" i="0" u="none" strike="noStrike" kern="1200" cap="none" spc="0" normalizeH="0" baseline="0" noProof="0" dirty="0">
                <a:ln>
                  <a:noFill/>
                </a:ln>
                <a:solidFill>
                  <a:srgbClr val="202A30"/>
                </a:solidFill>
                <a:effectLst/>
                <a:uLnTx/>
                <a:uFillTx/>
                <a:latin typeface="Aptos" panose="020B0004020202020204" pitchFamily="34" charset="0"/>
                <a:ea typeface="+mn-ea"/>
                <a:cs typeface="+mn-cs"/>
              </a:endParaRPr>
            </a:p>
          </p:txBody>
        </p:sp>
        <p:sp>
          <p:nvSpPr>
            <p:cNvPr id="38" name="TextBox 37">
              <a:extLst>
                <a:ext uri="{FF2B5EF4-FFF2-40B4-BE49-F238E27FC236}">
                  <a16:creationId xmlns:a16="http://schemas.microsoft.com/office/drawing/2014/main" id="{AFD92D69-2E8A-91B8-AADF-5BBA8DDAE999}"/>
                </a:ext>
              </a:extLst>
            </p:cNvPr>
            <p:cNvSpPr txBox="1"/>
            <p:nvPr/>
          </p:nvSpPr>
          <p:spPr>
            <a:xfrm>
              <a:off x="1534238" y="4283556"/>
              <a:ext cx="1472343" cy="292388"/>
            </a:xfrm>
            <a:prstGeom prst="rect">
              <a:avLst/>
            </a:prstGeom>
            <a:noFill/>
            <a:ln>
              <a:noFill/>
            </a:ln>
          </p:spPr>
          <p:txBody>
            <a:bodyPr wrap="square">
              <a:spAutoFit/>
            </a:bodyPr>
            <a:lstStyle/>
            <a:p>
              <a:pPr marL="0" marR="0" lvl="0" indent="0" algn="ctr" defTabSz="914400" rtl="0" eaLnBrk="1" fontAlgn="base" latinLnBrk="0" hangingPunct="1">
                <a:lnSpc>
                  <a:spcPct val="100000"/>
                </a:lnSpc>
                <a:spcBef>
                  <a:spcPts val="1200"/>
                </a:spcBef>
                <a:spcAft>
                  <a:spcPts val="600"/>
                </a:spcAft>
                <a:buClrTx/>
                <a:buSzTx/>
                <a:buFontTx/>
                <a:buNone/>
                <a:tabLst/>
                <a:defRPr/>
              </a:pPr>
              <a:r>
                <a:rPr kumimoji="0" lang="en-GB" sz="1300" b="1" i="0" u="none" strike="noStrike" kern="1200" cap="none" spc="0" normalizeH="0" baseline="0" noProof="0" dirty="0">
                  <a:ln>
                    <a:noFill/>
                  </a:ln>
                  <a:solidFill>
                    <a:srgbClr val="202A30"/>
                  </a:solidFill>
                  <a:effectLst/>
                  <a:uLnTx/>
                  <a:uFillTx/>
                  <a:latin typeface="Aptos" panose="020B0004020202020204" pitchFamily="34" charset="0"/>
                  <a:ea typeface="+mn-ea"/>
                  <a:cs typeface="+mn-cs"/>
                </a:rPr>
                <a:t>BRAP</a:t>
              </a:r>
            </a:p>
          </p:txBody>
        </p:sp>
        <p:sp>
          <p:nvSpPr>
            <p:cNvPr id="39" name="TextBox 38">
              <a:extLst>
                <a:ext uri="{FF2B5EF4-FFF2-40B4-BE49-F238E27FC236}">
                  <a16:creationId xmlns:a16="http://schemas.microsoft.com/office/drawing/2014/main" id="{53793328-CE0C-A7C5-7B5E-AC8FF0687275}"/>
                </a:ext>
              </a:extLst>
            </p:cNvPr>
            <p:cNvSpPr txBox="1"/>
            <p:nvPr/>
          </p:nvSpPr>
          <p:spPr>
            <a:xfrm>
              <a:off x="3024484" y="3994805"/>
              <a:ext cx="1472343" cy="892552"/>
            </a:xfrm>
            <a:prstGeom prst="rect">
              <a:avLst/>
            </a:prstGeom>
            <a:noFill/>
            <a:ln>
              <a:noFill/>
            </a:ln>
          </p:spPr>
          <p:txBody>
            <a:bodyPr wrap="square">
              <a:spAutoFit/>
            </a:bodyPr>
            <a:lstStyle/>
            <a:p>
              <a:pPr marL="0" marR="0" lvl="0" indent="0" algn="ctr" defTabSz="914400" rtl="0" eaLnBrk="1" fontAlgn="base" latinLnBrk="0" hangingPunct="1">
                <a:lnSpc>
                  <a:spcPct val="100000"/>
                </a:lnSpc>
                <a:spcBef>
                  <a:spcPts val="1200"/>
                </a:spcBef>
                <a:spcAft>
                  <a:spcPts val="600"/>
                </a:spcAft>
                <a:buClrTx/>
                <a:buSzTx/>
                <a:buFontTx/>
                <a:buNone/>
                <a:tabLst/>
                <a:defRPr/>
              </a:pPr>
              <a:r>
                <a:rPr kumimoji="0" lang="en-GB" sz="1300" b="1" i="0" u="none" strike="noStrike" kern="1200" cap="none" spc="0" normalizeH="0" baseline="0" noProof="0" dirty="0">
                  <a:ln>
                    <a:noFill/>
                  </a:ln>
                  <a:solidFill>
                    <a:srgbClr val="202A30"/>
                  </a:solidFill>
                  <a:effectLst/>
                  <a:uLnTx/>
                  <a:uFillTx/>
                  <a:latin typeface="Aptos" panose="020B0004020202020204" pitchFamily="34" charset="0"/>
                  <a:ea typeface="+mn-ea"/>
                  <a:cs typeface="+mn-cs"/>
                </a:rPr>
                <a:t>Florence Nightingale Foundation  (FNF) </a:t>
              </a:r>
            </a:p>
          </p:txBody>
        </p:sp>
      </p:grpSp>
      <p:pic>
        <p:nvPicPr>
          <p:cNvPr id="43" name="Graphic 42" descr="Arrow: Slight curve with solid fill">
            <a:extLst>
              <a:ext uri="{FF2B5EF4-FFF2-40B4-BE49-F238E27FC236}">
                <a16:creationId xmlns:a16="http://schemas.microsoft.com/office/drawing/2014/main" id="{E3690BE5-AD7A-5FAF-EC5E-D6AD9C155E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636766">
            <a:off x="3578453" y="2953021"/>
            <a:ext cx="915782" cy="915782"/>
          </a:xfrm>
          <a:prstGeom prst="rect">
            <a:avLst/>
          </a:prstGeom>
        </p:spPr>
      </p:pic>
      <p:sp>
        <p:nvSpPr>
          <p:cNvPr id="47" name="TextBox 46">
            <a:extLst>
              <a:ext uri="{FF2B5EF4-FFF2-40B4-BE49-F238E27FC236}">
                <a16:creationId xmlns:a16="http://schemas.microsoft.com/office/drawing/2014/main" id="{D34EF18D-C66C-C438-A75F-07CF8EBFEA48}"/>
              </a:ext>
            </a:extLst>
          </p:cNvPr>
          <p:cNvSpPr txBox="1"/>
          <p:nvPr/>
        </p:nvSpPr>
        <p:spPr>
          <a:xfrm>
            <a:off x="326175" y="1416676"/>
            <a:ext cx="360455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The programme is delivered by three partners working with </a:t>
            </a:r>
            <a:r>
              <a:rPr kumimoji="0" lang="en-GB" sz="2000" b="0" i="0" u="none" strike="noStrike" kern="1200" cap="none" spc="0" normalizeH="0" baseline="0" noProof="0" dirty="0" err="1">
                <a:ln>
                  <a:noFill/>
                </a:ln>
                <a:solidFill>
                  <a:prstClr val="black"/>
                </a:solidFill>
                <a:effectLst/>
                <a:uLnTx/>
                <a:uFillTx/>
                <a:latin typeface="Aptos" panose="020B0004020202020204" pitchFamily="34" charset="0"/>
                <a:ea typeface="+mn-ea"/>
                <a:cs typeface="+mn-cs"/>
              </a:rPr>
              <a:t>Oxleas</a:t>
            </a:r>
            <a:r>
              <a:rPr lang="en-GB" sz="2000" dirty="0">
                <a:solidFill>
                  <a:prstClr val="black"/>
                </a:solidFill>
                <a:latin typeface="Aptos" panose="020B0004020202020204" pitchFamily="34" charset="0"/>
              </a:rPr>
              <a:t>: </a:t>
            </a:r>
            <a:endParaRPr kumimoji="0" lang="en-GB"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grpSp>
        <p:nvGrpSpPr>
          <p:cNvPr id="40" name="Group 39">
            <a:extLst>
              <a:ext uri="{FF2B5EF4-FFF2-40B4-BE49-F238E27FC236}">
                <a16:creationId xmlns:a16="http://schemas.microsoft.com/office/drawing/2014/main" id="{ED702407-BAD0-EB1A-C2D3-C1A2BAA60A4C}"/>
              </a:ext>
            </a:extLst>
          </p:cNvPr>
          <p:cNvGrpSpPr/>
          <p:nvPr/>
        </p:nvGrpSpPr>
        <p:grpSpPr>
          <a:xfrm>
            <a:off x="4863675" y="1287633"/>
            <a:ext cx="718333" cy="4244662"/>
            <a:chOff x="5829647" y="2824210"/>
            <a:chExt cx="471896" cy="2788452"/>
          </a:xfrm>
        </p:grpSpPr>
        <p:grpSp>
          <p:nvGrpSpPr>
            <p:cNvPr id="19" name="Group 18">
              <a:extLst>
                <a:ext uri="{FF2B5EF4-FFF2-40B4-BE49-F238E27FC236}">
                  <a16:creationId xmlns:a16="http://schemas.microsoft.com/office/drawing/2014/main" id="{099EBE8E-18A4-0D0B-DA02-8F385CEC7C1D}"/>
                </a:ext>
              </a:extLst>
            </p:cNvPr>
            <p:cNvGrpSpPr/>
            <p:nvPr/>
          </p:nvGrpSpPr>
          <p:grpSpPr>
            <a:xfrm>
              <a:off x="5829647" y="2824210"/>
              <a:ext cx="471896" cy="1661650"/>
              <a:chOff x="5095385" y="2341763"/>
              <a:chExt cx="581269" cy="2046778"/>
            </a:xfrm>
          </p:grpSpPr>
          <p:pic>
            <p:nvPicPr>
              <p:cNvPr id="23" name="Picture 22">
                <a:extLst>
                  <a:ext uri="{FF2B5EF4-FFF2-40B4-BE49-F238E27FC236}">
                    <a16:creationId xmlns:a16="http://schemas.microsoft.com/office/drawing/2014/main" id="{C30EDFB9-D6F8-E498-86EB-6419199D135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0654" y="3812541"/>
                <a:ext cx="576000" cy="576000"/>
              </a:xfrm>
              <a:prstGeom prst="ellipse">
                <a:avLst/>
              </a:prstGeom>
              <a:noFill/>
              <a:ln>
                <a:noFill/>
              </a:ln>
            </p:spPr>
          </p:pic>
          <p:pic>
            <p:nvPicPr>
              <p:cNvPr id="24" name="Picture 23">
                <a:extLst>
                  <a:ext uri="{FF2B5EF4-FFF2-40B4-BE49-F238E27FC236}">
                    <a16:creationId xmlns:a16="http://schemas.microsoft.com/office/drawing/2014/main" id="{9496CA67-8B4A-820A-07F2-21E07774D8E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95385" y="3088625"/>
                <a:ext cx="576000" cy="576000"/>
              </a:xfrm>
              <a:prstGeom prst="ellipse">
                <a:avLst/>
              </a:prstGeom>
              <a:noFill/>
              <a:ln>
                <a:noFill/>
              </a:ln>
            </p:spPr>
          </p:pic>
          <p:pic>
            <p:nvPicPr>
              <p:cNvPr id="25" name="Picture 24">
                <a:extLst>
                  <a:ext uri="{FF2B5EF4-FFF2-40B4-BE49-F238E27FC236}">
                    <a16:creationId xmlns:a16="http://schemas.microsoft.com/office/drawing/2014/main" id="{DB354669-9306-69F7-8D8F-23382C1E2A72}"/>
                  </a:ext>
                </a:extLst>
              </p:cNvPr>
              <p:cNvPicPr>
                <a:picLocks noChangeAspect="1"/>
              </p:cNvPicPr>
              <p:nvPr/>
            </p:nvPicPr>
            <p:blipFill>
              <a:blip r:embed="rId6" cstate="print">
                <a:grayscl/>
                <a:extLst>
                  <a:ext uri="{28A0092B-C50C-407E-A947-70E740481C1C}">
                    <a14:useLocalDpi xmlns:a14="http://schemas.microsoft.com/office/drawing/2010/main" val="0"/>
                  </a:ext>
                </a:extLst>
              </a:blip>
              <a:srcRect/>
              <a:stretch>
                <a:fillRect/>
              </a:stretch>
            </p:blipFill>
            <p:spPr bwMode="auto">
              <a:xfrm>
                <a:off x="5095385" y="2341763"/>
                <a:ext cx="575999" cy="576000"/>
              </a:xfrm>
              <a:prstGeom prst="ellipse">
                <a:avLst/>
              </a:prstGeom>
              <a:noFill/>
              <a:ln>
                <a:noFill/>
              </a:ln>
            </p:spPr>
          </p:pic>
        </p:grpSp>
        <p:pic>
          <p:nvPicPr>
            <p:cNvPr id="22" name="Graphic 21" descr="Users outline">
              <a:extLst>
                <a:ext uri="{FF2B5EF4-FFF2-40B4-BE49-F238E27FC236}">
                  <a16:creationId xmlns:a16="http://schemas.microsoft.com/office/drawing/2014/main" id="{0FC02C09-026B-616F-AB92-6C191B555C3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64956" y="5205498"/>
              <a:ext cx="407164" cy="407164"/>
            </a:xfrm>
            <a:prstGeom prst="rect">
              <a:avLst/>
            </a:prstGeom>
          </p:spPr>
        </p:pic>
      </p:grpSp>
      <p:grpSp>
        <p:nvGrpSpPr>
          <p:cNvPr id="11" name="Group 10">
            <a:extLst>
              <a:ext uri="{FF2B5EF4-FFF2-40B4-BE49-F238E27FC236}">
                <a16:creationId xmlns:a16="http://schemas.microsoft.com/office/drawing/2014/main" id="{308C8E7F-59E1-CE28-9BE0-1CA3341A53A2}"/>
              </a:ext>
            </a:extLst>
          </p:cNvPr>
          <p:cNvGrpSpPr/>
          <p:nvPr/>
        </p:nvGrpSpPr>
        <p:grpSpPr>
          <a:xfrm>
            <a:off x="9004946" y="3073236"/>
            <a:ext cx="675351" cy="675351"/>
            <a:chOff x="5095385" y="5237738"/>
            <a:chExt cx="576000" cy="576000"/>
          </a:xfrm>
        </p:grpSpPr>
        <p:sp>
          <p:nvSpPr>
            <p:cNvPr id="12" name="Oval 11">
              <a:extLst>
                <a:ext uri="{FF2B5EF4-FFF2-40B4-BE49-F238E27FC236}">
                  <a16:creationId xmlns:a16="http://schemas.microsoft.com/office/drawing/2014/main" id="{8EE0618F-FE13-0FCB-9AF7-9F1941BF2654}"/>
                </a:ext>
              </a:extLst>
            </p:cNvPr>
            <p:cNvSpPr/>
            <p:nvPr/>
          </p:nvSpPr>
          <p:spPr>
            <a:xfrm>
              <a:off x="5095385" y="5237738"/>
              <a:ext cx="576000" cy="576000"/>
            </a:xfrm>
            <a:prstGeom prst="ellipse">
              <a:avLst/>
            </a:prstGeom>
            <a:solidFill>
              <a:srgbClr val="46C7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white"/>
                </a:solidFill>
                <a:effectLst/>
                <a:uLnTx/>
                <a:uFillTx/>
                <a:latin typeface="Aptos" panose="020B0004020202020204" pitchFamily="34" charset="0"/>
                <a:ea typeface="+mn-ea"/>
                <a:cs typeface="+mn-cs"/>
              </a:endParaRPr>
            </a:p>
          </p:txBody>
        </p:sp>
        <p:pic>
          <p:nvPicPr>
            <p:cNvPr id="13" name="Graphic 12" descr="Users outline">
              <a:extLst>
                <a:ext uri="{FF2B5EF4-FFF2-40B4-BE49-F238E27FC236}">
                  <a16:creationId xmlns:a16="http://schemas.microsoft.com/office/drawing/2014/main" id="{3BC77B46-E06E-0378-F2D2-C9EEACCB1BE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38877" y="5274971"/>
              <a:ext cx="501534" cy="501534"/>
            </a:xfrm>
            <a:prstGeom prst="rect">
              <a:avLst/>
            </a:prstGeom>
          </p:spPr>
        </p:pic>
      </p:grpSp>
      <p:graphicFrame>
        <p:nvGraphicFramePr>
          <p:cNvPr id="18" name="Table 17">
            <a:extLst>
              <a:ext uri="{FF2B5EF4-FFF2-40B4-BE49-F238E27FC236}">
                <a16:creationId xmlns:a16="http://schemas.microsoft.com/office/drawing/2014/main" id="{757D6694-BE5B-FF48-3526-49412B84580D}"/>
              </a:ext>
            </a:extLst>
          </p:cNvPr>
          <p:cNvGraphicFramePr>
            <a:graphicFrameLocks noGrp="1"/>
          </p:cNvGraphicFramePr>
          <p:nvPr>
            <p:extLst>
              <p:ext uri="{D42A27DB-BD31-4B8C-83A1-F6EECF244321}">
                <p14:modId xmlns:p14="http://schemas.microsoft.com/office/powerpoint/2010/main" val="1091134806"/>
              </p:ext>
            </p:extLst>
          </p:nvPr>
        </p:nvGraphicFramePr>
        <p:xfrm>
          <a:off x="8806833" y="1155864"/>
          <a:ext cx="3854771" cy="2715915"/>
        </p:xfrm>
        <a:graphic>
          <a:graphicData uri="http://schemas.openxmlformats.org/drawingml/2006/table">
            <a:tbl>
              <a:tblPr firstRow="1" bandRow="1">
                <a:tableStyleId>{5940675A-B579-460E-94D1-54222C63F5DA}</a:tableStyleId>
              </a:tblPr>
              <a:tblGrid>
                <a:gridCol w="1021006">
                  <a:extLst>
                    <a:ext uri="{9D8B030D-6E8A-4147-A177-3AD203B41FA5}">
                      <a16:colId xmlns:a16="http://schemas.microsoft.com/office/drawing/2014/main" val="1332160712"/>
                    </a:ext>
                  </a:extLst>
                </a:gridCol>
                <a:gridCol w="2833765">
                  <a:extLst>
                    <a:ext uri="{9D8B030D-6E8A-4147-A177-3AD203B41FA5}">
                      <a16:colId xmlns:a16="http://schemas.microsoft.com/office/drawing/2014/main" val="2196465799"/>
                    </a:ext>
                  </a:extLst>
                </a:gridCol>
              </a:tblGrid>
              <a:tr h="905305">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900" b="1" dirty="0"/>
                        <a:t>Jan Samuel </a:t>
                      </a:r>
                    </a:p>
                    <a:p>
                      <a:r>
                        <a:rPr lang="en-GB" sz="1900" dirty="0"/>
                        <a:t>Coach</a:t>
                      </a: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394745"/>
                  </a:ext>
                </a:extLst>
              </a:tr>
              <a:tr h="905305">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900" b="1" dirty="0"/>
                        <a:t>Sonia Thompson</a:t>
                      </a:r>
                    </a:p>
                    <a:p>
                      <a:r>
                        <a:rPr lang="en-GB" sz="1900" dirty="0"/>
                        <a:t>Coach</a:t>
                      </a: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99261566"/>
                  </a:ext>
                </a:extLst>
              </a:tr>
              <a:tr h="905305">
                <a:tc>
                  <a:txBody>
                    <a:bodyPr/>
                    <a:lstStyle/>
                    <a:p>
                      <a:pPr algn="ctr"/>
                      <a:endParaRPr lang="en-GB" sz="1900" dirty="0">
                        <a:latin typeface="Aptos" panose="020B0004020202020204" pitchFamily="34" charset="0"/>
                      </a:endParaRP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900" b="1" dirty="0"/>
                        <a:t>Dino Laudato </a:t>
                      </a:r>
                    </a:p>
                    <a:p>
                      <a:r>
                        <a:rPr lang="en-GB" sz="1900" dirty="0"/>
                        <a:t>Coach</a:t>
                      </a:r>
                    </a:p>
                  </a:txBody>
                  <a:tcPr marL="129209" marR="129209" marT="64605" marB="6460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9608702"/>
                  </a:ext>
                </a:extLst>
              </a:tr>
            </a:tbl>
          </a:graphicData>
        </a:graphic>
      </p:graphicFrame>
      <p:pic>
        <p:nvPicPr>
          <p:cNvPr id="20" name="Picture 19">
            <a:extLst>
              <a:ext uri="{FF2B5EF4-FFF2-40B4-BE49-F238E27FC236}">
                <a16:creationId xmlns:a16="http://schemas.microsoft.com/office/drawing/2014/main" id="{F7E0B8CB-E22F-1B80-F359-692C23F4AC03}"/>
              </a:ext>
            </a:extLst>
          </p:cNvPr>
          <p:cNvPicPr>
            <a:picLocks noChangeAspect="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931789" y="1287181"/>
            <a:ext cx="711821" cy="711821"/>
          </a:xfrm>
          <a:prstGeom prst="ellipse">
            <a:avLst/>
          </a:prstGeom>
          <a:noFill/>
          <a:ln>
            <a:noFill/>
          </a:ln>
        </p:spPr>
      </p:pic>
      <p:pic>
        <p:nvPicPr>
          <p:cNvPr id="21" name="Picture 20">
            <a:extLst>
              <a:ext uri="{FF2B5EF4-FFF2-40B4-BE49-F238E27FC236}">
                <a16:creationId xmlns:a16="http://schemas.microsoft.com/office/drawing/2014/main" id="{B8CA236D-2FEB-660E-08C7-FFF7BACB0BCC}"/>
              </a:ext>
            </a:extLst>
          </p:cNvPr>
          <p:cNvPicPr>
            <a:picLocks noChangeAspect="1"/>
          </p:cNvPicPr>
          <p:nvPr/>
        </p:nvPicPr>
        <p:blipFill>
          <a:blip r:embed="rId10" cstate="print">
            <a:extLst>
              <a:ext uri="{BEBA8EAE-BF5A-486C-A8C5-ECC9F3942E4B}">
                <a14:imgProps xmlns:a14="http://schemas.microsoft.com/office/drawing/2010/main">
                  <a14:imgLayer r:embed="rId11">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8931789" y="2209544"/>
            <a:ext cx="711821" cy="711821"/>
          </a:xfrm>
          <a:prstGeom prst="ellipse">
            <a:avLst/>
          </a:prstGeom>
          <a:noFill/>
          <a:ln>
            <a:noFill/>
          </a:ln>
        </p:spPr>
      </p:pic>
      <p:pic>
        <p:nvPicPr>
          <p:cNvPr id="26" name="Graphic 25" descr="Arrow: Slight curve with solid fill">
            <a:extLst>
              <a:ext uri="{FF2B5EF4-FFF2-40B4-BE49-F238E27FC236}">
                <a16:creationId xmlns:a16="http://schemas.microsoft.com/office/drawing/2014/main" id="{508CB48A-C705-2B2D-D694-A43A951E0C8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rot="1138470">
            <a:off x="3624241" y="5239999"/>
            <a:ext cx="915782" cy="915782"/>
          </a:xfrm>
          <a:prstGeom prst="rect">
            <a:avLst/>
          </a:prstGeom>
        </p:spPr>
      </p:pic>
    </p:spTree>
    <p:extLst>
      <p:ext uri="{BB962C8B-B14F-4D97-AF65-F5344CB8AC3E}">
        <p14:creationId xmlns:p14="http://schemas.microsoft.com/office/powerpoint/2010/main" val="784580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39B14-27DC-F750-2946-9F536ABFD2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A5A183-EA70-8E81-75C4-238E09ECB953}"/>
              </a:ext>
            </a:extLst>
          </p:cNvPr>
          <p:cNvSpPr>
            <a:spLocks noGrp="1"/>
          </p:cNvSpPr>
          <p:nvPr>
            <p:ph type="title"/>
          </p:nvPr>
        </p:nvSpPr>
        <p:spPr>
          <a:xfrm>
            <a:off x="326175" y="240082"/>
            <a:ext cx="10752862" cy="915782"/>
          </a:xfrm>
        </p:spPr>
        <p:txBody>
          <a:bodyPr>
            <a:normAutofit/>
          </a:bodyPr>
          <a:lstStyle/>
          <a:p>
            <a:r>
              <a:rPr lang="en-GB" sz="4400" dirty="0">
                <a:latin typeface="Aptos Display" panose="020B0004020202020204" pitchFamily="34" charset="0"/>
              </a:rPr>
              <a:t>Programme Q&amp;A </a:t>
            </a:r>
          </a:p>
        </p:txBody>
      </p:sp>
      <p:pic>
        <p:nvPicPr>
          <p:cNvPr id="4" name="Content Placeholder 3">
            <a:extLst>
              <a:ext uri="{FF2B5EF4-FFF2-40B4-BE49-F238E27FC236}">
                <a16:creationId xmlns:a16="http://schemas.microsoft.com/office/drawing/2014/main" id="{B2DDA84A-C6A8-02B4-D6D9-B0ADD5E68C56}"/>
              </a:ext>
            </a:extLst>
          </p:cNvPr>
          <p:cNvPicPr>
            <a:picLocks noGrp="1" noChangeAspect="1"/>
          </p:cNvPicPr>
          <p:nvPr>
            <p:ph idx="1"/>
          </p:nvPr>
        </p:nvPicPr>
        <p:blipFill>
          <a:blip r:embed="rId2"/>
          <a:stretch>
            <a:fillRect/>
          </a:stretch>
        </p:blipFill>
        <p:spPr>
          <a:xfrm>
            <a:off x="4643236" y="1384300"/>
            <a:ext cx="2889654" cy="4883150"/>
          </a:xfrm>
          <a:prstGeom prst="rect">
            <a:avLst/>
          </a:prstGeom>
        </p:spPr>
      </p:pic>
    </p:spTree>
    <p:extLst>
      <p:ext uri="{BB962C8B-B14F-4D97-AF65-F5344CB8AC3E}">
        <p14:creationId xmlns:p14="http://schemas.microsoft.com/office/powerpoint/2010/main" val="3230570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04AF8-51EF-CF69-8026-E08689CF703C}"/>
            </a:ext>
          </a:extLst>
        </p:cNvPr>
        <p:cNvGrpSpPr/>
        <p:nvPr/>
      </p:nvGrpSpPr>
      <p:grpSpPr>
        <a:xfrm>
          <a:off x="0" y="0"/>
          <a:ext cx="0" cy="0"/>
          <a:chOff x="0" y="0"/>
          <a:chExt cx="0" cy="0"/>
        </a:xfrm>
      </p:grpSpPr>
      <p:pic>
        <p:nvPicPr>
          <p:cNvPr id="6" name="Picture 2" descr="Do you see a duck or a rabbit: just what is aspect perception? | Aeon Ideas">
            <a:extLst>
              <a:ext uri="{FF2B5EF4-FFF2-40B4-BE49-F238E27FC236}">
                <a16:creationId xmlns:a16="http://schemas.microsoft.com/office/drawing/2014/main" id="{131FBF6D-53EA-A076-D34B-BBC2A0F23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678" y="793214"/>
            <a:ext cx="10195398" cy="5824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4719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60501-E7A4-9074-3849-2FCB8658C0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48FA2-046D-534A-3B8F-DF8C9855676C}"/>
              </a:ext>
            </a:extLst>
          </p:cNvPr>
          <p:cNvSpPr>
            <a:spLocks noGrp="1"/>
          </p:cNvSpPr>
          <p:nvPr>
            <p:ph type="ctrTitle"/>
          </p:nvPr>
        </p:nvSpPr>
        <p:spPr>
          <a:xfrm>
            <a:off x="1035356" y="2464153"/>
            <a:ext cx="5579712" cy="2387600"/>
          </a:xfrm>
        </p:spPr>
        <p:txBody>
          <a:bodyPr>
            <a:normAutofit fontScale="90000"/>
          </a:bodyPr>
          <a:lstStyle/>
          <a:p>
            <a:pPr algn="l"/>
            <a:r>
              <a:rPr lang="en-GB" sz="7200" dirty="0">
                <a:solidFill>
                  <a:srgbClr val="006C69"/>
                </a:solidFill>
                <a:latin typeface="Aptos Display" panose="020B0004020202020204" pitchFamily="34" charset="0"/>
              </a:rPr>
              <a:t>Primary </a:t>
            </a:r>
            <a:br>
              <a:rPr lang="en-GB" sz="7200" dirty="0">
                <a:solidFill>
                  <a:srgbClr val="006C69"/>
                </a:solidFill>
                <a:latin typeface="Aptos Display" panose="020B0004020202020204" pitchFamily="34" charset="0"/>
              </a:rPr>
            </a:br>
            <a:r>
              <a:rPr lang="en-GB" sz="7200" dirty="0">
                <a:solidFill>
                  <a:srgbClr val="006C69"/>
                </a:solidFill>
                <a:latin typeface="Aptos Display" panose="020B0004020202020204" pitchFamily="34" charset="0"/>
              </a:rPr>
              <a:t>Task </a:t>
            </a:r>
            <a:br>
              <a:rPr lang="en-GB" sz="7200" dirty="0">
                <a:solidFill>
                  <a:srgbClr val="006C69"/>
                </a:solidFill>
                <a:latin typeface="Aptos Display" panose="020B0004020202020204" pitchFamily="34" charset="0"/>
              </a:rPr>
            </a:br>
            <a:r>
              <a:rPr lang="en-GB" sz="7200" dirty="0">
                <a:solidFill>
                  <a:srgbClr val="006C69"/>
                </a:solidFill>
                <a:latin typeface="Aptos Display" panose="020B0004020202020204" pitchFamily="34" charset="0"/>
              </a:rPr>
              <a:t>Working </a:t>
            </a:r>
          </a:p>
        </p:txBody>
      </p:sp>
      <p:pic>
        <p:nvPicPr>
          <p:cNvPr id="5" name="Graphic 4">
            <a:extLst>
              <a:ext uri="{FF2B5EF4-FFF2-40B4-BE49-F238E27FC236}">
                <a16:creationId xmlns:a16="http://schemas.microsoft.com/office/drawing/2014/main" id="{63D97629-08C6-F271-DC08-3DAC027DDF09}"/>
              </a:ext>
            </a:extLst>
          </p:cNvPr>
          <p:cNvPicPr>
            <a:picLocks noChangeAspect="1"/>
          </p:cNvPicPr>
          <p:nvPr/>
        </p:nvPicPr>
        <p:blipFill rotWithShape="1">
          <a:blip>
            <a:extLst>
              <a:ext uri="{96DAC541-7B7A-43D3-8B79-37D633B846F1}">
                <asvg:svgBlip xmlns:asvg="http://schemas.microsoft.com/office/drawing/2016/SVG/main" r:embed="rId3"/>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49502807-EBAB-C6B1-EF4A-A5902EBAADBA}"/>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91B14C63-833C-0BA6-ECD2-A02076ED9695}"/>
                </a:ext>
              </a:extLst>
            </p:cNvPr>
            <p:cNvPicPr>
              <a:picLocks noChangeAspect="1"/>
            </p:cNvPicPr>
            <p:nvPr userDrawn="1"/>
          </p:nvPicPr>
          <p:blipFill>
            <a:blip r:embed="rId4"/>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04523B4A-BF59-1CDF-173F-20CB68E8D0C4}"/>
                </a:ext>
              </a:extLst>
            </p:cNvPr>
            <p:cNvPicPr>
              <a:picLocks noChangeAspect="1"/>
            </p:cNvPicPr>
            <p:nvPr userDrawn="1"/>
          </p:nvPicPr>
          <p:blipFill>
            <a:blip r:embed="rId5"/>
            <a:stretch>
              <a:fillRect/>
            </a:stretch>
          </p:blipFill>
          <p:spPr>
            <a:xfrm>
              <a:off x="10857437" y="257509"/>
              <a:ext cx="992727" cy="501941"/>
            </a:xfrm>
            <a:prstGeom prst="rect">
              <a:avLst/>
            </a:prstGeom>
          </p:spPr>
        </p:pic>
      </p:grpSp>
      <p:sp>
        <p:nvSpPr>
          <p:cNvPr id="3" name="Title 1">
            <a:extLst>
              <a:ext uri="{FF2B5EF4-FFF2-40B4-BE49-F238E27FC236}">
                <a16:creationId xmlns:a16="http://schemas.microsoft.com/office/drawing/2014/main" id="{B18D31F6-0A89-7BEF-B62E-24EE41AFB92F}"/>
              </a:ext>
            </a:extLst>
          </p:cNvPr>
          <p:cNvSpPr txBox="1">
            <a:spLocks/>
          </p:cNvSpPr>
          <p:nvPr/>
        </p:nvSpPr>
        <p:spPr>
          <a:xfrm>
            <a:off x="7577948" y="1397624"/>
            <a:ext cx="4354914" cy="3558470"/>
          </a:xfrm>
        </p:spPr>
        <p:txBody>
          <a:bodyPr anchor="b">
            <a:normAutofit fontScale="97500"/>
          </a:bodyPr>
          <a:lstStyle>
            <a:lvl1pPr algn="ctr" defTabSz="457200" rtl="0" eaLnBrk="1" latinLnBrk="0" hangingPunct="1">
              <a:spcBef>
                <a:spcPct val="0"/>
              </a:spcBef>
              <a:buNone/>
              <a:defRPr sz="6000" kern="1200">
                <a:solidFill>
                  <a:schemeClr val="tx1"/>
                </a:solidFill>
                <a:latin typeface="+mj-lt"/>
                <a:ea typeface="+mj-ea"/>
                <a:cs typeface="+mj-cs"/>
              </a:defRPr>
            </a:lvl1pPr>
          </a:lstStyle>
          <a:p>
            <a:pPr algn="l"/>
            <a:r>
              <a:rPr lang="en-GB" sz="7200" dirty="0">
                <a:solidFill>
                  <a:schemeClr val="bg1"/>
                </a:solidFill>
                <a:latin typeface="Aptos Display" panose="020B0004020202020204" pitchFamily="34" charset="0"/>
              </a:rPr>
              <a:t>Secondary Task Working </a:t>
            </a:r>
          </a:p>
        </p:txBody>
      </p:sp>
    </p:spTree>
    <p:extLst>
      <p:ext uri="{BB962C8B-B14F-4D97-AF65-F5344CB8AC3E}">
        <p14:creationId xmlns:p14="http://schemas.microsoft.com/office/powerpoint/2010/main" val="3858096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26971-C406-027B-C43C-67C618E0E198}"/>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322DBA1B-B853-57CF-3AA1-CDA3A9948A05}"/>
              </a:ext>
            </a:extLst>
          </p:cNvPr>
          <p:cNvSpPr/>
          <p:nvPr/>
        </p:nvSpPr>
        <p:spPr>
          <a:xfrm>
            <a:off x="9546776" y="1623692"/>
            <a:ext cx="2291363" cy="4176194"/>
          </a:xfrm>
          <a:prstGeom prst="rect">
            <a:avLst/>
          </a:prstGeom>
          <a:solidFill>
            <a:srgbClr val="CBEBE6">
              <a:alpha val="2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R="0" lvl="0" defTabSz="914400" rtl="0" eaLnBrk="1" fontAlgn="auto" latinLnBrk="0" hangingPunct="1">
              <a:lnSpc>
                <a:spcPct val="100000"/>
              </a:lnSpc>
              <a:spcBef>
                <a:spcPts val="600"/>
              </a:spcBef>
              <a:spcAft>
                <a:spcPts val="0"/>
              </a:spcAft>
              <a:buClrTx/>
              <a:buSzTx/>
              <a:tabLst/>
              <a:defRPr/>
            </a:pPr>
            <a:r>
              <a:rPr kumimoji="0" lang="en-GB" sz="1800" b="0" i="0" u="none" strike="noStrike" kern="1200" cap="none" spc="0" normalizeH="0" baseline="0" noProof="0" dirty="0">
                <a:ln>
                  <a:noFill/>
                </a:ln>
                <a:solidFill>
                  <a:schemeClr val="tx1"/>
                </a:solidFill>
                <a:effectLst/>
                <a:uLnTx/>
                <a:uFillTx/>
                <a:latin typeface="Aptos" panose="020B0004020202020204" pitchFamily="34" charset="0"/>
              </a:rPr>
              <a:t>Application</a:t>
            </a:r>
            <a:r>
              <a:rPr lang="en-GB" dirty="0">
                <a:solidFill>
                  <a:schemeClr val="tx1"/>
                </a:solidFill>
                <a:latin typeface="Aptos" panose="020B0004020202020204" pitchFamily="34" charset="0"/>
              </a:rPr>
              <a:t>:</a:t>
            </a:r>
            <a:endParaRPr kumimoji="0" lang="en-GB" sz="1800" b="0" i="0" u="none" strike="noStrike" kern="1200" cap="none" spc="0" normalizeH="0" baseline="0" noProof="0" dirty="0">
              <a:ln>
                <a:noFill/>
              </a:ln>
              <a:solidFill>
                <a:schemeClr val="tx1"/>
              </a:solidFill>
              <a:effectLst/>
              <a:uLnTx/>
              <a:uFillTx/>
              <a:latin typeface="Aptos" panose="020B0004020202020204" pitchFamily="34" charset="0"/>
            </a:endParaRPr>
          </a:p>
          <a:p>
            <a:pPr marL="285750" marR="0" lvl="0" indent="-285750"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lang="en-GB" dirty="0">
                <a:solidFill>
                  <a:schemeClr val="tx1"/>
                </a:solidFill>
                <a:latin typeface="Aptos" panose="020B0004020202020204" pitchFamily="34" charset="0"/>
              </a:rPr>
              <a:t>Leadership </a:t>
            </a:r>
            <a:r>
              <a:rPr kumimoji="0" lang="en-GB" sz="1800" b="0" i="0" u="none" strike="noStrike" kern="1200" cap="none" spc="0" normalizeH="0" baseline="0" noProof="0" dirty="0">
                <a:ln>
                  <a:noFill/>
                </a:ln>
                <a:solidFill>
                  <a:schemeClr val="tx1"/>
                </a:solidFill>
                <a:effectLst/>
                <a:uLnTx/>
                <a:uFillTx/>
                <a:latin typeface="Aptos" panose="020B0004020202020204" pitchFamily="34" charset="0"/>
              </a:rPr>
              <a:t> conversations</a:t>
            </a:r>
          </a:p>
          <a:p>
            <a:pPr marL="285750" marR="0" lvl="0" indent="-285750"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lang="en-GB" dirty="0">
                <a:solidFill>
                  <a:schemeClr val="tx1"/>
                </a:solidFill>
                <a:latin typeface="Aptos" panose="020B0004020202020204" pitchFamily="34" charset="0"/>
              </a:rPr>
              <a:t>Team meetings</a:t>
            </a:r>
          </a:p>
          <a:p>
            <a:pPr marL="285750" marR="0" lvl="0" indent="-285750"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lang="en-GB" dirty="0">
                <a:solidFill>
                  <a:schemeClr val="tx1"/>
                </a:solidFill>
                <a:latin typeface="Aptos" panose="020B0004020202020204" pitchFamily="34" charset="0"/>
              </a:rPr>
              <a:t>Coaching </a:t>
            </a:r>
            <a:endParaRPr kumimoji="0" lang="en-GB" sz="1800" b="0" i="0" u="none" strike="noStrike" kern="1200" cap="none" spc="0" normalizeH="0" baseline="0" noProof="0" dirty="0">
              <a:ln>
                <a:noFill/>
              </a:ln>
              <a:solidFill>
                <a:schemeClr val="tx1"/>
              </a:solidFill>
              <a:effectLst/>
              <a:uLnTx/>
              <a:uFillTx/>
              <a:latin typeface="Aptos" panose="020B0004020202020204" pitchFamily="34" charset="0"/>
            </a:endParaRPr>
          </a:p>
          <a:p>
            <a:pPr marL="285750" marR="0" lvl="0" indent="-285750"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lang="en-GB" dirty="0">
                <a:solidFill>
                  <a:schemeClr val="tx1"/>
                </a:solidFill>
                <a:latin typeface="Aptos" panose="020B0004020202020204" pitchFamily="34" charset="0"/>
              </a:rPr>
              <a:t>Quick problem solving</a:t>
            </a:r>
          </a:p>
          <a:p>
            <a:pPr marL="285750" marR="0" lvl="0" indent="-2857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chemeClr val="tx1"/>
              </a:solidFill>
              <a:effectLst/>
              <a:uLnTx/>
              <a:uFillTx/>
              <a:latin typeface="Aptos" panose="020B0004020202020204" pitchFamily="34" charset="0"/>
            </a:endParaRPr>
          </a:p>
          <a:p>
            <a:pPr marR="0" lvl="0" defTabSz="914400" rtl="0" eaLnBrk="1" fontAlgn="auto" latinLnBrk="0" hangingPunct="1">
              <a:lnSpc>
                <a:spcPct val="100000"/>
              </a:lnSpc>
              <a:spcBef>
                <a:spcPts val="600"/>
              </a:spcBef>
              <a:spcAft>
                <a:spcPts val="0"/>
              </a:spcAft>
              <a:buClrTx/>
              <a:buSzTx/>
              <a:tabLst/>
              <a:defRPr/>
            </a:pPr>
            <a:r>
              <a:rPr lang="en-GB" dirty="0">
                <a:solidFill>
                  <a:schemeClr val="tx1"/>
                </a:solidFill>
                <a:latin typeface="Aptos" panose="020B0004020202020204" pitchFamily="34" charset="0"/>
              </a:rPr>
              <a:t>You could take 10 minutes through to several sessions/ weeks to work through GROW</a:t>
            </a:r>
            <a:endParaRPr kumimoji="0" lang="en-GB" sz="1800" b="0" i="0" u="none" strike="noStrike" kern="1200" cap="none" spc="0" normalizeH="0" baseline="0" noProof="0" dirty="0">
              <a:ln>
                <a:noFill/>
              </a:ln>
              <a:solidFill>
                <a:schemeClr val="tx1"/>
              </a:solidFill>
              <a:effectLst/>
              <a:uLnTx/>
              <a:uFillTx/>
              <a:latin typeface="Aptos" panose="020B0004020202020204" pitchFamily="34" charset="0"/>
            </a:endParaRPr>
          </a:p>
        </p:txBody>
      </p:sp>
      <p:sp>
        <p:nvSpPr>
          <p:cNvPr id="3" name="Title 2">
            <a:extLst>
              <a:ext uri="{FF2B5EF4-FFF2-40B4-BE49-F238E27FC236}">
                <a16:creationId xmlns:a16="http://schemas.microsoft.com/office/drawing/2014/main" id="{2ACFEC52-9845-69AD-A2AC-757B6DBA66AD}"/>
              </a:ext>
            </a:extLst>
          </p:cNvPr>
          <p:cNvSpPr>
            <a:spLocks noGrp="1"/>
          </p:cNvSpPr>
          <p:nvPr>
            <p:ph type="title"/>
          </p:nvPr>
        </p:nvSpPr>
        <p:spPr/>
        <p:txBody>
          <a:bodyPr>
            <a:normAutofit/>
          </a:bodyPr>
          <a:lstStyle/>
          <a:p>
            <a:r>
              <a:rPr lang="en-GB" sz="4400">
                <a:latin typeface="Aptos Display"/>
                <a:cs typeface="Arial"/>
              </a:rPr>
              <a:t>The GROW Model</a:t>
            </a:r>
            <a:endParaRPr lang="en-GB" sz="4400" dirty="0">
              <a:latin typeface="Aptos Display" panose="020B0004020202020204" pitchFamily="34" charset="0"/>
            </a:endParaRPr>
          </a:p>
        </p:txBody>
      </p:sp>
      <p:sp>
        <p:nvSpPr>
          <p:cNvPr id="6" name="Rectangle 5">
            <a:extLst>
              <a:ext uri="{FF2B5EF4-FFF2-40B4-BE49-F238E27FC236}">
                <a16:creationId xmlns:a16="http://schemas.microsoft.com/office/drawing/2014/main" id="{A7DE612C-5894-E346-AC0F-5D47D00E98D3}"/>
              </a:ext>
            </a:extLst>
          </p:cNvPr>
          <p:cNvSpPr/>
          <p:nvPr/>
        </p:nvSpPr>
        <p:spPr>
          <a:xfrm>
            <a:off x="665970" y="6055897"/>
            <a:ext cx="9759841" cy="88474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Alexander, G. (2010).</a:t>
            </a:r>
            <a:r>
              <a:rPr kumimoji="0" lang="en-GB" sz="1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Behavioural coaching – The GROW model. In J. Passmore (Ed.), </a:t>
            </a:r>
            <a:r>
              <a:rPr kumimoji="0" lang="en-GB" sz="1200" b="0" i="1" u="none" strike="noStrike" kern="1200" cap="none" spc="0" normalizeH="0" baseline="0" noProof="0" dirty="0">
                <a:ln>
                  <a:noFill/>
                </a:ln>
                <a:solidFill>
                  <a:prstClr val="black"/>
                </a:solidFill>
                <a:effectLst/>
                <a:uLnTx/>
                <a:uFillTx/>
                <a:latin typeface="Aptos" panose="020B0004020202020204" pitchFamily="34" charset="0"/>
                <a:ea typeface="+mn-ea"/>
                <a:cs typeface="+mn-cs"/>
              </a:rPr>
              <a:t>Excellence in coaching: The industry guide</a:t>
            </a:r>
            <a:r>
              <a:rPr kumimoji="0" lang="en-GB" sz="1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(pp. 83–93).</a:t>
            </a:r>
          </a:p>
        </p:txBody>
      </p:sp>
      <p:sp>
        <p:nvSpPr>
          <p:cNvPr id="7" name="Arrow: Chevron 6">
            <a:extLst>
              <a:ext uri="{FF2B5EF4-FFF2-40B4-BE49-F238E27FC236}">
                <a16:creationId xmlns:a16="http://schemas.microsoft.com/office/drawing/2014/main" id="{C98EA31A-00CC-976F-2016-7650E59FF2E3}"/>
              </a:ext>
            </a:extLst>
          </p:cNvPr>
          <p:cNvSpPr/>
          <p:nvPr/>
        </p:nvSpPr>
        <p:spPr>
          <a:xfrm>
            <a:off x="679056" y="1622948"/>
            <a:ext cx="1956816" cy="859536"/>
          </a:xfrm>
          <a:prstGeom prst="chevron">
            <a:avLst/>
          </a:prstGeom>
          <a:solidFill>
            <a:srgbClr val="EC2393"/>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Aptos" panose="020B0004020202020204" pitchFamily="34" charset="0"/>
                <a:ea typeface="+mn-ea"/>
                <a:cs typeface="+mn-cs"/>
              </a:rPr>
              <a:t>G</a:t>
            </a:r>
          </a:p>
        </p:txBody>
      </p:sp>
      <p:sp>
        <p:nvSpPr>
          <p:cNvPr id="8" name="Arrow: Chevron 7">
            <a:extLst>
              <a:ext uri="{FF2B5EF4-FFF2-40B4-BE49-F238E27FC236}">
                <a16:creationId xmlns:a16="http://schemas.microsoft.com/office/drawing/2014/main" id="{D1FF4EB4-E0A0-0671-13C2-5648BF9528F7}"/>
              </a:ext>
            </a:extLst>
          </p:cNvPr>
          <p:cNvSpPr/>
          <p:nvPr/>
        </p:nvSpPr>
        <p:spPr>
          <a:xfrm>
            <a:off x="2500131" y="1613712"/>
            <a:ext cx="1956816" cy="859536"/>
          </a:xfrm>
          <a:prstGeom prst="chevron">
            <a:avLst/>
          </a:prstGeom>
          <a:solidFill>
            <a:srgbClr val="0C7CC4"/>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Aptos" panose="020B0004020202020204" pitchFamily="34" charset="0"/>
                <a:ea typeface="+mn-ea"/>
                <a:cs typeface="+mn-cs"/>
              </a:rPr>
              <a:t>R</a:t>
            </a:r>
          </a:p>
        </p:txBody>
      </p:sp>
      <p:sp>
        <p:nvSpPr>
          <p:cNvPr id="9" name="Arrow: Chevron 8">
            <a:extLst>
              <a:ext uri="{FF2B5EF4-FFF2-40B4-BE49-F238E27FC236}">
                <a16:creationId xmlns:a16="http://schemas.microsoft.com/office/drawing/2014/main" id="{BDDA1669-459F-917E-83EE-0B855A430111}"/>
              </a:ext>
            </a:extLst>
          </p:cNvPr>
          <p:cNvSpPr/>
          <p:nvPr/>
        </p:nvSpPr>
        <p:spPr>
          <a:xfrm>
            <a:off x="4303947" y="1588447"/>
            <a:ext cx="1956816" cy="859536"/>
          </a:xfrm>
          <a:prstGeom prst="chevron">
            <a:avLst/>
          </a:prstGeom>
          <a:solidFill>
            <a:srgbClr val="FB5937"/>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Aptos" panose="020B0004020202020204" pitchFamily="34" charset="0"/>
                <a:ea typeface="+mn-ea"/>
                <a:cs typeface="+mn-cs"/>
              </a:rPr>
              <a:t>O</a:t>
            </a:r>
          </a:p>
        </p:txBody>
      </p:sp>
      <p:sp>
        <p:nvSpPr>
          <p:cNvPr id="13" name="Arrow: Chevron 12">
            <a:extLst>
              <a:ext uri="{FF2B5EF4-FFF2-40B4-BE49-F238E27FC236}">
                <a16:creationId xmlns:a16="http://schemas.microsoft.com/office/drawing/2014/main" id="{44EA6CA0-C175-D6BD-81E6-D24D1BDF7D8F}"/>
              </a:ext>
            </a:extLst>
          </p:cNvPr>
          <p:cNvSpPr/>
          <p:nvPr/>
        </p:nvSpPr>
        <p:spPr>
          <a:xfrm>
            <a:off x="6061583" y="1602117"/>
            <a:ext cx="1956816" cy="859536"/>
          </a:xfrm>
          <a:prstGeom prst="chevron">
            <a:avLst/>
          </a:prstGeom>
          <a:solidFill>
            <a:srgbClr val="46C788"/>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prstClr val="white"/>
                </a:solidFill>
                <a:effectLst/>
                <a:uLnTx/>
                <a:uFillTx/>
                <a:latin typeface="Aptos" panose="020B0004020202020204" pitchFamily="34" charset="0"/>
                <a:ea typeface="+mn-ea"/>
                <a:cs typeface="+mn-cs"/>
              </a:rPr>
              <a:t>W</a:t>
            </a:r>
          </a:p>
        </p:txBody>
      </p:sp>
      <p:sp>
        <p:nvSpPr>
          <p:cNvPr id="14" name="TextBox 13">
            <a:extLst>
              <a:ext uri="{FF2B5EF4-FFF2-40B4-BE49-F238E27FC236}">
                <a16:creationId xmlns:a16="http://schemas.microsoft.com/office/drawing/2014/main" id="{4562372B-1B2E-5F90-322D-27D6A8BC71B3}"/>
              </a:ext>
            </a:extLst>
          </p:cNvPr>
          <p:cNvSpPr txBox="1"/>
          <p:nvPr/>
        </p:nvSpPr>
        <p:spPr>
          <a:xfrm>
            <a:off x="543315" y="3295307"/>
            <a:ext cx="1956816"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Aptos" panose="020B0004020202020204" pitchFamily="34" charset="0"/>
                <a:ea typeface="+mn-ea"/>
                <a:cs typeface="+mn-cs"/>
              </a:rPr>
              <a:t>GOAL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Identify the desired outcomes or destination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What do you want to achieve?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Where do you want to be?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6" name="Graphic 15" descr="Bullseye with solid fill">
            <a:extLst>
              <a:ext uri="{FF2B5EF4-FFF2-40B4-BE49-F238E27FC236}">
                <a16:creationId xmlns:a16="http://schemas.microsoft.com/office/drawing/2014/main" id="{21411090-281B-851D-8074-6F7DD19AE21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62804" y="2568127"/>
            <a:ext cx="641537" cy="641537"/>
          </a:xfrm>
          <a:prstGeom prst="rect">
            <a:avLst/>
          </a:prstGeom>
        </p:spPr>
      </p:pic>
      <p:sp>
        <p:nvSpPr>
          <p:cNvPr id="17" name="TextBox 16">
            <a:extLst>
              <a:ext uri="{FF2B5EF4-FFF2-40B4-BE49-F238E27FC236}">
                <a16:creationId xmlns:a16="http://schemas.microsoft.com/office/drawing/2014/main" id="{C786E401-8E60-A453-ECE4-91FD7D8C253F}"/>
              </a:ext>
            </a:extLst>
          </p:cNvPr>
          <p:cNvSpPr txBox="1"/>
          <p:nvPr/>
        </p:nvSpPr>
        <p:spPr>
          <a:xfrm>
            <a:off x="2500131" y="3295307"/>
            <a:ext cx="1956816"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REALITY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Examine the current situation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Explore challenges, strengths and areas of opportunity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Identify working relational issues</a:t>
            </a:r>
          </a:p>
        </p:txBody>
      </p:sp>
      <p:pic>
        <p:nvPicPr>
          <p:cNvPr id="18" name="Graphic 17" descr="Treasure Map with solid fill">
            <a:extLst>
              <a:ext uri="{FF2B5EF4-FFF2-40B4-BE49-F238E27FC236}">
                <a16:creationId xmlns:a16="http://schemas.microsoft.com/office/drawing/2014/main" id="{FA87B3DD-B840-A40A-D5E6-C46A13405E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60536" y="2616826"/>
            <a:ext cx="641537" cy="641537"/>
          </a:xfrm>
          <a:prstGeom prst="rect">
            <a:avLst/>
          </a:prstGeom>
        </p:spPr>
      </p:pic>
      <p:sp>
        <p:nvSpPr>
          <p:cNvPr id="19" name="TextBox 18">
            <a:extLst>
              <a:ext uri="{FF2B5EF4-FFF2-40B4-BE49-F238E27FC236}">
                <a16:creationId xmlns:a16="http://schemas.microsoft.com/office/drawing/2014/main" id="{AEA8FF1A-6DF5-8D6E-51BE-96A684CA6A48}"/>
              </a:ext>
            </a:extLst>
          </p:cNvPr>
          <p:cNvSpPr txBox="1"/>
          <p:nvPr/>
        </p:nvSpPr>
        <p:spPr>
          <a:xfrm>
            <a:off x="4253657" y="3279455"/>
            <a:ext cx="1956816" cy="31085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OPTIONS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prstClr val="black"/>
                </a:solidFill>
                <a:latin typeface="Aptos" panose="020B0004020202020204" pitchFamily="34" charset="0"/>
              </a:rPr>
              <a:t>Explore</a:t>
            </a: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potential strategies, solutions and paths to reach the goal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Try and think ‘out of the box’!</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prstClr val="black"/>
                </a:solidFill>
                <a:latin typeface="Aptos" panose="020B0004020202020204" pitchFamily="34" charset="0"/>
              </a:rPr>
              <a:t>Influence, propose?</a:t>
            </a:r>
            <a:endPar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20" name="TextBox 19">
            <a:extLst>
              <a:ext uri="{FF2B5EF4-FFF2-40B4-BE49-F238E27FC236}">
                <a16:creationId xmlns:a16="http://schemas.microsoft.com/office/drawing/2014/main" id="{3D1F85C1-FA85-467D-26D2-A1C9CB6D231A}"/>
              </a:ext>
            </a:extLst>
          </p:cNvPr>
          <p:cNvSpPr txBox="1"/>
          <p:nvPr/>
        </p:nvSpPr>
        <p:spPr>
          <a:xfrm>
            <a:off x="6174739" y="3293125"/>
            <a:ext cx="2799927" cy="236988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WILL</a:t>
            </a:r>
            <a:endParaRPr kumimoji="0" lang="en-GB" sz="1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On a scale of 1-10 what is your Will to do this?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What specific steps will you take, and when?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How will you know you are making progress and stay accountable? </a:t>
            </a:r>
          </a:p>
        </p:txBody>
      </p:sp>
      <p:pic>
        <p:nvPicPr>
          <p:cNvPr id="21" name="Graphic 20" descr="Route (Two Pins With A Path) with solid fill">
            <a:extLst>
              <a:ext uri="{FF2B5EF4-FFF2-40B4-BE49-F238E27FC236}">
                <a16:creationId xmlns:a16="http://schemas.microsoft.com/office/drawing/2014/main" id="{60157C8F-3F94-1AA2-F87C-B8E7BDD6C4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18165" y="2555986"/>
            <a:ext cx="727726" cy="727726"/>
          </a:xfrm>
          <a:prstGeom prst="rect">
            <a:avLst/>
          </a:prstGeom>
        </p:spPr>
      </p:pic>
      <p:pic>
        <p:nvPicPr>
          <p:cNvPr id="22" name="Graphic 21" descr="Body builder with solid fill">
            <a:extLst>
              <a:ext uri="{FF2B5EF4-FFF2-40B4-BE49-F238E27FC236}">
                <a16:creationId xmlns:a16="http://schemas.microsoft.com/office/drawing/2014/main" id="{9E738EDD-4129-1FCF-EA13-4F31F82BBE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764914" y="2618283"/>
            <a:ext cx="640080" cy="640080"/>
          </a:xfrm>
          <a:prstGeom prst="rect">
            <a:avLst/>
          </a:prstGeom>
        </p:spPr>
      </p:pic>
      <p:sp>
        <p:nvSpPr>
          <p:cNvPr id="23" name="Rectangle: Rounded Corners 22">
            <a:extLst>
              <a:ext uri="{FF2B5EF4-FFF2-40B4-BE49-F238E27FC236}">
                <a16:creationId xmlns:a16="http://schemas.microsoft.com/office/drawing/2014/main" id="{055E3324-7BE4-367E-B1C4-B602993F8B8C}"/>
              </a:ext>
            </a:extLst>
          </p:cNvPr>
          <p:cNvSpPr/>
          <p:nvPr/>
        </p:nvSpPr>
        <p:spPr>
          <a:xfrm>
            <a:off x="304513" y="1328700"/>
            <a:ext cx="8758816" cy="4921262"/>
          </a:xfrm>
          <a:prstGeom prst="roundRect">
            <a:avLst/>
          </a:prstGeom>
          <a:noFill/>
          <a:ln w="19050">
            <a:prstDash val="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95576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C82BA-4117-0ECF-90EC-F6DA4E9FA8D9}"/>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4A34E064-0572-BC93-B921-0FFFB2BEE84C}"/>
              </a:ext>
            </a:extLst>
          </p:cNvPr>
          <p:cNvSpPr>
            <a:spLocks noGrp="1"/>
          </p:cNvSpPr>
          <p:nvPr>
            <p:ph idx="1"/>
          </p:nvPr>
        </p:nvSpPr>
        <p:spPr>
          <a:xfrm>
            <a:off x="333375" y="1525871"/>
            <a:ext cx="11525250" cy="4883150"/>
          </a:xfrm>
        </p:spPr>
        <p:txBody>
          <a:bodyPr lIns="91440" tIns="45720" rIns="91440" bIns="45720" anchor="t">
            <a:noAutofit/>
          </a:bodyPr>
          <a:lstStyle/>
          <a:p>
            <a:pPr marL="0" indent="0">
              <a:spcBef>
                <a:spcPts val="600"/>
              </a:spcBef>
              <a:spcAft>
                <a:spcPts val="600"/>
              </a:spcAft>
              <a:buNone/>
            </a:pPr>
            <a:r>
              <a:rPr lang="en-GB" sz="2400" b="1" dirty="0"/>
              <a:t>First: 	</a:t>
            </a:r>
            <a:r>
              <a:rPr lang="en-GB" sz="2400" dirty="0"/>
              <a:t>Individually, spend 3 minutes to think of a small work or home-based challenge 		you are experiencing – jot down a few points</a:t>
            </a:r>
          </a:p>
          <a:p>
            <a:pPr marL="0" indent="0">
              <a:spcBef>
                <a:spcPts val="600"/>
              </a:spcBef>
              <a:spcAft>
                <a:spcPts val="600"/>
              </a:spcAft>
              <a:buNone/>
            </a:pPr>
            <a:endParaRPr lang="en-GB" sz="2400" dirty="0"/>
          </a:p>
          <a:p>
            <a:pPr marL="0" indent="0">
              <a:spcBef>
                <a:spcPts val="600"/>
              </a:spcBef>
              <a:spcAft>
                <a:spcPts val="600"/>
              </a:spcAft>
              <a:buNone/>
            </a:pPr>
            <a:r>
              <a:rPr lang="en-GB" sz="2400" b="1" dirty="0"/>
              <a:t>Next: 	</a:t>
            </a:r>
            <a:r>
              <a:rPr lang="en-GB" sz="2400" dirty="0"/>
              <a:t>In pairs, hold a coaching conversation using GROW </a:t>
            </a:r>
          </a:p>
          <a:p>
            <a:pPr lvl="2">
              <a:spcBef>
                <a:spcPts val="600"/>
              </a:spcBef>
              <a:spcAft>
                <a:spcPts val="600"/>
              </a:spcAft>
              <a:buFont typeface="Wingdings" panose="05000000000000000000" pitchFamily="2" charset="2"/>
              <a:buChar char="§"/>
            </a:pPr>
            <a:r>
              <a:rPr lang="en-GB" sz="2400" b="1" dirty="0"/>
              <a:t>Speaker: </a:t>
            </a:r>
            <a:r>
              <a:rPr lang="en-GB" sz="2400" dirty="0"/>
              <a:t>Talk about your challenge</a:t>
            </a:r>
          </a:p>
          <a:p>
            <a:pPr lvl="2">
              <a:spcBef>
                <a:spcPts val="600"/>
              </a:spcBef>
              <a:spcAft>
                <a:spcPts val="600"/>
              </a:spcAft>
              <a:buFont typeface="Wingdings" panose="05000000000000000000" pitchFamily="2" charset="2"/>
              <a:buChar char="§"/>
            </a:pPr>
            <a:r>
              <a:rPr lang="en-GB" sz="2400" b="1" dirty="0"/>
              <a:t>Listener: </a:t>
            </a:r>
            <a:r>
              <a:rPr lang="en-GB" sz="2400" dirty="0"/>
              <a:t>Actively listen; use open ended prompting questions (be curious); and guide your speaker through the phases of GROW</a:t>
            </a:r>
          </a:p>
          <a:p>
            <a:pPr marL="0" indent="0">
              <a:spcBef>
                <a:spcPts val="600"/>
              </a:spcBef>
              <a:spcAft>
                <a:spcPts val="600"/>
              </a:spcAft>
              <a:buNone/>
            </a:pPr>
            <a:r>
              <a:rPr lang="en-GB" sz="2400" dirty="0"/>
              <a:t>		Two Rounds, 10 minutes each way</a:t>
            </a:r>
          </a:p>
          <a:p>
            <a:pPr marL="0" indent="0">
              <a:spcBef>
                <a:spcPts val="600"/>
              </a:spcBef>
              <a:spcAft>
                <a:spcPts val="600"/>
              </a:spcAft>
              <a:buNone/>
            </a:pPr>
            <a:endParaRPr lang="en-GB" sz="2400" dirty="0"/>
          </a:p>
          <a:p>
            <a:pPr marL="0" indent="0">
              <a:spcBef>
                <a:spcPts val="600"/>
              </a:spcBef>
              <a:spcAft>
                <a:spcPts val="600"/>
              </a:spcAft>
              <a:buNone/>
            </a:pPr>
            <a:r>
              <a:rPr lang="en-GB" sz="2400" b="1" dirty="0"/>
              <a:t>Plenary:</a:t>
            </a:r>
            <a:r>
              <a:rPr lang="en-GB" sz="2400" dirty="0"/>
              <a:t> Share your reflections on what it was like using the GROW model. </a:t>
            </a:r>
          </a:p>
          <a:p>
            <a:pPr marL="0" indent="0">
              <a:spcBef>
                <a:spcPts val="600"/>
              </a:spcBef>
              <a:spcAft>
                <a:spcPts val="600"/>
              </a:spcAft>
              <a:buNone/>
            </a:pPr>
            <a:endParaRPr lang="en-GB" sz="2400" b="1" dirty="0"/>
          </a:p>
        </p:txBody>
      </p:sp>
      <p:grpSp>
        <p:nvGrpSpPr>
          <p:cNvPr id="2" name="Group 1">
            <a:extLst>
              <a:ext uri="{FF2B5EF4-FFF2-40B4-BE49-F238E27FC236}">
                <a16:creationId xmlns:a16="http://schemas.microsoft.com/office/drawing/2014/main" id="{A397F25F-ECDC-FAD1-F1CC-AD09D21A5AE9}"/>
              </a:ext>
            </a:extLst>
          </p:cNvPr>
          <p:cNvGrpSpPr/>
          <p:nvPr/>
        </p:nvGrpSpPr>
        <p:grpSpPr>
          <a:xfrm>
            <a:off x="-2" y="-9525"/>
            <a:ext cx="5467348" cy="1289265"/>
            <a:chOff x="735647" y="0"/>
            <a:chExt cx="2359002" cy="470142"/>
          </a:xfrm>
        </p:grpSpPr>
        <p:pic>
          <p:nvPicPr>
            <p:cNvPr id="7" name="Graphic 6">
              <a:extLst>
                <a:ext uri="{FF2B5EF4-FFF2-40B4-BE49-F238E27FC236}">
                  <a16:creationId xmlns:a16="http://schemas.microsoft.com/office/drawing/2014/main" id="{49C1A064-DD75-7A79-0808-BCCF6B3F6B1D}"/>
                </a:ext>
              </a:extLst>
            </p:cNvPr>
            <p:cNvPicPr>
              <a:picLocks noChangeAspect="1"/>
            </p:cNvPicPr>
            <p:nvPr/>
          </p:nvPicPr>
          <p:blipFill rotWithShape="1">
            <a:blip>
              <a:extLst>
                <a:ext uri="{96DAC541-7B7A-43D3-8B79-37D633B846F1}">
                  <asvg:svgBlip xmlns:asvg="http://schemas.microsoft.com/office/drawing/2016/SVG/main" r:embed="rId3"/>
                </a:ext>
              </a:extLst>
            </a:blip>
            <a:srcRect l="-1" t="27501" r="35430" b="32874"/>
            <a:stretch>
              <a:fillRect/>
            </a:stretch>
          </p:blipFill>
          <p:spPr>
            <a:xfrm flipH="1">
              <a:off x="735647" y="0"/>
              <a:ext cx="2359002" cy="470142"/>
            </a:xfrm>
            <a:prstGeom prst="rect">
              <a:avLst/>
            </a:prstGeom>
          </p:spPr>
        </p:pic>
        <p:sp>
          <p:nvSpPr>
            <p:cNvPr id="8" name="TextBox 7">
              <a:extLst>
                <a:ext uri="{FF2B5EF4-FFF2-40B4-BE49-F238E27FC236}">
                  <a16:creationId xmlns:a16="http://schemas.microsoft.com/office/drawing/2014/main" id="{B36FE489-3547-3EA0-33C6-885CE09B7E92}"/>
                </a:ext>
              </a:extLst>
            </p:cNvPr>
            <p:cNvSpPr txBox="1"/>
            <p:nvPr/>
          </p:nvSpPr>
          <p:spPr>
            <a:xfrm>
              <a:off x="851815" y="89754"/>
              <a:ext cx="2126665" cy="2581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Working with GROW</a:t>
              </a:r>
              <a:endParaRPr kumimoji="0" lang="en-GB" sz="18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spTree>
    <p:extLst>
      <p:ext uri="{BB962C8B-B14F-4D97-AF65-F5344CB8AC3E}">
        <p14:creationId xmlns:p14="http://schemas.microsoft.com/office/powerpoint/2010/main" val="398101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B94DD-96A3-E20D-1C42-0E403430029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BAD5747-7913-91C3-82EE-B3BE6DFAAD47}"/>
              </a:ext>
            </a:extLst>
          </p:cNvPr>
          <p:cNvSpPr/>
          <p:nvPr/>
        </p:nvSpPr>
        <p:spPr>
          <a:xfrm>
            <a:off x="279699" y="1761713"/>
            <a:ext cx="5400338" cy="2528047"/>
          </a:xfrm>
          <a:prstGeom prst="rect">
            <a:avLst/>
          </a:prstGeom>
          <a:solidFill>
            <a:srgbClr val="FF2FA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itle 8">
            <a:extLst>
              <a:ext uri="{FF2B5EF4-FFF2-40B4-BE49-F238E27FC236}">
                <a16:creationId xmlns:a16="http://schemas.microsoft.com/office/drawing/2014/main" id="{D4559B38-0066-7DF2-B292-F3911EC02742}"/>
              </a:ext>
            </a:extLst>
          </p:cNvPr>
          <p:cNvSpPr>
            <a:spLocks noGrp="1"/>
          </p:cNvSpPr>
          <p:nvPr>
            <p:ph type="title"/>
          </p:nvPr>
        </p:nvSpPr>
        <p:spPr>
          <a:xfrm>
            <a:off x="496143" y="1988838"/>
            <a:ext cx="5858039" cy="2073799"/>
          </a:xfrm>
          <a:solidFill>
            <a:srgbClr val="EC2393"/>
          </a:solidFill>
        </p:spPr>
        <p:txBody>
          <a:bodyPr/>
          <a:lstStyle/>
          <a:p>
            <a:r>
              <a:rPr lang="en-GB" sz="11500" dirty="0"/>
              <a:t>Lunch </a:t>
            </a:r>
          </a:p>
        </p:txBody>
      </p:sp>
    </p:spTree>
    <p:extLst>
      <p:ext uri="{BB962C8B-B14F-4D97-AF65-F5344CB8AC3E}">
        <p14:creationId xmlns:p14="http://schemas.microsoft.com/office/powerpoint/2010/main" val="31215612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DFB93-4592-1AE5-06F2-63F53D7B12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2CB29E-A6BD-5164-9953-2F2295A18D17}"/>
              </a:ext>
            </a:extLst>
          </p:cNvPr>
          <p:cNvSpPr>
            <a:spLocks noGrp="1"/>
          </p:cNvSpPr>
          <p:nvPr>
            <p:ph type="ctrTitle"/>
          </p:nvPr>
        </p:nvSpPr>
        <p:spPr>
          <a:xfrm>
            <a:off x="343780" y="1622424"/>
            <a:ext cx="5579712" cy="3613151"/>
          </a:xfrm>
        </p:spPr>
        <p:txBody>
          <a:bodyPr>
            <a:noAutofit/>
          </a:bodyPr>
          <a:lstStyle/>
          <a:p>
            <a:pPr algn="l"/>
            <a:r>
              <a:rPr lang="en-GB" dirty="0">
                <a:solidFill>
                  <a:srgbClr val="006C69"/>
                </a:solidFill>
              </a:rPr>
              <a:t>Mapping out the Systems </a:t>
            </a:r>
            <a:br>
              <a:rPr lang="en-GB" dirty="0">
                <a:solidFill>
                  <a:srgbClr val="006C69"/>
                </a:solidFill>
              </a:rPr>
            </a:br>
            <a:endParaRPr lang="en-GB" dirty="0">
              <a:solidFill>
                <a:srgbClr val="006C69"/>
              </a:solidFill>
            </a:endParaRPr>
          </a:p>
        </p:txBody>
      </p:sp>
      <p:pic>
        <p:nvPicPr>
          <p:cNvPr id="5" name="Graphic 4">
            <a:extLst>
              <a:ext uri="{FF2B5EF4-FFF2-40B4-BE49-F238E27FC236}">
                <a16:creationId xmlns:a16="http://schemas.microsoft.com/office/drawing/2014/main" id="{79516E2B-E07C-379F-AE62-83529C61F64B}"/>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C01C2895-77BB-83AC-DA4B-49638E02CF7A}"/>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1F3FA14F-C9FD-A636-3923-E68A85266439}"/>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014EA9EC-DD7F-10C3-9C3F-479FBC66B338}"/>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054650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6B4AD-0006-DE01-AD60-7A5805450F4A}"/>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6558AF40-6D0A-B5A3-0CBE-CE6310BA7E5A}"/>
              </a:ext>
            </a:extLst>
          </p:cNvPr>
          <p:cNvSpPr>
            <a:spLocks noGrp="1"/>
          </p:cNvSpPr>
          <p:nvPr>
            <p:ph idx="1"/>
          </p:nvPr>
        </p:nvSpPr>
        <p:spPr>
          <a:xfrm>
            <a:off x="333375" y="1525871"/>
            <a:ext cx="11525250" cy="4883150"/>
          </a:xfrm>
        </p:spPr>
        <p:txBody>
          <a:bodyPr lIns="91440" tIns="45720" rIns="91440" bIns="45720" anchor="t">
            <a:noAutofit/>
          </a:bodyPr>
          <a:lstStyle/>
          <a:p>
            <a:pPr marL="0" indent="0">
              <a:buNone/>
            </a:pPr>
            <a:r>
              <a:rPr lang="en-GB" sz="3200" b="1" dirty="0"/>
              <a:t>First: 	</a:t>
            </a:r>
            <a:r>
              <a:rPr lang="en-GB" sz="3200" dirty="0"/>
              <a:t>On individual </a:t>
            </a:r>
            <a:r>
              <a:rPr lang="en-GB" sz="3200" i="1" dirty="0" err="1"/>
              <a:t>post-it</a:t>
            </a:r>
            <a:r>
              <a:rPr lang="en-GB" sz="3200" i="1" dirty="0"/>
              <a:t> </a:t>
            </a:r>
            <a:r>
              <a:rPr lang="en-GB" sz="3200" dirty="0"/>
              <a:t>notes write down the people, 					teams, groups etc. that make up your working 							environment:  These are the groups that have an indirect 			and direct impact on how you deliver your services.</a:t>
            </a:r>
          </a:p>
          <a:p>
            <a:pPr marL="0" indent="0">
              <a:buNone/>
            </a:pPr>
            <a:endParaRPr lang="en-GB" sz="3200" dirty="0"/>
          </a:p>
          <a:p>
            <a:pPr marL="0" indent="0">
              <a:buNone/>
            </a:pPr>
            <a:r>
              <a:rPr lang="en-GB" sz="3200" b="1" dirty="0"/>
              <a:t>Next: 	</a:t>
            </a:r>
            <a:r>
              <a:rPr lang="en-GB" sz="3200" dirty="0"/>
              <a:t>Place the </a:t>
            </a:r>
            <a:r>
              <a:rPr lang="en-GB" sz="3200" i="1" dirty="0" err="1"/>
              <a:t>post-its</a:t>
            </a:r>
            <a:r>
              <a:rPr lang="en-GB" sz="3200" dirty="0"/>
              <a:t> on the wall/paper and, as a working 				group, start to map these concentrically</a:t>
            </a:r>
          </a:p>
          <a:p>
            <a:pPr marL="0" indent="0">
              <a:buNone/>
            </a:pPr>
            <a:endParaRPr lang="en-GB" sz="3200" dirty="0"/>
          </a:p>
        </p:txBody>
      </p:sp>
      <p:grpSp>
        <p:nvGrpSpPr>
          <p:cNvPr id="2" name="Group 1">
            <a:extLst>
              <a:ext uri="{FF2B5EF4-FFF2-40B4-BE49-F238E27FC236}">
                <a16:creationId xmlns:a16="http://schemas.microsoft.com/office/drawing/2014/main" id="{0A12C45B-EF71-C132-F4AF-0BE799C00C8F}"/>
              </a:ext>
            </a:extLst>
          </p:cNvPr>
          <p:cNvGrpSpPr/>
          <p:nvPr/>
        </p:nvGrpSpPr>
        <p:grpSpPr>
          <a:xfrm>
            <a:off x="-2" y="-9525"/>
            <a:ext cx="5467348" cy="1289265"/>
            <a:chOff x="735647" y="0"/>
            <a:chExt cx="2359002" cy="470142"/>
          </a:xfrm>
        </p:grpSpPr>
        <p:pic>
          <p:nvPicPr>
            <p:cNvPr id="7" name="Graphic 6">
              <a:extLst>
                <a:ext uri="{FF2B5EF4-FFF2-40B4-BE49-F238E27FC236}">
                  <a16:creationId xmlns:a16="http://schemas.microsoft.com/office/drawing/2014/main" id="{867BC66A-A223-E525-3423-EE38F1B63820}"/>
                </a:ext>
              </a:extLst>
            </p:cNvPr>
            <p:cNvPicPr>
              <a:picLocks noChangeAspect="1"/>
            </p:cNvPicPr>
            <p:nvPr/>
          </p:nvPicPr>
          <p:blipFill rotWithShape="1">
            <a:blip>
              <a:extLst>
                <a:ext uri="{96DAC541-7B7A-43D3-8B79-37D633B846F1}">
                  <asvg:svgBlip xmlns:asvg="http://schemas.microsoft.com/office/drawing/2016/SVG/main" r:embed="rId3"/>
                </a:ext>
              </a:extLst>
            </a:blip>
            <a:srcRect l="-1" t="27501" r="35430" b="32874"/>
            <a:stretch>
              <a:fillRect/>
            </a:stretch>
          </p:blipFill>
          <p:spPr>
            <a:xfrm flipH="1">
              <a:off x="735647" y="0"/>
              <a:ext cx="2359002" cy="470142"/>
            </a:xfrm>
            <a:prstGeom prst="rect">
              <a:avLst/>
            </a:prstGeom>
          </p:spPr>
        </p:pic>
        <p:sp>
          <p:nvSpPr>
            <p:cNvPr id="8" name="TextBox 7">
              <a:extLst>
                <a:ext uri="{FF2B5EF4-FFF2-40B4-BE49-F238E27FC236}">
                  <a16:creationId xmlns:a16="http://schemas.microsoft.com/office/drawing/2014/main" id="{8ACD50E4-4D4C-B4D8-13B5-8CB5F16E7564}"/>
                </a:ext>
              </a:extLst>
            </p:cNvPr>
            <p:cNvSpPr txBox="1"/>
            <p:nvPr/>
          </p:nvSpPr>
          <p:spPr>
            <a:xfrm>
              <a:off x="851815" y="89754"/>
              <a:ext cx="2126665" cy="2581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Mapping Exercise </a:t>
              </a:r>
              <a:endParaRPr kumimoji="0" lang="en-GB" sz="18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spTree>
    <p:extLst>
      <p:ext uri="{BB962C8B-B14F-4D97-AF65-F5344CB8AC3E}">
        <p14:creationId xmlns:p14="http://schemas.microsoft.com/office/powerpoint/2010/main" val="31182271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23288-2CF9-BF63-DC56-8C54CFBF6E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D05BD1-DDB0-5046-E3E2-A415CA8076C6}"/>
              </a:ext>
            </a:extLst>
          </p:cNvPr>
          <p:cNvSpPr>
            <a:spLocks noGrp="1"/>
          </p:cNvSpPr>
          <p:nvPr>
            <p:ph type="title"/>
          </p:nvPr>
        </p:nvSpPr>
        <p:spPr/>
        <p:txBody>
          <a:bodyPr>
            <a:normAutofit/>
          </a:bodyPr>
          <a:lstStyle/>
          <a:p>
            <a:r>
              <a:rPr lang="en-GB" sz="3600" dirty="0">
                <a:latin typeface="Aptos Display" panose="020B0004020202020204" pitchFamily="34" charset="0"/>
              </a:rPr>
              <a:t>Example</a:t>
            </a:r>
          </a:p>
        </p:txBody>
      </p:sp>
      <p:grpSp>
        <p:nvGrpSpPr>
          <p:cNvPr id="8" name="Group 7">
            <a:extLst>
              <a:ext uri="{FF2B5EF4-FFF2-40B4-BE49-F238E27FC236}">
                <a16:creationId xmlns:a16="http://schemas.microsoft.com/office/drawing/2014/main" id="{878E333D-D6F3-399B-61C6-C57BFBA9D0D7}"/>
              </a:ext>
            </a:extLst>
          </p:cNvPr>
          <p:cNvGrpSpPr/>
          <p:nvPr/>
        </p:nvGrpSpPr>
        <p:grpSpPr>
          <a:xfrm>
            <a:off x="837282" y="1046600"/>
            <a:ext cx="10146535" cy="5332165"/>
            <a:chOff x="1683303" y="1068635"/>
            <a:chExt cx="8825392" cy="4592630"/>
          </a:xfrm>
        </p:grpSpPr>
        <p:sp>
          <p:nvSpPr>
            <p:cNvPr id="9" name="Freeform: Shape 8">
              <a:extLst>
                <a:ext uri="{FF2B5EF4-FFF2-40B4-BE49-F238E27FC236}">
                  <a16:creationId xmlns:a16="http://schemas.microsoft.com/office/drawing/2014/main" id="{2F828495-F39B-2C9B-1693-5E4135450041}"/>
                </a:ext>
              </a:extLst>
            </p:cNvPr>
            <p:cNvSpPr/>
            <p:nvPr/>
          </p:nvSpPr>
          <p:spPr>
            <a:xfrm>
              <a:off x="3115664" y="3443334"/>
              <a:ext cx="1664469" cy="1429237"/>
            </a:xfrm>
            <a:custGeom>
              <a:avLst/>
              <a:gdLst>
                <a:gd name="csX0" fmla="*/ 0 w 1664469"/>
                <a:gd name="csY0" fmla="*/ 714619 h 1429237"/>
                <a:gd name="csX1" fmla="*/ 357309 w 1664469"/>
                <a:gd name="csY1" fmla="*/ 0 h 1429237"/>
                <a:gd name="csX2" fmla="*/ 1307160 w 1664469"/>
                <a:gd name="csY2" fmla="*/ 0 h 1429237"/>
                <a:gd name="csX3" fmla="*/ 1664469 w 1664469"/>
                <a:gd name="csY3" fmla="*/ 714619 h 1429237"/>
                <a:gd name="csX4" fmla="*/ 1307160 w 1664469"/>
                <a:gd name="csY4" fmla="*/ 1429237 h 1429237"/>
                <a:gd name="csX5" fmla="*/ 357309 w 1664469"/>
                <a:gd name="csY5" fmla="*/ 1429237 h 1429237"/>
                <a:gd name="csX6" fmla="*/ 0 w 1664469"/>
                <a:gd name="csY6" fmla="*/ 714619 h 14292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64469" h="1429237">
                  <a:moveTo>
                    <a:pt x="0" y="714619"/>
                  </a:moveTo>
                  <a:lnTo>
                    <a:pt x="357309" y="0"/>
                  </a:lnTo>
                  <a:lnTo>
                    <a:pt x="1307160" y="0"/>
                  </a:lnTo>
                  <a:lnTo>
                    <a:pt x="1664469" y="714619"/>
                  </a:lnTo>
                  <a:lnTo>
                    <a:pt x="1307160" y="1429237"/>
                  </a:lnTo>
                  <a:lnTo>
                    <a:pt x="357309" y="1429237"/>
                  </a:lnTo>
                  <a:lnTo>
                    <a:pt x="0" y="714619"/>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57809" tIns="239154" rIns="257809" bIns="239154" numCol="1" spcCol="1270" anchor="ctr" anchorCtr="0">
              <a:noAutofit/>
            </a:bodyPr>
            <a:lstStyle/>
            <a:p>
              <a:pPr marL="0" lvl="0" indent="0" algn="ctr" defTabSz="622300">
                <a:lnSpc>
                  <a:spcPct val="90000"/>
                </a:lnSpc>
                <a:spcBef>
                  <a:spcPct val="0"/>
                </a:spcBef>
                <a:spcAft>
                  <a:spcPct val="35000"/>
                </a:spcAft>
                <a:buNone/>
              </a:pPr>
              <a:r>
                <a:rPr lang="en-GB" sz="1400" kern="1200" dirty="0"/>
                <a:t>Medical Secretaries</a:t>
              </a:r>
            </a:p>
          </p:txBody>
        </p:sp>
        <p:sp>
          <p:nvSpPr>
            <p:cNvPr id="10" name="Hexagon 9">
              <a:extLst>
                <a:ext uri="{FF2B5EF4-FFF2-40B4-BE49-F238E27FC236}">
                  <a16:creationId xmlns:a16="http://schemas.microsoft.com/office/drawing/2014/main" id="{4197707C-370D-A102-8BCD-13DF50C8D0BE}"/>
                </a:ext>
              </a:extLst>
            </p:cNvPr>
            <p:cNvSpPr/>
            <p:nvPr/>
          </p:nvSpPr>
          <p:spPr>
            <a:xfrm>
              <a:off x="3155378" y="4082262"/>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1" name="Hexagon 10" descr="Close-up portrait of young mother and baby wearing sweaters outside near trees">
              <a:extLst>
                <a:ext uri="{FF2B5EF4-FFF2-40B4-BE49-F238E27FC236}">
                  <a16:creationId xmlns:a16="http://schemas.microsoft.com/office/drawing/2014/main" id="{10BBD5C3-BC56-8C16-D648-0912492B1BDC}"/>
                </a:ext>
              </a:extLst>
            </p:cNvPr>
            <p:cNvSpPr/>
            <p:nvPr/>
          </p:nvSpPr>
          <p:spPr>
            <a:xfrm>
              <a:off x="1683303" y="2653025"/>
              <a:ext cx="1664469" cy="1429237"/>
            </a:xfrm>
            <a:prstGeom prst="hexagon">
              <a:avLst>
                <a:gd name="adj" fmla="val 25000"/>
                <a:gd name="vf" fmla="val 115470"/>
              </a:avLst>
            </a:prstGeom>
            <a:blipFill>
              <a:blip r:embed="rId3"/>
              <a:srcRect/>
              <a:stretch>
                <a:fillRect l="-15000" r="-15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Hexagon 11">
              <a:extLst>
                <a:ext uri="{FF2B5EF4-FFF2-40B4-BE49-F238E27FC236}">
                  <a16:creationId xmlns:a16="http://schemas.microsoft.com/office/drawing/2014/main" id="{5FF4F3E5-6A1F-CF08-15C7-1D71688535E9}"/>
                </a:ext>
              </a:extLst>
            </p:cNvPr>
            <p:cNvSpPr/>
            <p:nvPr/>
          </p:nvSpPr>
          <p:spPr>
            <a:xfrm>
              <a:off x="2823543" y="3892631"/>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3" name="Freeform: Shape 12">
              <a:extLst>
                <a:ext uri="{FF2B5EF4-FFF2-40B4-BE49-F238E27FC236}">
                  <a16:creationId xmlns:a16="http://schemas.microsoft.com/office/drawing/2014/main" id="{8C0E9D70-1758-8C91-7483-FD4CCD64252D}"/>
                </a:ext>
              </a:extLst>
            </p:cNvPr>
            <p:cNvSpPr/>
            <p:nvPr/>
          </p:nvSpPr>
          <p:spPr>
            <a:xfrm>
              <a:off x="4548025" y="2648715"/>
              <a:ext cx="1664469" cy="1429237"/>
            </a:xfrm>
            <a:custGeom>
              <a:avLst/>
              <a:gdLst>
                <a:gd name="csX0" fmla="*/ 0 w 1664469"/>
                <a:gd name="csY0" fmla="*/ 714619 h 1429237"/>
                <a:gd name="csX1" fmla="*/ 357309 w 1664469"/>
                <a:gd name="csY1" fmla="*/ 0 h 1429237"/>
                <a:gd name="csX2" fmla="*/ 1307160 w 1664469"/>
                <a:gd name="csY2" fmla="*/ 0 h 1429237"/>
                <a:gd name="csX3" fmla="*/ 1664469 w 1664469"/>
                <a:gd name="csY3" fmla="*/ 714619 h 1429237"/>
                <a:gd name="csX4" fmla="*/ 1307160 w 1664469"/>
                <a:gd name="csY4" fmla="*/ 1429237 h 1429237"/>
                <a:gd name="csX5" fmla="*/ 357309 w 1664469"/>
                <a:gd name="csY5" fmla="*/ 1429237 h 1429237"/>
                <a:gd name="csX6" fmla="*/ 0 w 1664469"/>
                <a:gd name="csY6" fmla="*/ 714619 h 14292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64469" h="1429237">
                  <a:moveTo>
                    <a:pt x="0" y="714619"/>
                  </a:moveTo>
                  <a:lnTo>
                    <a:pt x="357309" y="0"/>
                  </a:lnTo>
                  <a:lnTo>
                    <a:pt x="1307160" y="0"/>
                  </a:lnTo>
                  <a:lnTo>
                    <a:pt x="1664469" y="714619"/>
                  </a:lnTo>
                  <a:lnTo>
                    <a:pt x="1307160" y="1429237"/>
                  </a:lnTo>
                  <a:lnTo>
                    <a:pt x="357309" y="1429237"/>
                  </a:lnTo>
                  <a:lnTo>
                    <a:pt x="0" y="714619"/>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57809" tIns="239154" rIns="257809" bIns="239154" numCol="1" spcCol="1270" anchor="ctr" anchorCtr="0">
              <a:noAutofit/>
            </a:bodyPr>
            <a:lstStyle/>
            <a:p>
              <a:pPr marL="0" lvl="0" indent="0" algn="ctr" defTabSz="622300">
                <a:lnSpc>
                  <a:spcPct val="90000"/>
                </a:lnSpc>
                <a:spcBef>
                  <a:spcPct val="0"/>
                </a:spcBef>
                <a:spcAft>
                  <a:spcPct val="35000"/>
                </a:spcAft>
                <a:buNone/>
              </a:pPr>
              <a:r>
                <a:rPr lang="en-GB" sz="1400" kern="1200" dirty="0"/>
                <a:t>Acute Admissions for Children</a:t>
              </a:r>
            </a:p>
          </p:txBody>
        </p:sp>
        <p:sp>
          <p:nvSpPr>
            <p:cNvPr id="14" name="Hexagon 13">
              <a:extLst>
                <a:ext uri="{FF2B5EF4-FFF2-40B4-BE49-F238E27FC236}">
                  <a16:creationId xmlns:a16="http://schemas.microsoft.com/office/drawing/2014/main" id="{406A3B8E-654F-0769-7B2D-263DFC831719}"/>
                </a:ext>
              </a:extLst>
            </p:cNvPr>
            <p:cNvSpPr/>
            <p:nvPr/>
          </p:nvSpPr>
          <p:spPr>
            <a:xfrm>
              <a:off x="5693561" y="3885089"/>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5" name="Hexagon 14" descr="Smiling hospital staff">
              <a:extLst>
                <a:ext uri="{FF2B5EF4-FFF2-40B4-BE49-F238E27FC236}">
                  <a16:creationId xmlns:a16="http://schemas.microsoft.com/office/drawing/2014/main" id="{18569584-B24D-B9D5-15E8-142AFC578771}"/>
                </a:ext>
              </a:extLst>
            </p:cNvPr>
            <p:cNvSpPr/>
            <p:nvPr/>
          </p:nvSpPr>
          <p:spPr>
            <a:xfrm>
              <a:off x="5979504" y="3440102"/>
              <a:ext cx="1664469" cy="1429237"/>
            </a:xfrm>
            <a:prstGeom prst="hexagon">
              <a:avLst>
                <a:gd name="adj" fmla="val 25000"/>
                <a:gd name="vf" fmla="val 115470"/>
              </a:avLst>
            </a:prstGeom>
            <a:blipFill>
              <a:blip r:embed="rId4"/>
              <a:srcRect/>
              <a:stretch>
                <a:fillRect l="-11000" r="-11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6" name="Hexagon 15">
              <a:extLst>
                <a:ext uri="{FF2B5EF4-FFF2-40B4-BE49-F238E27FC236}">
                  <a16:creationId xmlns:a16="http://schemas.microsoft.com/office/drawing/2014/main" id="{06D8A416-9B44-B52D-2755-D3D0222657FB}"/>
                </a:ext>
              </a:extLst>
            </p:cNvPr>
            <p:cNvSpPr/>
            <p:nvPr/>
          </p:nvSpPr>
          <p:spPr>
            <a:xfrm>
              <a:off x="6020101" y="4076336"/>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7" name="Freeform: Shape 16">
              <a:extLst>
                <a:ext uri="{FF2B5EF4-FFF2-40B4-BE49-F238E27FC236}">
                  <a16:creationId xmlns:a16="http://schemas.microsoft.com/office/drawing/2014/main" id="{047803BC-0190-695F-A0A2-AC4F3F3D26F9}"/>
                </a:ext>
              </a:extLst>
            </p:cNvPr>
            <p:cNvSpPr/>
            <p:nvPr/>
          </p:nvSpPr>
          <p:spPr>
            <a:xfrm>
              <a:off x="3115664" y="1863254"/>
              <a:ext cx="1664469" cy="1429237"/>
            </a:xfrm>
            <a:custGeom>
              <a:avLst/>
              <a:gdLst>
                <a:gd name="csX0" fmla="*/ 0 w 1664469"/>
                <a:gd name="csY0" fmla="*/ 714619 h 1429237"/>
                <a:gd name="csX1" fmla="*/ 357309 w 1664469"/>
                <a:gd name="csY1" fmla="*/ 0 h 1429237"/>
                <a:gd name="csX2" fmla="*/ 1307160 w 1664469"/>
                <a:gd name="csY2" fmla="*/ 0 h 1429237"/>
                <a:gd name="csX3" fmla="*/ 1664469 w 1664469"/>
                <a:gd name="csY3" fmla="*/ 714619 h 1429237"/>
                <a:gd name="csX4" fmla="*/ 1307160 w 1664469"/>
                <a:gd name="csY4" fmla="*/ 1429237 h 1429237"/>
                <a:gd name="csX5" fmla="*/ 357309 w 1664469"/>
                <a:gd name="csY5" fmla="*/ 1429237 h 1429237"/>
                <a:gd name="csX6" fmla="*/ 0 w 1664469"/>
                <a:gd name="csY6" fmla="*/ 714619 h 14292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64469" h="1429237">
                  <a:moveTo>
                    <a:pt x="0" y="714619"/>
                  </a:moveTo>
                  <a:lnTo>
                    <a:pt x="357309" y="0"/>
                  </a:lnTo>
                  <a:lnTo>
                    <a:pt x="1307160" y="0"/>
                  </a:lnTo>
                  <a:lnTo>
                    <a:pt x="1664469" y="714619"/>
                  </a:lnTo>
                  <a:lnTo>
                    <a:pt x="1307160" y="1429237"/>
                  </a:lnTo>
                  <a:lnTo>
                    <a:pt x="357309" y="1429237"/>
                  </a:lnTo>
                  <a:lnTo>
                    <a:pt x="0" y="714619"/>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57809" tIns="239154" rIns="257809" bIns="239154" numCol="1" spcCol="1270" anchor="ctr" anchorCtr="0">
              <a:noAutofit/>
            </a:bodyPr>
            <a:lstStyle/>
            <a:p>
              <a:pPr marL="0" lvl="0" indent="0" algn="ctr" defTabSz="622300">
                <a:lnSpc>
                  <a:spcPct val="90000"/>
                </a:lnSpc>
                <a:spcBef>
                  <a:spcPct val="0"/>
                </a:spcBef>
                <a:spcAft>
                  <a:spcPct val="35000"/>
                </a:spcAft>
                <a:buNone/>
              </a:pPr>
              <a:r>
                <a:rPr lang="en-GB" sz="1400" kern="1200" dirty="0"/>
                <a:t>Admissions</a:t>
              </a:r>
            </a:p>
          </p:txBody>
        </p:sp>
        <p:sp>
          <p:nvSpPr>
            <p:cNvPr id="18" name="Hexagon 17">
              <a:extLst>
                <a:ext uri="{FF2B5EF4-FFF2-40B4-BE49-F238E27FC236}">
                  <a16:creationId xmlns:a16="http://schemas.microsoft.com/office/drawing/2014/main" id="{DD74A966-44BF-6933-10F5-91BD8489C395}"/>
                </a:ext>
              </a:extLst>
            </p:cNvPr>
            <p:cNvSpPr/>
            <p:nvPr/>
          </p:nvSpPr>
          <p:spPr>
            <a:xfrm>
              <a:off x="4248844" y="1882648"/>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9" name="Hexagon 18" descr="White and yellow chairs">
              <a:extLst>
                <a:ext uri="{FF2B5EF4-FFF2-40B4-BE49-F238E27FC236}">
                  <a16:creationId xmlns:a16="http://schemas.microsoft.com/office/drawing/2014/main" id="{AC96CE4C-3839-4905-1AA7-573B7FE41C3C}"/>
                </a:ext>
              </a:extLst>
            </p:cNvPr>
            <p:cNvSpPr/>
            <p:nvPr/>
          </p:nvSpPr>
          <p:spPr>
            <a:xfrm>
              <a:off x="4548025" y="1068635"/>
              <a:ext cx="1664469" cy="1429237"/>
            </a:xfrm>
            <a:prstGeom prst="hexagon">
              <a:avLst>
                <a:gd name="adj" fmla="val 25000"/>
                <a:gd name="vf" fmla="val 115470"/>
              </a:avLst>
            </a:prstGeom>
            <a:blipFill>
              <a:blip r:embed="rId5"/>
              <a:srcRect/>
              <a:stretch>
                <a:fillRect l="-35000" r="-35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0" name="Hexagon 19">
              <a:extLst>
                <a:ext uri="{FF2B5EF4-FFF2-40B4-BE49-F238E27FC236}">
                  <a16:creationId xmlns:a16="http://schemas.microsoft.com/office/drawing/2014/main" id="{62C2B381-C6DC-D688-D96C-9462605A58FF}"/>
                </a:ext>
              </a:extLst>
            </p:cNvPr>
            <p:cNvSpPr/>
            <p:nvPr/>
          </p:nvSpPr>
          <p:spPr>
            <a:xfrm>
              <a:off x="4594800" y="1701636"/>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1" name="Freeform: Shape 20">
              <a:extLst>
                <a:ext uri="{FF2B5EF4-FFF2-40B4-BE49-F238E27FC236}">
                  <a16:creationId xmlns:a16="http://schemas.microsoft.com/office/drawing/2014/main" id="{B2DFC479-3459-B8F8-0B03-CFE56E89CBB6}"/>
                </a:ext>
              </a:extLst>
            </p:cNvPr>
            <p:cNvSpPr/>
            <p:nvPr/>
          </p:nvSpPr>
          <p:spPr>
            <a:xfrm>
              <a:off x="5979504" y="1860022"/>
              <a:ext cx="1664469" cy="1429237"/>
            </a:xfrm>
            <a:custGeom>
              <a:avLst/>
              <a:gdLst>
                <a:gd name="csX0" fmla="*/ 0 w 1664469"/>
                <a:gd name="csY0" fmla="*/ 714619 h 1429237"/>
                <a:gd name="csX1" fmla="*/ 357309 w 1664469"/>
                <a:gd name="csY1" fmla="*/ 0 h 1429237"/>
                <a:gd name="csX2" fmla="*/ 1307160 w 1664469"/>
                <a:gd name="csY2" fmla="*/ 0 h 1429237"/>
                <a:gd name="csX3" fmla="*/ 1664469 w 1664469"/>
                <a:gd name="csY3" fmla="*/ 714619 h 1429237"/>
                <a:gd name="csX4" fmla="*/ 1307160 w 1664469"/>
                <a:gd name="csY4" fmla="*/ 1429237 h 1429237"/>
                <a:gd name="csX5" fmla="*/ 357309 w 1664469"/>
                <a:gd name="csY5" fmla="*/ 1429237 h 1429237"/>
                <a:gd name="csX6" fmla="*/ 0 w 1664469"/>
                <a:gd name="csY6" fmla="*/ 714619 h 14292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64469" h="1429237">
                  <a:moveTo>
                    <a:pt x="0" y="714619"/>
                  </a:moveTo>
                  <a:lnTo>
                    <a:pt x="357309" y="0"/>
                  </a:lnTo>
                  <a:lnTo>
                    <a:pt x="1307160" y="0"/>
                  </a:lnTo>
                  <a:lnTo>
                    <a:pt x="1664469" y="714619"/>
                  </a:lnTo>
                  <a:lnTo>
                    <a:pt x="1307160" y="1429237"/>
                  </a:lnTo>
                  <a:lnTo>
                    <a:pt x="357309" y="1429237"/>
                  </a:lnTo>
                  <a:lnTo>
                    <a:pt x="0" y="714619"/>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57809" tIns="239154" rIns="257809" bIns="239154" numCol="1" spcCol="1270" anchor="ctr" anchorCtr="0">
              <a:noAutofit/>
            </a:bodyPr>
            <a:lstStyle/>
            <a:p>
              <a:pPr marL="0" lvl="0" indent="0" algn="ctr" defTabSz="622300">
                <a:lnSpc>
                  <a:spcPct val="90000"/>
                </a:lnSpc>
                <a:spcBef>
                  <a:spcPct val="0"/>
                </a:spcBef>
                <a:spcAft>
                  <a:spcPct val="35000"/>
                </a:spcAft>
                <a:buNone/>
              </a:pPr>
              <a:r>
                <a:rPr lang="en-GB" sz="1400" kern="1200" dirty="0"/>
                <a:t>Porters</a:t>
              </a:r>
            </a:p>
          </p:txBody>
        </p:sp>
        <p:sp>
          <p:nvSpPr>
            <p:cNvPr id="22" name="Hexagon 21">
              <a:extLst>
                <a:ext uri="{FF2B5EF4-FFF2-40B4-BE49-F238E27FC236}">
                  <a16:creationId xmlns:a16="http://schemas.microsoft.com/office/drawing/2014/main" id="{1D785191-DEFC-49C7-97F9-346E33D97F2D}"/>
                </a:ext>
              </a:extLst>
            </p:cNvPr>
            <p:cNvSpPr/>
            <p:nvPr/>
          </p:nvSpPr>
          <p:spPr>
            <a:xfrm>
              <a:off x="7419808" y="2493562"/>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3" name="Hexagon 22">
              <a:extLst>
                <a:ext uri="{FF2B5EF4-FFF2-40B4-BE49-F238E27FC236}">
                  <a16:creationId xmlns:a16="http://schemas.microsoft.com/office/drawing/2014/main" id="{A8BF9DE1-A9BB-08D3-1E0C-D1B00AAFF872}"/>
                </a:ext>
              </a:extLst>
            </p:cNvPr>
            <p:cNvSpPr/>
            <p:nvPr/>
          </p:nvSpPr>
          <p:spPr>
            <a:xfrm>
              <a:off x="7411865" y="2663799"/>
              <a:ext cx="1664469" cy="1429237"/>
            </a:xfrm>
            <a:prstGeom prst="hexagon">
              <a:avLst>
                <a:gd name="adj" fmla="val 25000"/>
                <a:gd name="vf" fmla="val 115470"/>
              </a:avLst>
            </a:prstGeom>
            <a:blipFill>
              <a:blip r:embed="rId6"/>
              <a:srcRect/>
              <a:stretch>
                <a:fillRect l="-14000" r="-14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4" name="Hexagon 23">
              <a:extLst>
                <a:ext uri="{FF2B5EF4-FFF2-40B4-BE49-F238E27FC236}">
                  <a16:creationId xmlns:a16="http://schemas.microsoft.com/office/drawing/2014/main" id="{444D2A64-4229-12A4-E9E7-6E60646CD866}"/>
                </a:ext>
              </a:extLst>
            </p:cNvPr>
            <p:cNvSpPr/>
            <p:nvPr/>
          </p:nvSpPr>
          <p:spPr>
            <a:xfrm>
              <a:off x="7736640" y="2689119"/>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5" name="Freeform: Shape 24">
              <a:extLst>
                <a:ext uri="{FF2B5EF4-FFF2-40B4-BE49-F238E27FC236}">
                  <a16:creationId xmlns:a16="http://schemas.microsoft.com/office/drawing/2014/main" id="{DEA17C8C-49E1-1525-B765-8FFE4E3A5D6B}"/>
                </a:ext>
              </a:extLst>
            </p:cNvPr>
            <p:cNvSpPr/>
            <p:nvPr/>
          </p:nvSpPr>
          <p:spPr>
            <a:xfrm>
              <a:off x="7411865" y="1083719"/>
              <a:ext cx="1664469" cy="1429237"/>
            </a:xfrm>
            <a:custGeom>
              <a:avLst/>
              <a:gdLst>
                <a:gd name="csX0" fmla="*/ 0 w 1664469"/>
                <a:gd name="csY0" fmla="*/ 714619 h 1429237"/>
                <a:gd name="csX1" fmla="*/ 357309 w 1664469"/>
                <a:gd name="csY1" fmla="*/ 0 h 1429237"/>
                <a:gd name="csX2" fmla="*/ 1307160 w 1664469"/>
                <a:gd name="csY2" fmla="*/ 0 h 1429237"/>
                <a:gd name="csX3" fmla="*/ 1664469 w 1664469"/>
                <a:gd name="csY3" fmla="*/ 714619 h 1429237"/>
                <a:gd name="csX4" fmla="*/ 1307160 w 1664469"/>
                <a:gd name="csY4" fmla="*/ 1429237 h 1429237"/>
                <a:gd name="csX5" fmla="*/ 357309 w 1664469"/>
                <a:gd name="csY5" fmla="*/ 1429237 h 1429237"/>
                <a:gd name="csX6" fmla="*/ 0 w 1664469"/>
                <a:gd name="csY6" fmla="*/ 714619 h 14292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64469" h="1429237">
                  <a:moveTo>
                    <a:pt x="0" y="714619"/>
                  </a:moveTo>
                  <a:lnTo>
                    <a:pt x="357309" y="0"/>
                  </a:lnTo>
                  <a:lnTo>
                    <a:pt x="1307160" y="0"/>
                  </a:lnTo>
                  <a:lnTo>
                    <a:pt x="1664469" y="714619"/>
                  </a:lnTo>
                  <a:lnTo>
                    <a:pt x="1307160" y="1429237"/>
                  </a:lnTo>
                  <a:lnTo>
                    <a:pt x="357309" y="1429237"/>
                  </a:lnTo>
                  <a:lnTo>
                    <a:pt x="0" y="714619"/>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57809" tIns="239154" rIns="257809" bIns="239154" numCol="1" spcCol="1270" anchor="ctr" anchorCtr="0">
              <a:noAutofit/>
            </a:bodyPr>
            <a:lstStyle/>
            <a:p>
              <a:pPr marL="0" lvl="0" indent="0" algn="ctr" defTabSz="622300">
                <a:lnSpc>
                  <a:spcPct val="90000"/>
                </a:lnSpc>
                <a:spcBef>
                  <a:spcPct val="0"/>
                </a:spcBef>
                <a:spcAft>
                  <a:spcPct val="35000"/>
                </a:spcAft>
                <a:buNone/>
              </a:pPr>
              <a:r>
                <a:rPr lang="en-GB" sz="1400" kern="1200" dirty="0"/>
                <a:t>Wards</a:t>
              </a:r>
            </a:p>
          </p:txBody>
        </p:sp>
        <p:sp>
          <p:nvSpPr>
            <p:cNvPr id="26" name="Hexagon 25">
              <a:extLst>
                <a:ext uri="{FF2B5EF4-FFF2-40B4-BE49-F238E27FC236}">
                  <a16:creationId xmlns:a16="http://schemas.microsoft.com/office/drawing/2014/main" id="{82763210-D637-CB5F-8F96-EA372E3C2598}"/>
                </a:ext>
              </a:extLst>
            </p:cNvPr>
            <p:cNvSpPr/>
            <p:nvPr/>
          </p:nvSpPr>
          <p:spPr>
            <a:xfrm>
              <a:off x="8852169" y="1724263"/>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7" name="Hexagon 26">
              <a:extLst>
                <a:ext uri="{FF2B5EF4-FFF2-40B4-BE49-F238E27FC236}">
                  <a16:creationId xmlns:a16="http://schemas.microsoft.com/office/drawing/2014/main" id="{CE0B766C-4690-2B13-8BCF-CF55F324FF6B}"/>
                </a:ext>
              </a:extLst>
            </p:cNvPr>
            <p:cNvSpPr/>
            <p:nvPr/>
          </p:nvSpPr>
          <p:spPr>
            <a:xfrm>
              <a:off x="8844226" y="1881032"/>
              <a:ext cx="1664469" cy="1429237"/>
            </a:xfrm>
            <a:prstGeom prst="hexagon">
              <a:avLst>
                <a:gd name="adj" fmla="val 25000"/>
                <a:gd name="vf" fmla="val 115470"/>
              </a:avLst>
            </a:prstGeom>
            <a:blipFill>
              <a:blip r:embed="rId7"/>
              <a:srcRect/>
              <a:stretch>
                <a:fillRect l="-7000" r="-7000"/>
              </a:stretch>
            </a:blipFill>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8" name="Hexagon 27">
              <a:extLst>
                <a:ext uri="{FF2B5EF4-FFF2-40B4-BE49-F238E27FC236}">
                  <a16:creationId xmlns:a16="http://schemas.microsoft.com/office/drawing/2014/main" id="{F8A45D75-96A7-56DD-46DD-93A4CCDEA4DB}"/>
                </a:ext>
              </a:extLst>
            </p:cNvPr>
            <p:cNvSpPr/>
            <p:nvPr/>
          </p:nvSpPr>
          <p:spPr>
            <a:xfrm>
              <a:off x="9176061" y="1912817"/>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9" name="Freeform: Shape 28">
              <a:extLst>
                <a:ext uri="{FF2B5EF4-FFF2-40B4-BE49-F238E27FC236}">
                  <a16:creationId xmlns:a16="http://schemas.microsoft.com/office/drawing/2014/main" id="{7068FF4C-EE20-6620-8796-99BD0BDFD8AD}"/>
                </a:ext>
              </a:extLst>
            </p:cNvPr>
            <p:cNvSpPr/>
            <p:nvPr/>
          </p:nvSpPr>
          <p:spPr>
            <a:xfrm>
              <a:off x="8844226" y="3458419"/>
              <a:ext cx="1664469" cy="1429237"/>
            </a:xfrm>
            <a:custGeom>
              <a:avLst/>
              <a:gdLst>
                <a:gd name="csX0" fmla="*/ 0 w 1664469"/>
                <a:gd name="csY0" fmla="*/ 714619 h 1429237"/>
                <a:gd name="csX1" fmla="*/ 357309 w 1664469"/>
                <a:gd name="csY1" fmla="*/ 0 h 1429237"/>
                <a:gd name="csX2" fmla="*/ 1307160 w 1664469"/>
                <a:gd name="csY2" fmla="*/ 0 h 1429237"/>
                <a:gd name="csX3" fmla="*/ 1664469 w 1664469"/>
                <a:gd name="csY3" fmla="*/ 714619 h 1429237"/>
                <a:gd name="csX4" fmla="*/ 1307160 w 1664469"/>
                <a:gd name="csY4" fmla="*/ 1429237 h 1429237"/>
                <a:gd name="csX5" fmla="*/ 357309 w 1664469"/>
                <a:gd name="csY5" fmla="*/ 1429237 h 1429237"/>
                <a:gd name="csX6" fmla="*/ 0 w 1664469"/>
                <a:gd name="csY6" fmla="*/ 714619 h 14292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64469" h="1429237">
                  <a:moveTo>
                    <a:pt x="0" y="714619"/>
                  </a:moveTo>
                  <a:lnTo>
                    <a:pt x="357309" y="0"/>
                  </a:lnTo>
                  <a:lnTo>
                    <a:pt x="1307160" y="0"/>
                  </a:lnTo>
                  <a:lnTo>
                    <a:pt x="1664469" y="714619"/>
                  </a:lnTo>
                  <a:lnTo>
                    <a:pt x="1307160" y="1429237"/>
                  </a:lnTo>
                  <a:lnTo>
                    <a:pt x="357309" y="1429237"/>
                  </a:lnTo>
                  <a:lnTo>
                    <a:pt x="0" y="714619"/>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57809" tIns="239154" rIns="257809" bIns="239154" numCol="1" spcCol="1270" anchor="ctr" anchorCtr="0">
              <a:noAutofit/>
            </a:bodyPr>
            <a:lstStyle/>
            <a:p>
              <a:pPr marL="0" lvl="0" indent="0" algn="ctr" defTabSz="622300">
                <a:lnSpc>
                  <a:spcPct val="90000"/>
                </a:lnSpc>
                <a:spcBef>
                  <a:spcPct val="0"/>
                </a:spcBef>
                <a:spcAft>
                  <a:spcPct val="35000"/>
                </a:spcAft>
                <a:buNone/>
              </a:pPr>
              <a:r>
                <a:rPr lang="en-GB" sz="1400" kern="1200" dirty="0"/>
                <a:t>Community Outreach Team</a:t>
              </a:r>
            </a:p>
          </p:txBody>
        </p:sp>
        <p:sp>
          <p:nvSpPr>
            <p:cNvPr id="30" name="Hexagon 29">
              <a:extLst>
                <a:ext uri="{FF2B5EF4-FFF2-40B4-BE49-F238E27FC236}">
                  <a16:creationId xmlns:a16="http://schemas.microsoft.com/office/drawing/2014/main" id="{B32435CA-07CC-38C3-4AD4-A46C9FBCA866}"/>
                </a:ext>
              </a:extLst>
            </p:cNvPr>
            <p:cNvSpPr/>
            <p:nvPr/>
          </p:nvSpPr>
          <p:spPr>
            <a:xfrm>
              <a:off x="9174296" y="4710416"/>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3" name="Freeform: Shape 32">
              <a:extLst>
                <a:ext uri="{FF2B5EF4-FFF2-40B4-BE49-F238E27FC236}">
                  <a16:creationId xmlns:a16="http://schemas.microsoft.com/office/drawing/2014/main" id="{66B25FEE-E4FC-6068-4A46-9AA5FBD47816}"/>
                </a:ext>
              </a:extLst>
            </p:cNvPr>
            <p:cNvSpPr/>
            <p:nvPr/>
          </p:nvSpPr>
          <p:spPr>
            <a:xfrm>
              <a:off x="4546260" y="4232028"/>
              <a:ext cx="1664469" cy="1429237"/>
            </a:xfrm>
            <a:custGeom>
              <a:avLst/>
              <a:gdLst>
                <a:gd name="csX0" fmla="*/ 0 w 1664469"/>
                <a:gd name="csY0" fmla="*/ 714619 h 1429237"/>
                <a:gd name="csX1" fmla="*/ 357309 w 1664469"/>
                <a:gd name="csY1" fmla="*/ 0 h 1429237"/>
                <a:gd name="csX2" fmla="*/ 1307160 w 1664469"/>
                <a:gd name="csY2" fmla="*/ 0 h 1429237"/>
                <a:gd name="csX3" fmla="*/ 1664469 w 1664469"/>
                <a:gd name="csY3" fmla="*/ 714619 h 1429237"/>
                <a:gd name="csX4" fmla="*/ 1307160 w 1664469"/>
                <a:gd name="csY4" fmla="*/ 1429237 h 1429237"/>
                <a:gd name="csX5" fmla="*/ 357309 w 1664469"/>
                <a:gd name="csY5" fmla="*/ 1429237 h 1429237"/>
                <a:gd name="csX6" fmla="*/ 0 w 1664469"/>
                <a:gd name="csY6" fmla="*/ 714619 h 142923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64469" h="1429237">
                  <a:moveTo>
                    <a:pt x="0" y="714619"/>
                  </a:moveTo>
                  <a:lnTo>
                    <a:pt x="357309" y="0"/>
                  </a:lnTo>
                  <a:lnTo>
                    <a:pt x="1307160" y="0"/>
                  </a:lnTo>
                  <a:lnTo>
                    <a:pt x="1664469" y="714619"/>
                  </a:lnTo>
                  <a:lnTo>
                    <a:pt x="1307160" y="1429237"/>
                  </a:lnTo>
                  <a:lnTo>
                    <a:pt x="357309" y="1429237"/>
                  </a:lnTo>
                  <a:lnTo>
                    <a:pt x="0" y="714619"/>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257809" tIns="239154" rIns="257809" bIns="239154" numCol="1" spcCol="1270" anchor="ctr" anchorCtr="0">
              <a:noAutofit/>
            </a:bodyPr>
            <a:lstStyle/>
            <a:p>
              <a:pPr marL="0" lvl="0" indent="0" algn="ctr" defTabSz="622300">
                <a:lnSpc>
                  <a:spcPct val="90000"/>
                </a:lnSpc>
                <a:spcBef>
                  <a:spcPct val="0"/>
                </a:spcBef>
                <a:spcAft>
                  <a:spcPct val="35000"/>
                </a:spcAft>
                <a:buNone/>
              </a:pPr>
              <a:r>
                <a:rPr lang="en-GB" sz="1400" kern="1200" dirty="0"/>
                <a:t>Commissioners</a:t>
              </a:r>
            </a:p>
          </p:txBody>
        </p:sp>
        <p:sp>
          <p:nvSpPr>
            <p:cNvPr id="34" name="Hexagon 33">
              <a:extLst>
                <a:ext uri="{FF2B5EF4-FFF2-40B4-BE49-F238E27FC236}">
                  <a16:creationId xmlns:a16="http://schemas.microsoft.com/office/drawing/2014/main" id="{FED6C07A-6EF3-7B63-39C5-F31103D808CE}"/>
                </a:ext>
              </a:extLst>
            </p:cNvPr>
            <p:cNvSpPr/>
            <p:nvPr/>
          </p:nvSpPr>
          <p:spPr>
            <a:xfrm>
              <a:off x="4593917" y="4865568"/>
              <a:ext cx="194158" cy="167543"/>
            </a:xfrm>
            <a:prstGeom prst="hexagon">
              <a:avLst>
                <a:gd name="adj" fmla="val 25000"/>
                <a:gd name="vf" fmla="val 115470"/>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grpSp>
    </p:spTree>
    <p:extLst>
      <p:ext uri="{BB962C8B-B14F-4D97-AF65-F5344CB8AC3E}">
        <p14:creationId xmlns:p14="http://schemas.microsoft.com/office/powerpoint/2010/main" val="2460294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8909E-A612-9A2D-C273-3AF7696D81DE}"/>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39EA848F-2075-0873-2194-FE3C7199622F}"/>
              </a:ext>
            </a:extLst>
          </p:cNvPr>
          <p:cNvSpPr>
            <a:spLocks noGrp="1"/>
          </p:cNvSpPr>
          <p:nvPr>
            <p:ph idx="1"/>
          </p:nvPr>
        </p:nvSpPr>
        <p:spPr>
          <a:xfrm>
            <a:off x="333375" y="1525871"/>
            <a:ext cx="11525250" cy="4883150"/>
          </a:xfrm>
        </p:spPr>
        <p:txBody>
          <a:bodyPr lIns="91440" tIns="45720" rIns="91440" bIns="45720" anchor="t">
            <a:noAutofit/>
          </a:bodyPr>
          <a:lstStyle/>
          <a:p>
            <a:pPr marL="0" indent="0">
              <a:spcBef>
                <a:spcPts val="1200"/>
              </a:spcBef>
              <a:spcAft>
                <a:spcPts val="600"/>
              </a:spcAft>
              <a:buNone/>
            </a:pPr>
            <a:r>
              <a:rPr lang="en-GB" sz="2400" dirty="0"/>
              <a:t>What does it feel like working in this system?</a:t>
            </a:r>
            <a:endParaRPr lang="en-GB" sz="1400" dirty="0">
              <a:solidFill>
                <a:srgbClr val="212B32"/>
              </a:solidFill>
            </a:endParaRPr>
          </a:p>
          <a:p>
            <a:pPr lvl="1">
              <a:spcBef>
                <a:spcPts val="1200"/>
              </a:spcBef>
              <a:spcAft>
                <a:spcPts val="600"/>
              </a:spcAft>
              <a:buFont typeface="Wingdings" panose="05000000000000000000" pitchFamily="2" charset="2"/>
              <a:buChar char="§"/>
            </a:pPr>
            <a:r>
              <a:rPr lang="en-GB" sz="2000" dirty="0">
                <a:solidFill>
                  <a:srgbClr val="212B32"/>
                </a:solidFill>
              </a:rPr>
              <a:t>Where are you?</a:t>
            </a:r>
          </a:p>
          <a:p>
            <a:pPr lvl="1">
              <a:spcBef>
                <a:spcPts val="1200"/>
              </a:spcBef>
              <a:spcAft>
                <a:spcPts val="600"/>
              </a:spcAft>
              <a:buFont typeface="Wingdings" panose="05000000000000000000" pitchFamily="2" charset="2"/>
              <a:buChar char="§"/>
            </a:pPr>
            <a:r>
              <a:rPr lang="en-GB" sz="2000" dirty="0">
                <a:solidFill>
                  <a:srgbClr val="212B32"/>
                </a:solidFill>
              </a:rPr>
              <a:t>Who is around you?</a:t>
            </a:r>
          </a:p>
          <a:p>
            <a:pPr lvl="1">
              <a:spcBef>
                <a:spcPts val="1200"/>
              </a:spcBef>
              <a:spcAft>
                <a:spcPts val="600"/>
              </a:spcAft>
              <a:buFont typeface="Wingdings" panose="05000000000000000000" pitchFamily="2" charset="2"/>
              <a:buChar char="§"/>
            </a:pPr>
            <a:r>
              <a:rPr lang="en-GB" sz="2000" dirty="0">
                <a:solidFill>
                  <a:srgbClr val="212B32"/>
                </a:solidFill>
              </a:rPr>
              <a:t>Which departments are in this system?</a:t>
            </a:r>
          </a:p>
          <a:p>
            <a:pPr lvl="1">
              <a:spcBef>
                <a:spcPts val="1200"/>
              </a:spcBef>
              <a:spcAft>
                <a:spcPts val="600"/>
              </a:spcAft>
              <a:buFont typeface="Wingdings" panose="05000000000000000000" pitchFamily="2" charset="2"/>
              <a:buChar char="§"/>
            </a:pPr>
            <a:r>
              <a:rPr lang="en-GB" sz="2000" dirty="0">
                <a:solidFill>
                  <a:srgbClr val="212B32"/>
                </a:solidFill>
              </a:rPr>
              <a:t>Who has key relationships with whom?</a:t>
            </a:r>
          </a:p>
          <a:p>
            <a:pPr lvl="1">
              <a:spcBef>
                <a:spcPts val="1200"/>
              </a:spcBef>
              <a:spcAft>
                <a:spcPts val="600"/>
              </a:spcAft>
              <a:buFont typeface="Wingdings" panose="05000000000000000000" pitchFamily="2" charset="2"/>
              <a:buChar char="§"/>
            </a:pPr>
            <a:r>
              <a:rPr lang="en-GB" sz="2000" dirty="0">
                <a:solidFill>
                  <a:srgbClr val="212B32"/>
                </a:solidFill>
              </a:rPr>
              <a:t>Where is the power?</a:t>
            </a:r>
          </a:p>
          <a:p>
            <a:pPr lvl="1">
              <a:spcBef>
                <a:spcPts val="1200"/>
              </a:spcBef>
              <a:spcAft>
                <a:spcPts val="600"/>
              </a:spcAft>
              <a:buFont typeface="Wingdings" panose="05000000000000000000" pitchFamily="2" charset="2"/>
              <a:buChar char="§"/>
            </a:pPr>
            <a:r>
              <a:rPr lang="en-GB" sz="2000" dirty="0">
                <a:solidFill>
                  <a:srgbClr val="212B32"/>
                </a:solidFill>
              </a:rPr>
              <a:t>How does the money flow?</a:t>
            </a:r>
          </a:p>
          <a:p>
            <a:pPr lvl="1">
              <a:spcBef>
                <a:spcPts val="1200"/>
              </a:spcBef>
              <a:spcAft>
                <a:spcPts val="600"/>
              </a:spcAft>
              <a:buFont typeface="Wingdings" panose="05000000000000000000" pitchFamily="2" charset="2"/>
              <a:buChar char="§"/>
            </a:pPr>
            <a:r>
              <a:rPr lang="en-GB" sz="2000" dirty="0">
                <a:solidFill>
                  <a:srgbClr val="212B32"/>
                </a:solidFill>
              </a:rPr>
              <a:t>Where are there tensions?</a:t>
            </a:r>
          </a:p>
          <a:p>
            <a:pPr lvl="1">
              <a:spcBef>
                <a:spcPts val="1200"/>
              </a:spcBef>
              <a:spcAft>
                <a:spcPts val="600"/>
              </a:spcAft>
              <a:buFont typeface="Wingdings" panose="05000000000000000000" pitchFamily="2" charset="2"/>
              <a:buChar char="§"/>
            </a:pPr>
            <a:r>
              <a:rPr lang="en-GB" sz="2000" dirty="0">
                <a:solidFill>
                  <a:srgbClr val="212B32"/>
                </a:solidFill>
              </a:rPr>
              <a:t>Where are there alliances?</a:t>
            </a:r>
          </a:p>
          <a:p>
            <a:pPr lvl="3">
              <a:spcBef>
                <a:spcPts val="1200"/>
              </a:spcBef>
              <a:spcAft>
                <a:spcPts val="600"/>
              </a:spcAft>
            </a:pPr>
            <a:endParaRPr lang="en-GB" sz="1800" dirty="0">
              <a:solidFill>
                <a:srgbClr val="212B32"/>
              </a:solidFill>
            </a:endParaRPr>
          </a:p>
          <a:p>
            <a:pPr marL="0" indent="0">
              <a:spcBef>
                <a:spcPts val="1200"/>
              </a:spcBef>
              <a:spcAft>
                <a:spcPts val="600"/>
              </a:spcAft>
              <a:buNone/>
            </a:pPr>
            <a:endParaRPr lang="en-GB" sz="2400" b="1" dirty="0"/>
          </a:p>
        </p:txBody>
      </p:sp>
      <p:grpSp>
        <p:nvGrpSpPr>
          <p:cNvPr id="2" name="Group 1">
            <a:extLst>
              <a:ext uri="{FF2B5EF4-FFF2-40B4-BE49-F238E27FC236}">
                <a16:creationId xmlns:a16="http://schemas.microsoft.com/office/drawing/2014/main" id="{607B82AE-A7D3-490D-2A52-67C37C5F95E8}"/>
              </a:ext>
            </a:extLst>
          </p:cNvPr>
          <p:cNvGrpSpPr/>
          <p:nvPr/>
        </p:nvGrpSpPr>
        <p:grpSpPr>
          <a:xfrm>
            <a:off x="-2" y="-9525"/>
            <a:ext cx="5467348" cy="1289265"/>
            <a:chOff x="735647" y="0"/>
            <a:chExt cx="2359002" cy="470142"/>
          </a:xfrm>
        </p:grpSpPr>
        <p:pic>
          <p:nvPicPr>
            <p:cNvPr id="7" name="Graphic 6">
              <a:extLst>
                <a:ext uri="{FF2B5EF4-FFF2-40B4-BE49-F238E27FC236}">
                  <a16:creationId xmlns:a16="http://schemas.microsoft.com/office/drawing/2014/main" id="{1FE57B42-A04A-4023-26C1-F5F43C51581A}"/>
                </a:ext>
              </a:extLst>
            </p:cNvPr>
            <p:cNvPicPr>
              <a:picLocks noChangeAspect="1"/>
            </p:cNvPicPr>
            <p:nvPr/>
          </p:nvPicPr>
          <p:blipFill rotWithShape="1">
            <a:blip>
              <a:extLst>
                <a:ext uri="{96DAC541-7B7A-43D3-8B79-37D633B846F1}">
                  <asvg:svgBlip xmlns:asvg="http://schemas.microsoft.com/office/drawing/2016/SVG/main" r:embed="rId3"/>
                </a:ext>
              </a:extLst>
            </a:blip>
            <a:srcRect l="-1" t="27501" r="35430" b="32874"/>
            <a:stretch>
              <a:fillRect/>
            </a:stretch>
          </p:blipFill>
          <p:spPr>
            <a:xfrm flipH="1">
              <a:off x="735647" y="0"/>
              <a:ext cx="2359002" cy="470142"/>
            </a:xfrm>
            <a:prstGeom prst="rect">
              <a:avLst/>
            </a:prstGeom>
          </p:spPr>
        </p:pic>
        <p:sp>
          <p:nvSpPr>
            <p:cNvPr id="8" name="TextBox 7">
              <a:extLst>
                <a:ext uri="{FF2B5EF4-FFF2-40B4-BE49-F238E27FC236}">
                  <a16:creationId xmlns:a16="http://schemas.microsoft.com/office/drawing/2014/main" id="{2A443BBD-F122-3B2A-5C97-F38E04D28BC1}"/>
                </a:ext>
              </a:extLst>
            </p:cNvPr>
            <p:cNvSpPr txBox="1"/>
            <p:nvPr/>
          </p:nvSpPr>
          <p:spPr>
            <a:xfrm>
              <a:off x="851815" y="89754"/>
              <a:ext cx="2126665" cy="2581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Mapping Plenary  </a:t>
              </a:r>
              <a:endParaRPr kumimoji="0" lang="en-GB" sz="18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sp>
        <p:nvSpPr>
          <p:cNvPr id="5" name="TextBox 4">
            <a:extLst>
              <a:ext uri="{FF2B5EF4-FFF2-40B4-BE49-F238E27FC236}">
                <a16:creationId xmlns:a16="http://schemas.microsoft.com/office/drawing/2014/main" id="{22054936-7D02-A27D-71A7-F5D4CEB97DC7}"/>
              </a:ext>
            </a:extLst>
          </p:cNvPr>
          <p:cNvSpPr txBox="1"/>
          <p:nvPr/>
        </p:nvSpPr>
        <p:spPr>
          <a:xfrm>
            <a:off x="6526461" y="2657157"/>
            <a:ext cx="5332164" cy="1954381"/>
          </a:xfrm>
          <a:prstGeom prst="rect">
            <a:avLst/>
          </a:prstGeom>
          <a:noFill/>
        </p:spPr>
        <p:txBody>
          <a:bodyPr wrap="square">
            <a:spAutoFit/>
          </a:bodyPr>
          <a:lstStyle/>
          <a:p>
            <a:pPr marL="285750" indent="-285750">
              <a:spcBef>
                <a:spcPts val="1800"/>
              </a:spcBef>
              <a:spcAft>
                <a:spcPts val="1200"/>
              </a:spcAft>
              <a:buFont typeface="Wingdings" panose="05000000000000000000" pitchFamily="2" charset="2"/>
              <a:buChar char="§"/>
            </a:pPr>
            <a:r>
              <a:rPr lang="en-GB" sz="2400" dirty="0">
                <a:latin typeface="Aptos" panose="020B0004020202020204" pitchFamily="34" charset="0"/>
              </a:rPr>
              <a:t>What is realistically within your control?</a:t>
            </a:r>
          </a:p>
          <a:p>
            <a:pPr marL="285750" indent="-285750">
              <a:spcBef>
                <a:spcPts val="1800"/>
              </a:spcBef>
              <a:spcAft>
                <a:spcPts val="1200"/>
              </a:spcAft>
              <a:buFont typeface="Wingdings" panose="05000000000000000000" pitchFamily="2" charset="2"/>
              <a:buChar char="§"/>
            </a:pPr>
            <a:r>
              <a:rPr lang="en-GB" sz="2400" dirty="0">
                <a:latin typeface="Aptos" panose="020B0004020202020204" pitchFamily="34" charset="0"/>
              </a:rPr>
              <a:t>Where are the areas you need to influence and partner with?</a:t>
            </a:r>
          </a:p>
        </p:txBody>
      </p:sp>
    </p:spTree>
    <p:extLst>
      <p:ext uri="{BB962C8B-B14F-4D97-AF65-F5344CB8AC3E}">
        <p14:creationId xmlns:p14="http://schemas.microsoft.com/office/powerpoint/2010/main" val="35558500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6A182-4677-188C-74F4-254FB042970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399959C-1E83-BA7D-21DC-7ED9F142C2FE}"/>
              </a:ext>
            </a:extLst>
          </p:cNvPr>
          <p:cNvSpPr>
            <a:spLocks noGrp="1"/>
          </p:cNvSpPr>
          <p:nvPr>
            <p:ph idx="1"/>
          </p:nvPr>
        </p:nvSpPr>
        <p:spPr/>
        <p:txBody>
          <a:bodyPr lIns="91440" tIns="45720" rIns="91440" bIns="45720" anchor="t">
            <a:normAutofit fontScale="85000" lnSpcReduction="20000"/>
          </a:bodyPr>
          <a:lstStyle/>
          <a:p>
            <a:pPr marL="0" indent="0">
              <a:buNone/>
            </a:pPr>
            <a:r>
              <a:rPr lang="en-GB" sz="2400" dirty="0"/>
              <a:t>1.	Whole Systems Structures:  Three dynamics/operating structures</a:t>
            </a:r>
          </a:p>
          <a:p>
            <a:pPr marL="0" indent="0">
              <a:buNone/>
            </a:pPr>
            <a:endParaRPr lang="en-GB" sz="2400" dirty="0"/>
          </a:p>
          <a:p>
            <a:pPr marL="0" indent="0">
              <a:buNone/>
            </a:pPr>
            <a:r>
              <a:rPr lang="en-GB" sz="2400" dirty="0"/>
              <a:t>2. 	Human Systems Thinking: Tops, Middles and Bottoms – Barry Oshry </a:t>
            </a:r>
          </a:p>
          <a:p>
            <a:pPr marL="0" indent="0">
              <a:lnSpc>
                <a:spcPct val="150000"/>
              </a:lnSpc>
              <a:buNone/>
            </a:pPr>
            <a:endParaRPr lang="en-GB" sz="2400" b="1" dirty="0"/>
          </a:p>
          <a:p>
            <a:pPr marL="0" indent="0">
              <a:lnSpc>
                <a:spcPct val="150000"/>
              </a:lnSpc>
              <a:buNone/>
            </a:pPr>
            <a:r>
              <a:rPr lang="en-GB" sz="2400" b="1" dirty="0"/>
              <a:t>History: </a:t>
            </a:r>
            <a:r>
              <a:rPr lang="en-GB" sz="2400" dirty="0"/>
              <a:t>The Power Lab, The Organisation Workshop on Creating Partnership, and the When 	Cultures Meet Workshop.: In 2013 Barry Oshry launched the Worldwide Week of Partnership, during which Power and Systems trainers across the globe conducted pro-bono partnership events for education, charitable, advocacy, and service organisations in their local communities.  </a:t>
            </a:r>
          </a:p>
          <a:p>
            <a:pPr marL="0" indent="0">
              <a:lnSpc>
                <a:spcPct val="150000"/>
              </a:lnSpc>
              <a:buNone/>
            </a:pPr>
            <a:endParaRPr lang="en-GB" sz="2400" dirty="0"/>
          </a:p>
          <a:p>
            <a:pPr marL="0" indent="0">
              <a:lnSpc>
                <a:spcPct val="150000"/>
              </a:lnSpc>
              <a:buNone/>
            </a:pPr>
            <a:r>
              <a:rPr lang="en-GB" sz="2400" dirty="0"/>
              <a:t>From their work and extensive learning, they came up with the Tops, Middles and Bottoms dynamics in organisations.  Here is just a taster to start the thinking about your own systems at </a:t>
            </a:r>
            <a:r>
              <a:rPr lang="en-GB" sz="2400" dirty="0" err="1"/>
              <a:t>Oxleas</a:t>
            </a:r>
            <a:r>
              <a:rPr lang="en-GB" sz="2400" dirty="0"/>
              <a:t> and how you can navigate these.</a:t>
            </a:r>
          </a:p>
        </p:txBody>
      </p:sp>
      <p:sp>
        <p:nvSpPr>
          <p:cNvPr id="3" name="Title 2">
            <a:extLst>
              <a:ext uri="{FF2B5EF4-FFF2-40B4-BE49-F238E27FC236}">
                <a16:creationId xmlns:a16="http://schemas.microsoft.com/office/drawing/2014/main" id="{C27FB60A-C961-DB76-390A-A1D0D81E0DE5}"/>
              </a:ext>
            </a:extLst>
          </p:cNvPr>
          <p:cNvSpPr>
            <a:spLocks noGrp="1"/>
          </p:cNvSpPr>
          <p:nvPr>
            <p:ph type="title"/>
          </p:nvPr>
        </p:nvSpPr>
        <p:spPr>
          <a:xfrm>
            <a:off x="326175" y="240082"/>
            <a:ext cx="10752862" cy="915782"/>
          </a:xfrm>
        </p:spPr>
        <p:txBody>
          <a:bodyPr>
            <a:normAutofit/>
          </a:bodyPr>
          <a:lstStyle/>
          <a:p>
            <a:r>
              <a:rPr lang="en-GB" sz="4400" dirty="0">
                <a:latin typeface="Aptos Display" panose="020B0004020202020204" pitchFamily="34" charset="0"/>
              </a:rPr>
              <a:t>System Theory </a:t>
            </a:r>
          </a:p>
        </p:txBody>
      </p:sp>
    </p:spTree>
    <p:extLst>
      <p:ext uri="{BB962C8B-B14F-4D97-AF65-F5344CB8AC3E}">
        <p14:creationId xmlns:p14="http://schemas.microsoft.com/office/powerpoint/2010/main" val="2687689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6E7D-5318-3823-4E3E-929DCE8C15F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31EC4B-F351-EBEB-4F9A-022343FCE5D2}"/>
              </a:ext>
            </a:extLst>
          </p:cNvPr>
          <p:cNvSpPr>
            <a:spLocks noGrp="1"/>
          </p:cNvSpPr>
          <p:nvPr>
            <p:ph idx="1"/>
          </p:nvPr>
        </p:nvSpPr>
        <p:spPr/>
        <p:txBody>
          <a:bodyPr lIns="91440" tIns="45720" rIns="91440" bIns="45720" anchor="t">
            <a:normAutofit/>
          </a:bodyPr>
          <a:lstStyle/>
          <a:p>
            <a:pPr marL="0" indent="0">
              <a:buNone/>
            </a:pPr>
            <a:r>
              <a:rPr lang="en-GB" sz="2400" dirty="0"/>
              <a:t>Well oiled machine</a:t>
            </a: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r>
              <a:rPr lang="en-GB" sz="2400" dirty="0"/>
              <a:t>Complex &amp;														</a:t>
            </a:r>
          </a:p>
          <a:p>
            <a:pPr marL="0" indent="0">
              <a:buNone/>
            </a:pPr>
            <a:r>
              <a:rPr lang="en-GB" sz="2400" dirty="0"/>
              <a:t>Adaptive																Social</a:t>
            </a:r>
          </a:p>
        </p:txBody>
      </p:sp>
      <p:sp>
        <p:nvSpPr>
          <p:cNvPr id="3" name="Title 2">
            <a:extLst>
              <a:ext uri="{FF2B5EF4-FFF2-40B4-BE49-F238E27FC236}">
                <a16:creationId xmlns:a16="http://schemas.microsoft.com/office/drawing/2014/main" id="{0204D79C-DC69-D60A-40DF-8822F1E65823}"/>
              </a:ext>
            </a:extLst>
          </p:cNvPr>
          <p:cNvSpPr>
            <a:spLocks noGrp="1"/>
          </p:cNvSpPr>
          <p:nvPr>
            <p:ph type="title"/>
          </p:nvPr>
        </p:nvSpPr>
        <p:spPr>
          <a:xfrm>
            <a:off x="326175" y="240082"/>
            <a:ext cx="10752862" cy="915782"/>
          </a:xfrm>
        </p:spPr>
        <p:txBody>
          <a:bodyPr>
            <a:normAutofit/>
          </a:bodyPr>
          <a:lstStyle/>
          <a:p>
            <a:r>
              <a:rPr lang="en-GB" sz="4400" dirty="0">
                <a:latin typeface="Aptos Display" panose="020B0004020202020204" pitchFamily="34" charset="0"/>
              </a:rPr>
              <a:t>Three types of operating structures </a:t>
            </a:r>
          </a:p>
        </p:txBody>
      </p:sp>
      <p:pic>
        <p:nvPicPr>
          <p:cNvPr id="4" name="Picture 3" descr="A picture containing text, fabric&#10;&#10;Description automatically generated">
            <a:extLst>
              <a:ext uri="{FF2B5EF4-FFF2-40B4-BE49-F238E27FC236}">
                <a16:creationId xmlns:a16="http://schemas.microsoft.com/office/drawing/2014/main" id="{5E380499-28B9-4F6A-87B3-ED3D21AAA3A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162123" y="1555014"/>
            <a:ext cx="3564248" cy="1873986"/>
          </a:xfrm>
          <a:prstGeom prst="rect">
            <a:avLst/>
          </a:prstGeom>
        </p:spPr>
      </p:pic>
      <p:pic>
        <p:nvPicPr>
          <p:cNvPr id="5" name="Picture 4" descr="Diagram, icon&#10;&#10;Description automatically generated">
            <a:extLst>
              <a:ext uri="{FF2B5EF4-FFF2-40B4-BE49-F238E27FC236}">
                <a16:creationId xmlns:a16="http://schemas.microsoft.com/office/drawing/2014/main" id="{5686EE47-E2AF-C382-3341-0B519E458FA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203841" y="2109224"/>
            <a:ext cx="3328076" cy="3152072"/>
          </a:xfrm>
          <a:prstGeom prst="rect">
            <a:avLst/>
          </a:prstGeom>
        </p:spPr>
      </p:pic>
      <p:pic>
        <p:nvPicPr>
          <p:cNvPr id="7" name="Picture 6" descr="Background pattern&#10;&#10;Description automatically generated">
            <a:extLst>
              <a:ext uri="{FF2B5EF4-FFF2-40B4-BE49-F238E27FC236}">
                <a16:creationId xmlns:a16="http://schemas.microsoft.com/office/drawing/2014/main" id="{C6B447A3-A6CA-4132-8473-CB9D137CC87E}"/>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038917" y="3685260"/>
            <a:ext cx="4267066" cy="2810978"/>
          </a:xfrm>
          <a:prstGeom prst="rect">
            <a:avLst/>
          </a:prstGeom>
        </p:spPr>
      </p:pic>
    </p:spTree>
    <p:extLst>
      <p:ext uri="{BB962C8B-B14F-4D97-AF65-F5344CB8AC3E}">
        <p14:creationId xmlns:p14="http://schemas.microsoft.com/office/powerpoint/2010/main" val="224276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6E09A-F2CA-87B3-6841-47F3ED658C12}"/>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A253DCE2-C944-5BAD-061D-D15B95FD18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14232" y="1583010"/>
            <a:ext cx="1903273" cy="1645694"/>
          </a:xfrm>
          <a:prstGeom prst="rect">
            <a:avLst/>
          </a:prstGeom>
        </p:spPr>
      </p:pic>
      <p:pic>
        <p:nvPicPr>
          <p:cNvPr id="22" name="Picture 21">
            <a:extLst>
              <a:ext uri="{FF2B5EF4-FFF2-40B4-BE49-F238E27FC236}">
                <a16:creationId xmlns:a16="http://schemas.microsoft.com/office/drawing/2014/main" id="{DD32BC06-2ABC-A450-FA0F-ADEE084D25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2502" y="1455742"/>
            <a:ext cx="1980208" cy="1645694"/>
          </a:xfrm>
          <a:prstGeom prst="rect">
            <a:avLst/>
          </a:prstGeom>
        </p:spPr>
      </p:pic>
      <p:sp>
        <p:nvSpPr>
          <p:cNvPr id="3" name="Title 2">
            <a:extLst>
              <a:ext uri="{FF2B5EF4-FFF2-40B4-BE49-F238E27FC236}">
                <a16:creationId xmlns:a16="http://schemas.microsoft.com/office/drawing/2014/main" id="{6B39DE06-61E1-02B4-1D58-3B40DFE57416}"/>
              </a:ext>
            </a:extLst>
          </p:cNvPr>
          <p:cNvSpPr>
            <a:spLocks noGrp="1"/>
          </p:cNvSpPr>
          <p:nvPr>
            <p:ph type="title"/>
          </p:nvPr>
        </p:nvSpPr>
        <p:spPr/>
        <p:txBody>
          <a:bodyPr>
            <a:normAutofit/>
          </a:bodyPr>
          <a:lstStyle/>
          <a:p>
            <a:r>
              <a:rPr lang="en-GB" sz="4400" dirty="0">
                <a:latin typeface="Aptos Display" panose="020B0004020202020204" pitchFamily="34" charset="0"/>
              </a:rPr>
              <a:t>Human Systems thinking in Organisations</a:t>
            </a:r>
          </a:p>
        </p:txBody>
      </p:sp>
      <p:sp>
        <p:nvSpPr>
          <p:cNvPr id="15" name="Rectangle 14">
            <a:extLst>
              <a:ext uri="{FF2B5EF4-FFF2-40B4-BE49-F238E27FC236}">
                <a16:creationId xmlns:a16="http://schemas.microsoft.com/office/drawing/2014/main" id="{64765459-D914-E134-9748-F76A39850301}"/>
              </a:ext>
            </a:extLst>
          </p:cNvPr>
          <p:cNvSpPr/>
          <p:nvPr/>
        </p:nvSpPr>
        <p:spPr>
          <a:xfrm>
            <a:off x="4293377" y="1325145"/>
            <a:ext cx="2818459" cy="412249"/>
          </a:xfrm>
          <a:prstGeom prst="rect">
            <a:avLst/>
          </a:prstGeom>
          <a:solidFill>
            <a:srgbClr val="2267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ptos" panose="020B0004020202020204" pitchFamily="34" charset="0"/>
              </a:rPr>
              <a:t>MIDDLES</a:t>
            </a:r>
          </a:p>
        </p:txBody>
      </p:sp>
      <p:sp>
        <p:nvSpPr>
          <p:cNvPr id="14" name="Rectangle 13">
            <a:extLst>
              <a:ext uri="{FF2B5EF4-FFF2-40B4-BE49-F238E27FC236}">
                <a16:creationId xmlns:a16="http://schemas.microsoft.com/office/drawing/2014/main" id="{0393C36C-4928-F7EA-2942-3C6DA8B329CC}"/>
              </a:ext>
            </a:extLst>
          </p:cNvPr>
          <p:cNvSpPr/>
          <p:nvPr/>
        </p:nvSpPr>
        <p:spPr>
          <a:xfrm>
            <a:off x="372732" y="1305302"/>
            <a:ext cx="2818459" cy="412249"/>
          </a:xfrm>
          <a:prstGeom prst="rect">
            <a:avLst/>
          </a:prstGeom>
          <a:solidFill>
            <a:srgbClr val="2267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ptos" panose="020B0004020202020204" pitchFamily="34" charset="0"/>
              </a:rPr>
              <a:t>TOPS</a:t>
            </a:r>
          </a:p>
        </p:txBody>
      </p:sp>
      <p:pic>
        <p:nvPicPr>
          <p:cNvPr id="20" name="Picture 19" descr="A picture containing sky, loudspeaker, person, megaphone&#10;&#10;Description generated with very high confidence">
            <a:extLst>
              <a:ext uri="{FF2B5EF4-FFF2-40B4-BE49-F238E27FC236}">
                <a16:creationId xmlns:a16="http://schemas.microsoft.com/office/drawing/2014/main" id="{FA6A2580-EE81-1E05-4F49-5F6FD5C7CA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436" y="1863475"/>
            <a:ext cx="2133173" cy="1256139"/>
          </a:xfrm>
          <a:prstGeom prst="rect">
            <a:avLst/>
          </a:prstGeom>
        </p:spPr>
      </p:pic>
      <p:sp>
        <p:nvSpPr>
          <p:cNvPr id="16" name="Rectangle 15">
            <a:extLst>
              <a:ext uri="{FF2B5EF4-FFF2-40B4-BE49-F238E27FC236}">
                <a16:creationId xmlns:a16="http://schemas.microsoft.com/office/drawing/2014/main" id="{025DD045-759F-6F5E-704A-444E80EDAF4A}"/>
              </a:ext>
            </a:extLst>
          </p:cNvPr>
          <p:cNvSpPr/>
          <p:nvPr/>
        </p:nvSpPr>
        <p:spPr>
          <a:xfrm>
            <a:off x="8356640" y="1325145"/>
            <a:ext cx="2818459" cy="412249"/>
          </a:xfrm>
          <a:prstGeom prst="rect">
            <a:avLst/>
          </a:prstGeom>
          <a:solidFill>
            <a:srgbClr val="2267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b="1" dirty="0">
                <a:solidFill>
                  <a:schemeClr val="bg1"/>
                </a:solidFill>
                <a:latin typeface="Aptos" panose="020B0004020202020204" pitchFamily="34" charset="0"/>
              </a:rPr>
              <a:t>BOTTOMS</a:t>
            </a:r>
          </a:p>
        </p:txBody>
      </p:sp>
      <p:pic>
        <p:nvPicPr>
          <p:cNvPr id="21" name="Picture 20" descr="A group of people sitting posing for the camera&#10;&#10;Description generated with very high confidence">
            <a:extLst>
              <a:ext uri="{FF2B5EF4-FFF2-40B4-BE49-F238E27FC236}">
                <a16:creationId xmlns:a16="http://schemas.microsoft.com/office/drawing/2014/main" id="{20503DF4-7A54-11A6-1EFB-E53C73ABE4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7686" y="5351543"/>
            <a:ext cx="1940440" cy="1416384"/>
          </a:xfrm>
          <a:prstGeom prst="rect">
            <a:avLst/>
          </a:prstGeom>
        </p:spPr>
      </p:pic>
      <p:pic>
        <p:nvPicPr>
          <p:cNvPr id="23" name="Picture 22" descr="A group of people posing for the camera&#10;&#10;Description generated with very high confidence">
            <a:extLst>
              <a:ext uri="{FF2B5EF4-FFF2-40B4-BE49-F238E27FC236}">
                <a16:creationId xmlns:a16="http://schemas.microsoft.com/office/drawing/2014/main" id="{E74EA2C0-6F93-F49D-E4D4-2F26E738966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12502" y="5369719"/>
            <a:ext cx="2052298" cy="1364042"/>
          </a:xfrm>
          <a:prstGeom prst="rect">
            <a:avLst/>
          </a:prstGeom>
        </p:spPr>
      </p:pic>
      <p:sp>
        <p:nvSpPr>
          <p:cNvPr id="26" name="Rectangle 25">
            <a:extLst>
              <a:ext uri="{FF2B5EF4-FFF2-40B4-BE49-F238E27FC236}">
                <a16:creationId xmlns:a16="http://schemas.microsoft.com/office/drawing/2014/main" id="{7F86C83B-4579-1039-7910-B0D1450AE85D}"/>
              </a:ext>
            </a:extLst>
          </p:cNvPr>
          <p:cNvSpPr/>
          <p:nvPr/>
        </p:nvSpPr>
        <p:spPr>
          <a:xfrm>
            <a:off x="392614" y="3196843"/>
            <a:ext cx="3010583" cy="2077471"/>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GB" dirty="0">
              <a:latin typeface="Aptos" panose="020B0004020202020204" pitchFamily="34" charset="0"/>
            </a:endParaRPr>
          </a:p>
          <a:p>
            <a:pPr marL="285750" indent="-285750">
              <a:buFont typeface="Wingdings" panose="05000000000000000000" pitchFamily="2" charset="2"/>
              <a:buChar char="§"/>
            </a:pPr>
            <a:r>
              <a:rPr lang="en-GB" sz="1600" dirty="0">
                <a:solidFill>
                  <a:schemeClr val="tx1"/>
                </a:solidFill>
                <a:latin typeface="Aptos" panose="020B0004020202020204" pitchFamily="34" charset="0"/>
              </a:rPr>
              <a:t>Designated authority at any level &amp; the buck stops with us. </a:t>
            </a:r>
          </a:p>
          <a:p>
            <a:pPr marL="285750" indent="-285750">
              <a:buFont typeface="Wingdings" panose="05000000000000000000" pitchFamily="2" charset="2"/>
              <a:buChar char="§"/>
            </a:pPr>
            <a:r>
              <a:rPr lang="en-GB" sz="1600" dirty="0">
                <a:solidFill>
                  <a:schemeClr val="tx1"/>
                </a:solidFill>
                <a:latin typeface="Aptos" panose="020B0004020202020204" pitchFamily="34" charset="0"/>
              </a:rPr>
              <a:t>We need to get the rest of the team or system to support delivery.</a:t>
            </a:r>
          </a:p>
          <a:p>
            <a:pPr marL="285750" indent="-285750">
              <a:buFont typeface="Wingdings" panose="05000000000000000000" pitchFamily="2" charset="2"/>
              <a:buChar char="§"/>
            </a:pPr>
            <a:r>
              <a:rPr lang="en-GB" sz="1600" dirty="0">
                <a:solidFill>
                  <a:schemeClr val="tx1"/>
                </a:solidFill>
                <a:latin typeface="Aptos" panose="020B0004020202020204" pitchFamily="34" charset="0"/>
              </a:rPr>
              <a:t>Our name is in the action column</a:t>
            </a:r>
          </a:p>
          <a:p>
            <a:pPr algn="ctr"/>
            <a:endParaRPr lang="en-GB" dirty="0">
              <a:latin typeface="Aptos" panose="020B0004020202020204" pitchFamily="34" charset="0"/>
            </a:endParaRPr>
          </a:p>
        </p:txBody>
      </p:sp>
      <p:sp>
        <p:nvSpPr>
          <p:cNvPr id="27" name="Rectangle 26">
            <a:extLst>
              <a:ext uri="{FF2B5EF4-FFF2-40B4-BE49-F238E27FC236}">
                <a16:creationId xmlns:a16="http://schemas.microsoft.com/office/drawing/2014/main" id="{1EB2DD58-BEBC-FB35-965C-E2917FEA6F97}"/>
              </a:ext>
            </a:extLst>
          </p:cNvPr>
          <p:cNvSpPr/>
          <p:nvPr/>
        </p:nvSpPr>
        <p:spPr>
          <a:xfrm>
            <a:off x="8260579" y="3197519"/>
            <a:ext cx="3010583" cy="2077471"/>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GB" dirty="0">
              <a:solidFill>
                <a:schemeClr val="tx1"/>
              </a:solidFill>
              <a:latin typeface="Aptos" panose="020B0004020202020204" pitchFamily="34" charset="0"/>
            </a:endParaRPr>
          </a:p>
          <a:p>
            <a:pPr marL="285750" indent="-285750">
              <a:buFont typeface="Wingdings" panose="05000000000000000000" pitchFamily="2" charset="2"/>
              <a:buChar char="§"/>
            </a:pPr>
            <a:r>
              <a:rPr lang="en-GB" sz="1600" dirty="0">
                <a:solidFill>
                  <a:schemeClr val="tx1"/>
                </a:solidFill>
                <a:latin typeface="Aptos" panose="020B0004020202020204" pitchFamily="34" charset="0"/>
              </a:rPr>
              <a:t>When we are implementing at the front line and can experience problems with the system that we think “higher ups” should be taking responsibility for.</a:t>
            </a:r>
          </a:p>
          <a:p>
            <a:pPr marL="285750" indent="-285750">
              <a:buFont typeface="Wingdings" panose="05000000000000000000" pitchFamily="2" charset="2"/>
              <a:buChar char="§"/>
            </a:pPr>
            <a:endParaRPr lang="en-GB" sz="1600" dirty="0">
              <a:solidFill>
                <a:schemeClr val="tx1"/>
              </a:solidFill>
              <a:latin typeface="Aptos" panose="020B0004020202020204" pitchFamily="34" charset="0"/>
            </a:endParaRPr>
          </a:p>
          <a:p>
            <a:endParaRPr lang="en-GB" dirty="0">
              <a:solidFill>
                <a:schemeClr val="tx1"/>
              </a:solidFill>
              <a:latin typeface="Aptos" panose="020B0004020202020204" pitchFamily="34" charset="0"/>
            </a:endParaRPr>
          </a:p>
        </p:txBody>
      </p:sp>
      <p:pic>
        <p:nvPicPr>
          <p:cNvPr id="24" name="Picture 23">
            <a:extLst>
              <a:ext uri="{FF2B5EF4-FFF2-40B4-BE49-F238E27FC236}">
                <a16:creationId xmlns:a16="http://schemas.microsoft.com/office/drawing/2014/main" id="{94BCC0A3-646E-94D6-D736-05F2E8F09D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86850" y="5369381"/>
            <a:ext cx="1343651" cy="1364042"/>
          </a:xfrm>
          <a:prstGeom prst="rect">
            <a:avLst/>
          </a:prstGeom>
        </p:spPr>
      </p:pic>
      <p:sp>
        <p:nvSpPr>
          <p:cNvPr id="28" name="Rectangle 27">
            <a:extLst>
              <a:ext uri="{FF2B5EF4-FFF2-40B4-BE49-F238E27FC236}">
                <a16:creationId xmlns:a16="http://schemas.microsoft.com/office/drawing/2014/main" id="{A975BA28-9337-E8D5-C8FE-9910F8FF2347}"/>
              </a:ext>
            </a:extLst>
          </p:cNvPr>
          <p:cNvSpPr/>
          <p:nvPr/>
        </p:nvSpPr>
        <p:spPr>
          <a:xfrm>
            <a:off x="4336284" y="3196842"/>
            <a:ext cx="3010583" cy="2077471"/>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en-GB" dirty="0">
              <a:solidFill>
                <a:schemeClr val="tx1"/>
              </a:solidFill>
              <a:latin typeface="Aptos" panose="020B0004020202020204" pitchFamily="34" charset="0"/>
            </a:endParaRPr>
          </a:p>
          <a:p>
            <a:pPr marL="285750" indent="-285750">
              <a:buFont typeface="Wingdings" panose="05000000000000000000" pitchFamily="2" charset="2"/>
              <a:buChar char="§"/>
            </a:pPr>
            <a:r>
              <a:rPr lang="en-GB" sz="1600" dirty="0">
                <a:solidFill>
                  <a:schemeClr val="tx1"/>
                </a:solidFill>
                <a:latin typeface="Aptos" panose="020B0004020202020204" pitchFamily="34" charset="0"/>
              </a:rPr>
              <a:t>We experience conflicting demands, priorities and pressures from different sources.</a:t>
            </a:r>
          </a:p>
          <a:p>
            <a:pPr marL="285750" indent="-285750">
              <a:buFont typeface="Wingdings" panose="05000000000000000000" pitchFamily="2" charset="2"/>
              <a:buChar char="§"/>
            </a:pPr>
            <a:r>
              <a:rPr lang="en-GB" sz="1600" dirty="0">
                <a:solidFill>
                  <a:schemeClr val="tx1"/>
                </a:solidFill>
                <a:latin typeface="Aptos" panose="020B0004020202020204" pitchFamily="34" charset="0"/>
              </a:rPr>
              <a:t>We are a two-way conduit – we can be the oil or the jam in the sandwich!</a:t>
            </a:r>
          </a:p>
          <a:p>
            <a:endParaRPr lang="en-GB" dirty="0">
              <a:solidFill>
                <a:schemeClr val="tx1"/>
              </a:solidFill>
              <a:latin typeface="Aptos" panose="020B0004020202020204" pitchFamily="34" charset="0"/>
            </a:endParaRPr>
          </a:p>
        </p:txBody>
      </p:sp>
    </p:spTree>
    <p:extLst>
      <p:ext uri="{BB962C8B-B14F-4D97-AF65-F5344CB8AC3E}">
        <p14:creationId xmlns:p14="http://schemas.microsoft.com/office/powerpoint/2010/main" val="573568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ABD65-99C4-BF9A-7D5C-86B2FA97247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A1F490-812E-CC8F-6BB3-F02D110737F4}"/>
              </a:ext>
            </a:extLst>
          </p:cNvPr>
          <p:cNvSpPr>
            <a:spLocks noGrp="1"/>
          </p:cNvSpPr>
          <p:nvPr>
            <p:ph idx="1"/>
          </p:nvPr>
        </p:nvSpPr>
        <p:spPr/>
        <p:txBody>
          <a:bodyPr lIns="91440" tIns="45720" rIns="91440" bIns="45720" anchor="t">
            <a:normAutofit/>
          </a:bodyPr>
          <a:lstStyle/>
          <a:p>
            <a:pPr marL="0" indent="0">
              <a:buNone/>
            </a:pPr>
            <a:r>
              <a:rPr lang="en-GB" sz="2400" dirty="0"/>
              <a:t>Well oiled machine</a:t>
            </a: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endParaRPr lang="en-GB" dirty="0">
              <a:highlight>
                <a:srgbClr val="FFFF00"/>
              </a:highlight>
            </a:endParaRPr>
          </a:p>
          <a:p>
            <a:pPr marL="0" indent="0">
              <a:buNone/>
            </a:pPr>
            <a:r>
              <a:rPr lang="en-GB" sz="2400" dirty="0"/>
              <a:t>Complex &amp;														</a:t>
            </a:r>
          </a:p>
          <a:p>
            <a:pPr marL="0" indent="0">
              <a:buNone/>
            </a:pPr>
            <a:r>
              <a:rPr lang="en-GB" sz="2400" dirty="0"/>
              <a:t>Adaptive																Social</a:t>
            </a:r>
          </a:p>
        </p:txBody>
      </p:sp>
      <p:sp>
        <p:nvSpPr>
          <p:cNvPr id="3" name="Title 2">
            <a:extLst>
              <a:ext uri="{FF2B5EF4-FFF2-40B4-BE49-F238E27FC236}">
                <a16:creationId xmlns:a16="http://schemas.microsoft.com/office/drawing/2014/main" id="{583BB93A-EA06-9FAE-A624-4372926380C3}"/>
              </a:ext>
            </a:extLst>
          </p:cNvPr>
          <p:cNvSpPr>
            <a:spLocks noGrp="1"/>
          </p:cNvSpPr>
          <p:nvPr>
            <p:ph type="title"/>
          </p:nvPr>
        </p:nvSpPr>
        <p:spPr>
          <a:xfrm>
            <a:off x="326175" y="240082"/>
            <a:ext cx="10752862" cy="915782"/>
          </a:xfrm>
        </p:spPr>
        <p:txBody>
          <a:bodyPr>
            <a:normAutofit/>
          </a:bodyPr>
          <a:lstStyle/>
          <a:p>
            <a:r>
              <a:rPr lang="en-GB" sz="4400" dirty="0">
                <a:latin typeface="Aptos Display" panose="020B0004020202020204" pitchFamily="34" charset="0"/>
              </a:rPr>
              <a:t>Three types of operating structures </a:t>
            </a:r>
          </a:p>
        </p:txBody>
      </p:sp>
      <p:pic>
        <p:nvPicPr>
          <p:cNvPr id="4" name="Picture 3" descr="A picture containing text, fabric&#10;&#10;Description automatically generated">
            <a:extLst>
              <a:ext uri="{FF2B5EF4-FFF2-40B4-BE49-F238E27FC236}">
                <a16:creationId xmlns:a16="http://schemas.microsoft.com/office/drawing/2014/main" id="{B9BB4E3D-69B0-4DDD-F796-26656AEE947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162123" y="1555014"/>
            <a:ext cx="3564248" cy="1873986"/>
          </a:xfrm>
          <a:prstGeom prst="rect">
            <a:avLst/>
          </a:prstGeom>
        </p:spPr>
      </p:pic>
      <p:pic>
        <p:nvPicPr>
          <p:cNvPr id="5" name="Picture 4" descr="Diagram, icon&#10;&#10;Description automatically generated">
            <a:extLst>
              <a:ext uri="{FF2B5EF4-FFF2-40B4-BE49-F238E27FC236}">
                <a16:creationId xmlns:a16="http://schemas.microsoft.com/office/drawing/2014/main" id="{3E94255D-031F-21CD-57C7-29A793ED346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7203841" y="2109224"/>
            <a:ext cx="3328076" cy="3152072"/>
          </a:xfrm>
          <a:prstGeom prst="rect">
            <a:avLst/>
          </a:prstGeom>
        </p:spPr>
      </p:pic>
      <p:pic>
        <p:nvPicPr>
          <p:cNvPr id="7" name="Picture 6" descr="Background pattern&#10;&#10;Description automatically generated">
            <a:extLst>
              <a:ext uri="{FF2B5EF4-FFF2-40B4-BE49-F238E27FC236}">
                <a16:creationId xmlns:a16="http://schemas.microsoft.com/office/drawing/2014/main" id="{C1813616-EB1A-3CD9-4F95-F63038E6A09B}"/>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038917" y="3685260"/>
            <a:ext cx="4267066" cy="2810978"/>
          </a:xfrm>
          <a:prstGeom prst="rect">
            <a:avLst/>
          </a:prstGeom>
        </p:spPr>
      </p:pic>
    </p:spTree>
    <p:extLst>
      <p:ext uri="{BB962C8B-B14F-4D97-AF65-F5344CB8AC3E}">
        <p14:creationId xmlns:p14="http://schemas.microsoft.com/office/powerpoint/2010/main" val="200598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C206F-57C6-1818-D81F-3D7BE5CF0586}"/>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29E642DA-0D59-E997-EE6D-7D735FE2F4FA}"/>
              </a:ext>
            </a:extLst>
          </p:cNvPr>
          <p:cNvSpPr/>
          <p:nvPr/>
        </p:nvSpPr>
        <p:spPr>
          <a:xfrm>
            <a:off x="712199" y="1467714"/>
            <a:ext cx="5074990" cy="4812770"/>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3" name="Title 2">
            <a:extLst>
              <a:ext uri="{FF2B5EF4-FFF2-40B4-BE49-F238E27FC236}">
                <a16:creationId xmlns:a16="http://schemas.microsoft.com/office/drawing/2014/main" id="{99CEFB08-F614-68D1-D364-035CEB8FA43C}"/>
              </a:ext>
            </a:extLst>
          </p:cNvPr>
          <p:cNvSpPr>
            <a:spLocks noGrp="1"/>
          </p:cNvSpPr>
          <p:nvPr>
            <p:ph type="title"/>
          </p:nvPr>
        </p:nvSpPr>
        <p:spPr/>
        <p:txBody>
          <a:bodyPr>
            <a:normAutofit/>
          </a:bodyPr>
          <a:lstStyle/>
          <a:p>
            <a:r>
              <a:rPr lang="en-GB" sz="4400" dirty="0">
                <a:latin typeface="Aptos Display" panose="020B0004020202020204" pitchFamily="34" charset="0"/>
              </a:rPr>
              <a:t>Be aware of </a:t>
            </a:r>
          </a:p>
        </p:txBody>
      </p:sp>
      <p:sp>
        <p:nvSpPr>
          <p:cNvPr id="6" name="Content Placeholder 2">
            <a:extLst>
              <a:ext uri="{FF2B5EF4-FFF2-40B4-BE49-F238E27FC236}">
                <a16:creationId xmlns:a16="http://schemas.microsoft.com/office/drawing/2014/main" id="{9C75545A-5E08-0A42-E94B-AD2F4D4E7D5C}"/>
              </a:ext>
            </a:extLst>
          </p:cNvPr>
          <p:cNvSpPr>
            <a:spLocks noGrp="1"/>
          </p:cNvSpPr>
          <p:nvPr>
            <p:ph sz="half" idx="1"/>
          </p:nvPr>
        </p:nvSpPr>
        <p:spPr>
          <a:xfrm>
            <a:off x="933615" y="2482593"/>
            <a:ext cx="4632157" cy="5150267"/>
          </a:xfrm>
        </p:spPr>
        <p:txBody>
          <a:bodyPr>
            <a:normAutofit/>
          </a:bodyPr>
          <a:lstStyle/>
          <a:p>
            <a:pPr>
              <a:spcBef>
                <a:spcPts val="1800"/>
              </a:spcBef>
              <a:spcAft>
                <a:spcPts val="600"/>
              </a:spcAft>
              <a:buFont typeface="Wingdings" panose="05000000000000000000" pitchFamily="2" charset="2"/>
              <a:buChar char="§"/>
            </a:pPr>
            <a:r>
              <a:rPr lang="en-GB" sz="1800" dirty="0"/>
              <a:t>We all participate in multiple systems – team, directorate, organisations, community, wider systems</a:t>
            </a:r>
          </a:p>
          <a:p>
            <a:pPr>
              <a:spcBef>
                <a:spcPts val="1800"/>
              </a:spcBef>
              <a:spcAft>
                <a:spcPts val="600"/>
              </a:spcAft>
              <a:buFont typeface="Wingdings" panose="05000000000000000000" pitchFamily="2" charset="2"/>
              <a:buChar char="§"/>
            </a:pPr>
            <a:r>
              <a:rPr lang="en-GB" sz="1800" dirty="0"/>
              <a:t>We all fulfil our roles – everyone has a part to play (lessen anxiety)</a:t>
            </a:r>
          </a:p>
          <a:p>
            <a:pPr>
              <a:spcBef>
                <a:spcPts val="1800"/>
              </a:spcBef>
              <a:spcAft>
                <a:spcPts val="600"/>
              </a:spcAft>
              <a:buFont typeface="Wingdings" panose="05000000000000000000" pitchFamily="2" charset="2"/>
              <a:buChar char="§"/>
            </a:pPr>
            <a:r>
              <a:rPr lang="en-GB" sz="1800" dirty="0"/>
              <a:t>When relationships break-down it is about individuals </a:t>
            </a:r>
          </a:p>
          <a:p>
            <a:pPr>
              <a:spcBef>
                <a:spcPts val="1800"/>
              </a:spcBef>
              <a:spcAft>
                <a:spcPts val="600"/>
              </a:spcAft>
              <a:buFont typeface="Wingdings" panose="05000000000000000000" pitchFamily="2" charset="2"/>
              <a:buChar char="§"/>
            </a:pPr>
            <a:r>
              <a:rPr lang="en-GB" sz="1800" dirty="0"/>
              <a:t>Reflective leadership practice is therefore as vital as reflective clinical practice</a:t>
            </a:r>
          </a:p>
        </p:txBody>
      </p:sp>
      <p:grpSp>
        <p:nvGrpSpPr>
          <p:cNvPr id="19" name="Group 18">
            <a:extLst>
              <a:ext uri="{FF2B5EF4-FFF2-40B4-BE49-F238E27FC236}">
                <a16:creationId xmlns:a16="http://schemas.microsoft.com/office/drawing/2014/main" id="{082E5933-3BAF-4DCB-7260-837D3F59B519}"/>
              </a:ext>
            </a:extLst>
          </p:cNvPr>
          <p:cNvGrpSpPr/>
          <p:nvPr/>
        </p:nvGrpSpPr>
        <p:grpSpPr>
          <a:xfrm>
            <a:off x="326175" y="1282937"/>
            <a:ext cx="1021362" cy="933858"/>
            <a:chOff x="3472184" y="577515"/>
            <a:chExt cx="1121408" cy="1025333"/>
          </a:xfrm>
        </p:grpSpPr>
        <p:sp>
          <p:nvSpPr>
            <p:cNvPr id="12" name="Freeform 2">
              <a:extLst>
                <a:ext uri="{FF2B5EF4-FFF2-40B4-BE49-F238E27FC236}">
                  <a16:creationId xmlns:a16="http://schemas.microsoft.com/office/drawing/2014/main" id="{6508D6FD-9295-3BA1-E373-752EB260BD11}"/>
                </a:ext>
              </a:extLst>
            </p:cNvPr>
            <p:cNvSpPr/>
            <p:nvPr/>
          </p:nvSpPr>
          <p:spPr>
            <a:xfrm>
              <a:off x="3472184" y="577515"/>
              <a:ext cx="1121408" cy="1025333"/>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700">
                <a:latin typeface="Aptos" panose="020B0004020202020204" pitchFamily="34" charset="0"/>
              </a:endParaRPr>
            </a:p>
          </p:txBody>
        </p:sp>
        <p:pic>
          <p:nvPicPr>
            <p:cNvPr id="18" name="Graphic 17" descr="Eye outline">
              <a:extLst>
                <a:ext uri="{FF2B5EF4-FFF2-40B4-BE49-F238E27FC236}">
                  <a16:creationId xmlns:a16="http://schemas.microsoft.com/office/drawing/2014/main" id="{95125155-59D5-D713-1D4C-CA8C973D788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75689" y="665074"/>
              <a:ext cx="914400" cy="914399"/>
            </a:xfrm>
            <a:prstGeom prst="rect">
              <a:avLst/>
            </a:prstGeom>
          </p:spPr>
        </p:pic>
      </p:grpSp>
      <p:sp>
        <p:nvSpPr>
          <p:cNvPr id="21" name="TextBox 20">
            <a:extLst>
              <a:ext uri="{FF2B5EF4-FFF2-40B4-BE49-F238E27FC236}">
                <a16:creationId xmlns:a16="http://schemas.microsoft.com/office/drawing/2014/main" id="{DE73B56E-6775-9A27-D340-8BFDB68D6F4D}"/>
              </a:ext>
            </a:extLst>
          </p:cNvPr>
          <p:cNvSpPr txBox="1"/>
          <p:nvPr/>
        </p:nvSpPr>
        <p:spPr>
          <a:xfrm>
            <a:off x="1347537" y="1613774"/>
            <a:ext cx="6093994" cy="646331"/>
          </a:xfrm>
          <a:prstGeom prst="rect">
            <a:avLst/>
          </a:prstGeom>
          <a:noFill/>
        </p:spPr>
        <p:txBody>
          <a:bodyPr wrap="square">
            <a:spAutoFit/>
          </a:bodyPr>
          <a:lstStyle/>
          <a:p>
            <a:pPr marL="0" indent="0">
              <a:spcBef>
                <a:spcPts val="600"/>
              </a:spcBef>
              <a:spcAft>
                <a:spcPts val="600"/>
              </a:spcAft>
              <a:buNone/>
            </a:pPr>
            <a:r>
              <a:rPr lang="en-GB" sz="3600" dirty="0">
                <a:solidFill>
                  <a:srgbClr val="226765"/>
                </a:solidFill>
                <a:latin typeface="Aptos Display" panose="020B0004020202020204" pitchFamily="34" charset="0"/>
              </a:rPr>
              <a:t>Pay Attention </a:t>
            </a:r>
          </a:p>
        </p:txBody>
      </p:sp>
      <p:sp>
        <p:nvSpPr>
          <p:cNvPr id="26" name="Rectangle 25">
            <a:extLst>
              <a:ext uri="{FF2B5EF4-FFF2-40B4-BE49-F238E27FC236}">
                <a16:creationId xmlns:a16="http://schemas.microsoft.com/office/drawing/2014/main" id="{1F902B05-E409-6491-3690-97B27A03F477}"/>
              </a:ext>
            </a:extLst>
          </p:cNvPr>
          <p:cNvSpPr/>
          <p:nvPr/>
        </p:nvSpPr>
        <p:spPr>
          <a:xfrm>
            <a:off x="6394628" y="1467714"/>
            <a:ext cx="5376925" cy="4812770"/>
          </a:xfrm>
          <a:prstGeom prst="rect">
            <a:avLst/>
          </a:prstGeom>
          <a:solidFill>
            <a:srgbClr val="E5F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27" name="Content Placeholder 2">
            <a:extLst>
              <a:ext uri="{FF2B5EF4-FFF2-40B4-BE49-F238E27FC236}">
                <a16:creationId xmlns:a16="http://schemas.microsoft.com/office/drawing/2014/main" id="{3F09A354-21EB-1090-75E6-DED379578327}"/>
              </a:ext>
            </a:extLst>
          </p:cNvPr>
          <p:cNvSpPr txBox="1">
            <a:spLocks/>
          </p:cNvSpPr>
          <p:nvPr/>
        </p:nvSpPr>
        <p:spPr>
          <a:xfrm>
            <a:off x="6616045" y="2482593"/>
            <a:ext cx="4863756" cy="5150267"/>
          </a:xfrm>
          <a:prstGeom prst="rect">
            <a:avLst/>
          </a:prstGeom>
        </p:spPr>
        <p:txBody>
          <a:bodyPr>
            <a:norm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spcBef>
                <a:spcPts val="600"/>
              </a:spcBef>
              <a:spcAft>
                <a:spcPts val="600"/>
              </a:spcAft>
              <a:buFont typeface="Wingdings" panose="05000000000000000000" pitchFamily="2" charset="2"/>
              <a:buChar char="§"/>
            </a:pPr>
            <a:r>
              <a:rPr lang="en-US" sz="1800" dirty="0"/>
              <a:t>Top group members becomes dictatorial, territorial and fall into turf battles with each other – this damages accountability across the system</a:t>
            </a:r>
          </a:p>
          <a:p>
            <a:pPr>
              <a:lnSpc>
                <a:spcPct val="120000"/>
              </a:lnSpc>
              <a:spcBef>
                <a:spcPts val="600"/>
              </a:spcBef>
              <a:spcAft>
                <a:spcPts val="600"/>
              </a:spcAft>
              <a:buFont typeface="Wingdings" panose="05000000000000000000" pitchFamily="2" charset="2"/>
              <a:buChar char="§"/>
            </a:pPr>
            <a:r>
              <a:rPr lang="en-US" sz="1800" dirty="0"/>
              <a:t>Middles becomes alienated from each other; they never become a group and lack influence</a:t>
            </a:r>
          </a:p>
          <a:p>
            <a:pPr>
              <a:lnSpc>
                <a:spcPct val="120000"/>
              </a:lnSpc>
              <a:spcBef>
                <a:spcPts val="600"/>
              </a:spcBef>
              <a:spcAft>
                <a:spcPts val="600"/>
              </a:spcAft>
              <a:buFont typeface="Wingdings" panose="05000000000000000000" pitchFamily="2" charset="2"/>
              <a:buChar char="§"/>
            </a:pPr>
            <a:r>
              <a:rPr lang="en-US" sz="1800" dirty="0"/>
              <a:t>Bottom group members become a cohesive entity, “blame up” and pressurize each other into conformity/group think</a:t>
            </a:r>
          </a:p>
        </p:txBody>
      </p:sp>
      <p:sp>
        <p:nvSpPr>
          <p:cNvPr id="29" name="Freeform 2">
            <a:extLst>
              <a:ext uri="{FF2B5EF4-FFF2-40B4-BE49-F238E27FC236}">
                <a16:creationId xmlns:a16="http://schemas.microsoft.com/office/drawing/2014/main" id="{931FFE36-FB4F-FB17-AABD-01A8F3A905AE}"/>
              </a:ext>
            </a:extLst>
          </p:cNvPr>
          <p:cNvSpPr/>
          <p:nvPr/>
        </p:nvSpPr>
        <p:spPr>
          <a:xfrm>
            <a:off x="6008605" y="1282937"/>
            <a:ext cx="1021362" cy="933858"/>
          </a:xfrm>
          <a:custGeom>
            <a:avLst/>
            <a:gdLst/>
            <a:ahLst/>
            <a:cxnLst/>
            <a:rect l="l" t="t" r="r" b="b"/>
            <a:pathLst>
              <a:path w="4499284" h="4114800">
                <a:moveTo>
                  <a:pt x="0" y="0"/>
                </a:moveTo>
                <a:lnTo>
                  <a:pt x="4499284" y="0"/>
                </a:lnTo>
                <a:lnTo>
                  <a:pt x="449928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sz="1700">
              <a:latin typeface="Aptos" panose="020B0004020202020204" pitchFamily="34" charset="0"/>
            </a:endParaRPr>
          </a:p>
        </p:txBody>
      </p:sp>
      <p:sp>
        <p:nvSpPr>
          <p:cNvPr id="31" name="TextBox 30">
            <a:extLst>
              <a:ext uri="{FF2B5EF4-FFF2-40B4-BE49-F238E27FC236}">
                <a16:creationId xmlns:a16="http://schemas.microsoft.com/office/drawing/2014/main" id="{0E9B6DDA-5B94-50CF-16F0-111D760B39E5}"/>
              </a:ext>
            </a:extLst>
          </p:cNvPr>
          <p:cNvSpPr txBox="1"/>
          <p:nvPr/>
        </p:nvSpPr>
        <p:spPr>
          <a:xfrm>
            <a:off x="7029967" y="1613774"/>
            <a:ext cx="6093994" cy="1354217"/>
          </a:xfrm>
          <a:prstGeom prst="rect">
            <a:avLst/>
          </a:prstGeom>
          <a:noFill/>
        </p:spPr>
        <p:txBody>
          <a:bodyPr wrap="square">
            <a:spAutoFit/>
          </a:bodyPr>
          <a:lstStyle/>
          <a:p>
            <a:pPr>
              <a:spcBef>
                <a:spcPts val="600"/>
              </a:spcBef>
              <a:spcAft>
                <a:spcPts val="600"/>
              </a:spcAft>
            </a:pPr>
            <a:r>
              <a:rPr lang="en-US" sz="3600" dirty="0">
                <a:solidFill>
                  <a:srgbClr val="226765"/>
                </a:solidFill>
                <a:latin typeface="Aptos Display" panose="020B0004020202020204" pitchFamily="34" charset="0"/>
              </a:rPr>
              <a:t>Common Pitfalls </a:t>
            </a:r>
          </a:p>
          <a:p>
            <a:pPr marL="0" indent="0">
              <a:spcBef>
                <a:spcPts val="600"/>
              </a:spcBef>
              <a:spcAft>
                <a:spcPts val="600"/>
              </a:spcAft>
              <a:buNone/>
            </a:pPr>
            <a:r>
              <a:rPr lang="en-GB" sz="3600" dirty="0">
                <a:solidFill>
                  <a:srgbClr val="226765"/>
                </a:solidFill>
                <a:latin typeface="Aptos Display" panose="020B0004020202020204" pitchFamily="34" charset="0"/>
              </a:rPr>
              <a:t> </a:t>
            </a:r>
          </a:p>
        </p:txBody>
      </p:sp>
      <p:pic>
        <p:nvPicPr>
          <p:cNvPr id="33" name="Graphic 32" descr="Crawl outline">
            <a:extLst>
              <a:ext uri="{FF2B5EF4-FFF2-40B4-BE49-F238E27FC236}">
                <a16:creationId xmlns:a16="http://schemas.microsoft.com/office/drawing/2014/main" id="{B131D6BF-78FC-0182-31DF-39A6D7BFDD1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85071" y="1437047"/>
            <a:ext cx="648868" cy="648868"/>
          </a:xfrm>
          <a:prstGeom prst="rect">
            <a:avLst/>
          </a:prstGeom>
        </p:spPr>
      </p:pic>
    </p:spTree>
    <p:extLst>
      <p:ext uri="{BB962C8B-B14F-4D97-AF65-F5344CB8AC3E}">
        <p14:creationId xmlns:p14="http://schemas.microsoft.com/office/powerpoint/2010/main" val="287276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C9399-3B90-3FB1-5918-986AB9CF261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F2E9D0A-E929-FF4D-DAB7-2BA3C37D57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461" y="1735911"/>
            <a:ext cx="2659108" cy="2026757"/>
          </a:xfrm>
          <a:prstGeom prst="rect">
            <a:avLst/>
          </a:prstGeom>
        </p:spPr>
      </p:pic>
      <p:pic>
        <p:nvPicPr>
          <p:cNvPr id="4" name="Picture 3" descr="A close up of a street sign&#10;&#10;Description generated with very high confidence">
            <a:extLst>
              <a:ext uri="{FF2B5EF4-FFF2-40B4-BE49-F238E27FC236}">
                <a16:creationId xmlns:a16="http://schemas.microsoft.com/office/drawing/2014/main" id="{6E7DA986-5CA6-4CC4-A406-5709DA9B67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461" y="4415969"/>
            <a:ext cx="2818459" cy="2165571"/>
          </a:xfrm>
          <a:prstGeom prst="rect">
            <a:avLst/>
          </a:prstGeom>
        </p:spPr>
      </p:pic>
      <p:pic>
        <p:nvPicPr>
          <p:cNvPr id="1026" name="Picture 2" descr="Interlocking hands Images - Free ...">
            <a:extLst>
              <a:ext uri="{FF2B5EF4-FFF2-40B4-BE49-F238E27FC236}">
                <a16:creationId xmlns:a16="http://schemas.microsoft.com/office/drawing/2014/main" id="{10206BEC-949F-3892-D9F4-D0C24C52FA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79083" y="1867296"/>
            <a:ext cx="1930808" cy="19308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uzzle clip art Images - Free Download ...">
            <a:extLst>
              <a:ext uri="{FF2B5EF4-FFF2-40B4-BE49-F238E27FC236}">
                <a16:creationId xmlns:a16="http://schemas.microsoft.com/office/drawing/2014/main" id="{189FB059-3055-3A72-0E88-1C7D16B1D20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2925" y="4367619"/>
            <a:ext cx="2379376" cy="23793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close up of a blackboard&#10;&#10;Description generated with very high confidence">
            <a:extLst>
              <a:ext uri="{FF2B5EF4-FFF2-40B4-BE49-F238E27FC236}">
                <a16:creationId xmlns:a16="http://schemas.microsoft.com/office/drawing/2014/main" id="{97CC5A1A-5EDD-BE8F-2F4E-68C0550532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14036" y="1799640"/>
            <a:ext cx="2265002" cy="1963028"/>
          </a:xfrm>
          <a:prstGeom prst="rect">
            <a:avLst/>
          </a:prstGeom>
        </p:spPr>
      </p:pic>
      <p:pic>
        <p:nvPicPr>
          <p:cNvPr id="1036" name="Picture 12" descr="Take Action To Start Accomplishing Your Goals In Life">
            <a:extLst>
              <a:ext uri="{FF2B5EF4-FFF2-40B4-BE49-F238E27FC236}">
                <a16:creationId xmlns:a16="http://schemas.microsoft.com/office/drawing/2014/main" id="{7DCB1F32-870F-E473-CB1C-907AF2E0E7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81686" y="4522791"/>
            <a:ext cx="2577218" cy="188861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2CCC7B14-9C91-6CDD-A3A3-3324CBE3F2FF}"/>
              </a:ext>
            </a:extLst>
          </p:cNvPr>
          <p:cNvSpPr>
            <a:spLocks noGrp="1"/>
          </p:cNvSpPr>
          <p:nvPr>
            <p:ph type="title"/>
          </p:nvPr>
        </p:nvSpPr>
        <p:spPr/>
        <p:txBody>
          <a:bodyPr>
            <a:normAutofit/>
          </a:bodyPr>
          <a:lstStyle/>
          <a:p>
            <a:r>
              <a:rPr lang="en-GB" sz="4400" dirty="0">
                <a:latin typeface="Aptos Display" panose="020B0004020202020204" pitchFamily="34" charset="0"/>
              </a:rPr>
              <a:t>Maximising Potential</a:t>
            </a:r>
          </a:p>
        </p:txBody>
      </p:sp>
      <p:sp>
        <p:nvSpPr>
          <p:cNvPr id="15" name="Rectangle 14">
            <a:extLst>
              <a:ext uri="{FF2B5EF4-FFF2-40B4-BE49-F238E27FC236}">
                <a16:creationId xmlns:a16="http://schemas.microsoft.com/office/drawing/2014/main" id="{A351B4AE-8FFF-3C4F-4F64-3380C5E48BFF}"/>
              </a:ext>
            </a:extLst>
          </p:cNvPr>
          <p:cNvSpPr/>
          <p:nvPr/>
        </p:nvSpPr>
        <p:spPr>
          <a:xfrm>
            <a:off x="4593383" y="1300693"/>
            <a:ext cx="2818459" cy="412249"/>
          </a:xfrm>
          <a:prstGeom prst="rect">
            <a:avLst/>
          </a:prstGeom>
          <a:solidFill>
            <a:srgbClr val="2267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solidFill>
                  <a:schemeClr val="bg1"/>
                </a:solidFill>
                <a:latin typeface="Aptos" panose="020B0004020202020204" pitchFamily="34" charset="0"/>
              </a:rPr>
              <a:t>MIDDLES</a:t>
            </a:r>
          </a:p>
        </p:txBody>
      </p:sp>
      <p:sp>
        <p:nvSpPr>
          <p:cNvPr id="14" name="Rectangle 13">
            <a:extLst>
              <a:ext uri="{FF2B5EF4-FFF2-40B4-BE49-F238E27FC236}">
                <a16:creationId xmlns:a16="http://schemas.microsoft.com/office/drawing/2014/main" id="{6194B1BA-E8F5-873E-2858-1ECC27844A61}"/>
              </a:ext>
            </a:extLst>
          </p:cNvPr>
          <p:cNvSpPr/>
          <p:nvPr/>
        </p:nvSpPr>
        <p:spPr>
          <a:xfrm>
            <a:off x="649461" y="1300694"/>
            <a:ext cx="2818459" cy="412249"/>
          </a:xfrm>
          <a:prstGeom prst="rect">
            <a:avLst/>
          </a:prstGeom>
          <a:solidFill>
            <a:srgbClr val="2267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solidFill>
                  <a:schemeClr val="bg1"/>
                </a:solidFill>
                <a:latin typeface="Aptos" panose="020B0004020202020204" pitchFamily="34" charset="0"/>
              </a:rPr>
              <a:t>TOPS</a:t>
            </a:r>
          </a:p>
        </p:txBody>
      </p:sp>
      <p:sp>
        <p:nvSpPr>
          <p:cNvPr id="16" name="Rectangle 15">
            <a:extLst>
              <a:ext uri="{FF2B5EF4-FFF2-40B4-BE49-F238E27FC236}">
                <a16:creationId xmlns:a16="http://schemas.microsoft.com/office/drawing/2014/main" id="{024EA225-E9E2-4551-304D-44711F92C2EA}"/>
              </a:ext>
            </a:extLst>
          </p:cNvPr>
          <p:cNvSpPr/>
          <p:nvPr/>
        </p:nvSpPr>
        <p:spPr>
          <a:xfrm>
            <a:off x="8537308" y="1305540"/>
            <a:ext cx="2818459" cy="412249"/>
          </a:xfrm>
          <a:prstGeom prst="rect">
            <a:avLst/>
          </a:prstGeom>
          <a:solidFill>
            <a:srgbClr val="22676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solidFill>
                  <a:schemeClr val="bg1"/>
                </a:solidFill>
                <a:latin typeface="Aptos" panose="020B0004020202020204" pitchFamily="34" charset="0"/>
              </a:rPr>
              <a:t>BOTTOMS</a:t>
            </a:r>
          </a:p>
        </p:txBody>
      </p:sp>
      <p:sp>
        <p:nvSpPr>
          <p:cNvPr id="26" name="Rectangle 25">
            <a:extLst>
              <a:ext uri="{FF2B5EF4-FFF2-40B4-BE49-F238E27FC236}">
                <a16:creationId xmlns:a16="http://schemas.microsoft.com/office/drawing/2014/main" id="{47A3BD56-8FCD-6DDA-CC83-7D349B23F7D3}"/>
              </a:ext>
            </a:extLst>
          </p:cNvPr>
          <p:cNvSpPr/>
          <p:nvPr/>
        </p:nvSpPr>
        <p:spPr>
          <a:xfrm>
            <a:off x="649461" y="3936606"/>
            <a:ext cx="2818459" cy="412249"/>
          </a:xfrm>
          <a:prstGeom prst="rect">
            <a:avLst/>
          </a:prstGeom>
          <a:solidFill>
            <a:srgbClr val="FF2FAB"/>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GB" dirty="0">
              <a:latin typeface="Aptos" panose="020B0004020202020204" pitchFamily="34" charset="0"/>
            </a:endParaRPr>
          </a:p>
          <a:p>
            <a:pPr algn="ctr"/>
            <a:r>
              <a:rPr lang="en-GB" dirty="0">
                <a:latin typeface="Aptos" panose="020B0004020202020204" pitchFamily="34" charset="0"/>
              </a:rPr>
              <a:t>DEVELOPER</a:t>
            </a:r>
          </a:p>
          <a:p>
            <a:pPr algn="ctr"/>
            <a:endParaRPr lang="en-GB" dirty="0">
              <a:latin typeface="Aptos" panose="020B0004020202020204" pitchFamily="34" charset="0"/>
            </a:endParaRPr>
          </a:p>
        </p:txBody>
      </p:sp>
      <p:sp>
        <p:nvSpPr>
          <p:cNvPr id="5" name="Rectangle 4">
            <a:extLst>
              <a:ext uri="{FF2B5EF4-FFF2-40B4-BE49-F238E27FC236}">
                <a16:creationId xmlns:a16="http://schemas.microsoft.com/office/drawing/2014/main" id="{EB26ADB0-EF75-B1D7-5A8D-E2F81F40C3AD}"/>
              </a:ext>
            </a:extLst>
          </p:cNvPr>
          <p:cNvSpPr/>
          <p:nvPr/>
        </p:nvSpPr>
        <p:spPr>
          <a:xfrm>
            <a:off x="4593384" y="3936605"/>
            <a:ext cx="2818459" cy="412249"/>
          </a:xfrm>
          <a:prstGeom prst="rect">
            <a:avLst/>
          </a:prstGeom>
          <a:solidFill>
            <a:srgbClr val="FF2FAB"/>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GB" dirty="0">
              <a:latin typeface="Aptos" panose="020B0004020202020204" pitchFamily="34" charset="0"/>
            </a:endParaRPr>
          </a:p>
          <a:p>
            <a:pPr algn="ctr"/>
            <a:r>
              <a:rPr lang="en-GB" dirty="0">
                <a:latin typeface="Aptos" panose="020B0004020202020204" pitchFamily="34" charset="0"/>
              </a:rPr>
              <a:t>INEGRATOR</a:t>
            </a:r>
          </a:p>
          <a:p>
            <a:pPr algn="ctr"/>
            <a:endParaRPr lang="en-GB" dirty="0">
              <a:latin typeface="Aptos" panose="020B0004020202020204" pitchFamily="34" charset="0"/>
            </a:endParaRPr>
          </a:p>
        </p:txBody>
      </p:sp>
      <p:sp>
        <p:nvSpPr>
          <p:cNvPr id="6" name="Rectangle 5">
            <a:extLst>
              <a:ext uri="{FF2B5EF4-FFF2-40B4-BE49-F238E27FC236}">
                <a16:creationId xmlns:a16="http://schemas.microsoft.com/office/drawing/2014/main" id="{DCE5E35C-8280-0001-76AA-682716AD2B3F}"/>
              </a:ext>
            </a:extLst>
          </p:cNvPr>
          <p:cNvSpPr/>
          <p:nvPr/>
        </p:nvSpPr>
        <p:spPr>
          <a:xfrm>
            <a:off x="8537308" y="3936605"/>
            <a:ext cx="2818459" cy="412249"/>
          </a:xfrm>
          <a:prstGeom prst="rect">
            <a:avLst/>
          </a:prstGeom>
          <a:solidFill>
            <a:srgbClr val="FF2FAB"/>
          </a:solidFill>
          <a:ln>
            <a:noFill/>
          </a:ln>
        </p:spPr>
        <p:style>
          <a:lnRef idx="1">
            <a:schemeClr val="accent1"/>
          </a:lnRef>
          <a:fillRef idx="3">
            <a:schemeClr val="accent1"/>
          </a:fillRef>
          <a:effectRef idx="2">
            <a:schemeClr val="accent1"/>
          </a:effectRef>
          <a:fontRef idx="minor">
            <a:schemeClr val="lt1"/>
          </a:fontRef>
        </p:style>
        <p:txBody>
          <a:bodyPr rtlCol="0" anchor="ctr"/>
          <a:lstStyle/>
          <a:p>
            <a:endParaRPr lang="en-GB" dirty="0">
              <a:latin typeface="Aptos" panose="020B0004020202020204" pitchFamily="34" charset="0"/>
            </a:endParaRPr>
          </a:p>
          <a:p>
            <a:pPr algn="ctr"/>
            <a:r>
              <a:rPr lang="en-GB" dirty="0">
                <a:latin typeface="Aptos" panose="020B0004020202020204" pitchFamily="34" charset="0"/>
              </a:rPr>
              <a:t>FIXER</a:t>
            </a:r>
          </a:p>
          <a:p>
            <a:pPr algn="ctr"/>
            <a:endParaRPr lang="en-GB" dirty="0">
              <a:latin typeface="Aptos" panose="020B0004020202020204" pitchFamily="34" charset="0"/>
            </a:endParaRPr>
          </a:p>
        </p:txBody>
      </p:sp>
    </p:spTree>
    <p:extLst>
      <p:ext uri="{BB962C8B-B14F-4D97-AF65-F5344CB8AC3E}">
        <p14:creationId xmlns:p14="http://schemas.microsoft.com/office/powerpoint/2010/main" val="369360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2DB00-2C97-4527-47E3-C70BFE9493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C45DB-73A7-F16B-5211-5ECC4529D18D}"/>
              </a:ext>
            </a:extLst>
          </p:cNvPr>
          <p:cNvSpPr>
            <a:spLocks noGrp="1"/>
          </p:cNvSpPr>
          <p:nvPr>
            <p:ph type="ctrTitle"/>
          </p:nvPr>
        </p:nvSpPr>
        <p:spPr>
          <a:xfrm>
            <a:off x="414467" y="2035175"/>
            <a:ext cx="5579712" cy="2387600"/>
          </a:xfrm>
        </p:spPr>
        <p:txBody>
          <a:bodyPr>
            <a:normAutofit fontScale="90000"/>
          </a:bodyPr>
          <a:lstStyle/>
          <a:p>
            <a:pPr algn="l"/>
            <a:r>
              <a:rPr lang="en-GB" sz="7200" dirty="0">
                <a:solidFill>
                  <a:srgbClr val="006C69"/>
                </a:solidFill>
              </a:rPr>
              <a:t>Being part of the bigger picture </a:t>
            </a:r>
          </a:p>
        </p:txBody>
      </p:sp>
      <p:pic>
        <p:nvPicPr>
          <p:cNvPr id="5" name="Graphic 4">
            <a:extLst>
              <a:ext uri="{FF2B5EF4-FFF2-40B4-BE49-F238E27FC236}">
                <a16:creationId xmlns:a16="http://schemas.microsoft.com/office/drawing/2014/main" id="{22B1779F-68BD-C777-7A5C-A2D2EEEB10FD}"/>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24CC80CD-C5EA-A1E8-7C24-BE1FCD5E9DA1}"/>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F2B457CE-49DA-C76E-43A1-B900B23C26B6}"/>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4F111DE3-EC30-5106-8ED5-B7102A210F46}"/>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20228636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3FFB4F-8E59-09FF-36BA-221F6B5AFD6D}"/>
              </a:ext>
            </a:extLst>
          </p:cNvPr>
          <p:cNvSpPr>
            <a:spLocks noGrp="1"/>
          </p:cNvSpPr>
          <p:nvPr>
            <p:ph idx="1"/>
          </p:nvPr>
        </p:nvSpPr>
        <p:spPr>
          <a:xfrm>
            <a:off x="427776" y="2785396"/>
            <a:ext cx="3636224" cy="3842047"/>
          </a:xfrm>
        </p:spPr>
        <p:txBody>
          <a:bodyPr>
            <a:noAutofit/>
          </a:bodyPr>
          <a:lstStyle/>
          <a:p>
            <a:pPr marL="0" indent="0" fontAlgn="base">
              <a:spcBef>
                <a:spcPts val="1200"/>
              </a:spcBef>
              <a:spcAft>
                <a:spcPts val="1200"/>
              </a:spcAft>
              <a:buNone/>
            </a:pPr>
            <a:r>
              <a:rPr lang="en-GB" b="1" dirty="0"/>
              <a:t>The programme has three workstreams: </a:t>
            </a:r>
          </a:p>
          <a:p>
            <a:pPr fontAlgn="base">
              <a:spcBef>
                <a:spcPts val="1200"/>
              </a:spcBef>
              <a:spcAft>
                <a:spcPts val="1200"/>
              </a:spcAft>
              <a:buFont typeface="+mj-lt"/>
              <a:buAutoNum type="arabicPeriod"/>
            </a:pPr>
            <a:r>
              <a:rPr lang="en-GB" dirty="0"/>
              <a:t>Set the right standards for leaders and managers</a:t>
            </a:r>
          </a:p>
          <a:p>
            <a:pPr fontAlgn="base">
              <a:spcBef>
                <a:spcPts val="1200"/>
              </a:spcBef>
              <a:spcAft>
                <a:spcPts val="1200"/>
              </a:spcAft>
              <a:buFont typeface="+mj-lt"/>
              <a:buAutoNum type="arabicPeriod"/>
            </a:pPr>
            <a:r>
              <a:rPr lang="en-GB" dirty="0"/>
              <a:t>Develop leadership and management</a:t>
            </a:r>
          </a:p>
          <a:p>
            <a:pPr fontAlgn="base">
              <a:spcBef>
                <a:spcPts val="1200"/>
              </a:spcBef>
              <a:spcAft>
                <a:spcPts val="1200"/>
              </a:spcAft>
              <a:buFont typeface="+mj-lt"/>
              <a:buAutoNum type="arabicPeriod"/>
            </a:pPr>
            <a:r>
              <a:rPr lang="en-GB" dirty="0"/>
              <a:t>Talent support and career development</a:t>
            </a:r>
          </a:p>
        </p:txBody>
      </p:sp>
      <p:sp>
        <p:nvSpPr>
          <p:cNvPr id="3" name="Title 2">
            <a:extLst>
              <a:ext uri="{FF2B5EF4-FFF2-40B4-BE49-F238E27FC236}">
                <a16:creationId xmlns:a16="http://schemas.microsoft.com/office/drawing/2014/main" id="{9A99FBDB-D3EE-E766-2250-754C9FB61D77}"/>
              </a:ext>
            </a:extLst>
          </p:cNvPr>
          <p:cNvSpPr>
            <a:spLocks noGrp="1"/>
          </p:cNvSpPr>
          <p:nvPr>
            <p:ph type="title"/>
          </p:nvPr>
        </p:nvSpPr>
        <p:spPr/>
        <p:txBody>
          <a:bodyPr>
            <a:normAutofit/>
          </a:bodyPr>
          <a:lstStyle/>
          <a:p>
            <a:r>
              <a:rPr lang="en-GB" sz="3600">
                <a:latin typeface="Aptos Display" panose="020B0004020202020204" pitchFamily="34" charset="0"/>
              </a:rPr>
              <a:t>NHS Management and Leadership Programme </a:t>
            </a:r>
          </a:p>
        </p:txBody>
      </p:sp>
      <p:pic>
        <p:nvPicPr>
          <p:cNvPr id="11" name="Picture 10">
            <a:extLst>
              <a:ext uri="{FF2B5EF4-FFF2-40B4-BE49-F238E27FC236}">
                <a16:creationId xmlns:a16="http://schemas.microsoft.com/office/drawing/2014/main" id="{96F2D1C7-0FEC-FE7E-A65E-64869E8922B3}"/>
              </a:ext>
            </a:extLst>
          </p:cNvPr>
          <p:cNvPicPr>
            <a:picLocks noChangeAspect="1"/>
          </p:cNvPicPr>
          <p:nvPr/>
        </p:nvPicPr>
        <p:blipFill>
          <a:blip r:embed="rId3"/>
          <a:stretch>
            <a:fillRect/>
          </a:stretch>
        </p:blipFill>
        <p:spPr>
          <a:xfrm>
            <a:off x="4468237" y="2654300"/>
            <a:ext cx="2769417" cy="1549399"/>
          </a:xfrm>
          <a:prstGeom prst="rect">
            <a:avLst/>
          </a:prstGeom>
        </p:spPr>
      </p:pic>
      <p:sp>
        <p:nvSpPr>
          <p:cNvPr id="15" name="TextBox 14">
            <a:extLst>
              <a:ext uri="{FF2B5EF4-FFF2-40B4-BE49-F238E27FC236}">
                <a16:creationId xmlns:a16="http://schemas.microsoft.com/office/drawing/2014/main" id="{2594705D-508D-B0AB-19B7-DAA56F646807}"/>
              </a:ext>
            </a:extLst>
          </p:cNvPr>
          <p:cNvSpPr txBox="1"/>
          <p:nvPr/>
        </p:nvSpPr>
        <p:spPr>
          <a:xfrm>
            <a:off x="326176" y="1304148"/>
            <a:ext cx="10477290" cy="1323439"/>
          </a:xfrm>
          <a:prstGeom prst="rect">
            <a:avLst/>
          </a:prstGeom>
          <a:noFill/>
        </p:spPr>
        <p:txBody>
          <a:bodyPr wrap="square">
            <a:spAutoFit/>
          </a:bodyPr>
          <a:lstStyle/>
          <a:p>
            <a:pPr marL="0" marR="0" lvl="0" indent="0" algn="l" defTabSz="457200" rtl="0" eaLnBrk="1" fontAlgn="base" latinLnBrk="0" hangingPunct="1">
              <a:lnSpc>
                <a:spcPct val="100000"/>
              </a:lnSpc>
              <a:spcBef>
                <a:spcPts val="600"/>
              </a:spcBef>
              <a:spcAft>
                <a:spcPts val="60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mn-cs"/>
              </a:rPr>
              <a:t>Unified, national framework launched to professionalise and standardise </a:t>
            </a:r>
          </a:p>
          <a:p>
            <a:pPr marL="0" marR="0" lvl="0" indent="0" algn="l" defTabSz="457200" rtl="0" eaLnBrk="1" fontAlgn="base" latinLnBrk="0" hangingPunct="1">
              <a:lnSpc>
                <a:spcPct val="100000"/>
              </a:lnSpc>
              <a:spcBef>
                <a:spcPts val="600"/>
              </a:spcBef>
              <a:spcAft>
                <a:spcPts val="60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mn-cs"/>
              </a:rPr>
              <a:t>leadership skills across the NHS.   It is underpinned by the Leadership Code</a:t>
            </a:r>
          </a:p>
          <a:p>
            <a:pPr marL="0" marR="0" lvl="0" indent="0" algn="l" defTabSz="457200" rtl="0" eaLnBrk="1" fontAlgn="base" latinLnBrk="0" hangingPunct="1">
              <a:lnSpc>
                <a:spcPct val="100000"/>
              </a:lnSpc>
              <a:spcBef>
                <a:spcPts val="600"/>
              </a:spcBef>
              <a:spcAft>
                <a:spcPts val="600"/>
              </a:spcAft>
              <a:buClrTx/>
              <a:buSzTx/>
              <a:buFontTx/>
              <a:buNone/>
              <a:tabLst/>
              <a:defRPr/>
            </a:pPr>
            <a:r>
              <a:rPr lang="en-GB" sz="2000" dirty="0">
                <a:solidFill>
                  <a:prstClr val="black"/>
                </a:solidFill>
                <a:latin typeface="Aptos" panose="020B0004020202020204" pitchFamily="34" charset="0"/>
                <a:ea typeface="Source Sans Pro" panose="020B0503030403020204" pitchFamily="34" charset="0"/>
              </a:rPr>
              <a:t>For Health and Social Care</a:t>
            </a:r>
            <a:endParaRPr kumimoji="0" lang="en-GB" sz="2000" b="0" i="0" u="none" strike="noStrike" kern="1200" cap="none" spc="0" normalizeH="0" baseline="0" noProof="0" dirty="0">
              <a:ln>
                <a:noFill/>
              </a:ln>
              <a:solidFill>
                <a:prstClr val="black"/>
              </a:solidFill>
              <a:effectLst/>
              <a:uLnTx/>
              <a:uFillTx/>
              <a:latin typeface="Aptos" panose="020B0004020202020204" pitchFamily="34" charset="0"/>
              <a:ea typeface="Source Sans Pro" panose="020B0503030403020204" pitchFamily="34" charset="0"/>
              <a:cs typeface="+mn-cs"/>
            </a:endParaRPr>
          </a:p>
        </p:txBody>
      </p:sp>
      <p:sp>
        <p:nvSpPr>
          <p:cNvPr id="4" name="Content Placeholder 1">
            <a:extLst>
              <a:ext uri="{FF2B5EF4-FFF2-40B4-BE49-F238E27FC236}">
                <a16:creationId xmlns:a16="http://schemas.microsoft.com/office/drawing/2014/main" id="{DC0695DD-3892-43FF-C9AE-BD53F9C40AAC}"/>
              </a:ext>
            </a:extLst>
          </p:cNvPr>
          <p:cNvSpPr txBox="1">
            <a:spLocks/>
          </p:cNvSpPr>
          <p:nvPr/>
        </p:nvSpPr>
        <p:spPr>
          <a:xfrm>
            <a:off x="7641890" y="2654300"/>
            <a:ext cx="3636224" cy="3842047"/>
          </a:xfrm>
          <a:prstGeom prst="rect">
            <a:avLst/>
          </a:prstGeom>
        </p:spPr>
        <p:txBody>
          <a:bodyPr>
            <a:no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Bef>
                <a:spcPts val="1200"/>
              </a:spcBef>
              <a:spcAft>
                <a:spcPts val="1200"/>
              </a:spcAft>
              <a:buFont typeface="Arial" panose="020B0604020202020204" pitchFamily="34" charset="0"/>
              <a:buNone/>
            </a:pPr>
            <a:r>
              <a:rPr lang="en-GB" b="1" dirty="0"/>
              <a:t>The framework has three key groupings:</a:t>
            </a:r>
          </a:p>
          <a:p>
            <a:pPr fontAlgn="base">
              <a:spcBef>
                <a:spcPts val="1200"/>
              </a:spcBef>
              <a:spcAft>
                <a:spcPts val="1200"/>
              </a:spcAft>
              <a:buFont typeface="+mj-lt"/>
              <a:buAutoNum type="arabicPeriod"/>
            </a:pPr>
            <a:r>
              <a:rPr lang="en-GB" dirty="0"/>
              <a:t>Self effectiveness</a:t>
            </a:r>
          </a:p>
          <a:p>
            <a:pPr fontAlgn="base">
              <a:spcBef>
                <a:spcPts val="1200"/>
              </a:spcBef>
              <a:spcAft>
                <a:spcPts val="1200"/>
              </a:spcAft>
              <a:buFont typeface="+mj-lt"/>
              <a:buAutoNum type="arabicPeriod"/>
            </a:pPr>
            <a:r>
              <a:rPr lang="en-GB" dirty="0"/>
              <a:t>Managing people and resources</a:t>
            </a:r>
          </a:p>
          <a:p>
            <a:pPr fontAlgn="base">
              <a:spcBef>
                <a:spcPts val="1200"/>
              </a:spcBef>
              <a:spcAft>
                <a:spcPts val="1200"/>
              </a:spcAft>
              <a:buFont typeface="+mj-lt"/>
              <a:buAutoNum type="arabicPeriod"/>
            </a:pPr>
            <a:r>
              <a:rPr lang="en-GB" dirty="0"/>
              <a:t>Delivering across Health and Care</a:t>
            </a:r>
          </a:p>
        </p:txBody>
      </p:sp>
      <p:pic>
        <p:nvPicPr>
          <p:cNvPr id="4100" name="Picture 4" descr="How 360-Degree Feedback Redefines ...">
            <a:extLst>
              <a:ext uri="{FF2B5EF4-FFF2-40B4-BE49-F238E27FC236}">
                <a16:creationId xmlns:a16="http://schemas.microsoft.com/office/drawing/2014/main" id="{BF20D92D-0C24-5E63-D207-E4A6A1F39F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8236" y="4354298"/>
            <a:ext cx="2769418" cy="2040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61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Effect transition="in" filter="fade">
                                      <p:cBhvr>
                                        <p:cTn id="29" dur="1000"/>
                                        <p:tgtEl>
                                          <p:spTgt spid="4">
                                            <p:txEl>
                                              <p:pRg st="0" end="0"/>
                                            </p:txEl>
                                          </p:spTgt>
                                        </p:tgtEl>
                                      </p:cBhvr>
                                    </p:animEffect>
                                    <p:anim calcmode="lin" valueType="num">
                                      <p:cBhvr>
                                        <p:cTn id="3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
                                            <p:txEl>
                                              <p:pRg st="1" end="1"/>
                                            </p:txEl>
                                          </p:spTgt>
                                        </p:tgtEl>
                                        <p:attrNameLst>
                                          <p:attrName>style.visibility</p:attrName>
                                        </p:attrNameLst>
                                      </p:cBhvr>
                                      <p:to>
                                        <p:strVal val="visible"/>
                                      </p:to>
                                    </p:set>
                                    <p:animEffect transition="in" filter="fade">
                                      <p:cBhvr>
                                        <p:cTn id="34" dur="1000"/>
                                        <p:tgtEl>
                                          <p:spTgt spid="4">
                                            <p:txEl>
                                              <p:pRg st="1" end="1"/>
                                            </p:txEl>
                                          </p:spTgt>
                                        </p:tgtEl>
                                      </p:cBhvr>
                                    </p:animEffect>
                                    <p:anim calcmode="lin" valueType="num">
                                      <p:cBhvr>
                                        <p:cTn id="3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1" end="1"/>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animEffect transition="in" filter="fade">
                                      <p:cBhvr>
                                        <p:cTn id="39" dur="1000"/>
                                        <p:tgtEl>
                                          <p:spTgt spid="4">
                                            <p:txEl>
                                              <p:pRg st="2" end="2"/>
                                            </p:txEl>
                                          </p:spTgt>
                                        </p:tgtEl>
                                      </p:cBhvr>
                                    </p:animEffect>
                                    <p:anim calcmode="lin" valueType="num">
                                      <p:cBhvr>
                                        <p:cTn id="4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2" end="2"/>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
                                            <p:txEl>
                                              <p:pRg st="3" end="3"/>
                                            </p:txEl>
                                          </p:spTgt>
                                        </p:tgtEl>
                                        <p:attrNameLst>
                                          <p:attrName>style.visibility</p:attrName>
                                        </p:attrNameLst>
                                      </p:cBhvr>
                                      <p:to>
                                        <p:strVal val="visible"/>
                                      </p:to>
                                    </p:set>
                                    <p:animEffect transition="in" filter="fade">
                                      <p:cBhvr>
                                        <p:cTn id="44" dur="1000"/>
                                        <p:tgtEl>
                                          <p:spTgt spid="4">
                                            <p:txEl>
                                              <p:pRg st="3" end="3"/>
                                            </p:txEl>
                                          </p:spTgt>
                                        </p:tgtEl>
                                      </p:cBhvr>
                                    </p:animEffect>
                                    <p:anim calcmode="lin" valueType="num">
                                      <p:cBhvr>
                                        <p:cTn id="4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4100"/>
                                        </p:tgtEl>
                                        <p:attrNameLst>
                                          <p:attrName>style.visibility</p:attrName>
                                        </p:attrNameLst>
                                      </p:cBhvr>
                                      <p:to>
                                        <p:strVal val="visible"/>
                                      </p:to>
                                    </p:set>
                                    <p:animEffect transition="in" filter="fade">
                                      <p:cBhvr>
                                        <p:cTn id="51" dur="1000"/>
                                        <p:tgtEl>
                                          <p:spTgt spid="4100"/>
                                        </p:tgtEl>
                                      </p:cBhvr>
                                    </p:animEffect>
                                    <p:anim calcmode="lin" valueType="num">
                                      <p:cBhvr>
                                        <p:cTn id="52" dur="1000" fill="hold"/>
                                        <p:tgtEl>
                                          <p:spTgt spid="4100"/>
                                        </p:tgtEl>
                                        <p:attrNameLst>
                                          <p:attrName>ppt_x</p:attrName>
                                        </p:attrNameLst>
                                      </p:cBhvr>
                                      <p:tavLst>
                                        <p:tav tm="0">
                                          <p:val>
                                            <p:strVal val="#ppt_x"/>
                                          </p:val>
                                        </p:tav>
                                        <p:tav tm="100000">
                                          <p:val>
                                            <p:strVal val="#ppt_x"/>
                                          </p:val>
                                        </p:tav>
                                      </p:tavLst>
                                    </p:anim>
                                    <p:anim calcmode="lin" valueType="num">
                                      <p:cBhvr>
                                        <p:cTn id="53" dur="1000" fill="hold"/>
                                        <p:tgtEl>
                                          <p:spTgt spid="4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641B2-C709-743E-36C8-79026AEB0AA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9165D50-5F0F-1C53-0BDD-AAA39D4805CA}"/>
              </a:ext>
            </a:extLst>
          </p:cNvPr>
          <p:cNvPicPr>
            <a:picLocks noChangeAspect="1"/>
          </p:cNvPicPr>
          <p:nvPr/>
        </p:nvPicPr>
        <p:blipFill>
          <a:blip r:embed="rId3"/>
          <a:stretch>
            <a:fillRect/>
          </a:stretch>
        </p:blipFill>
        <p:spPr>
          <a:xfrm>
            <a:off x="5799817" y="945375"/>
            <a:ext cx="6066007" cy="5778323"/>
          </a:xfrm>
          <a:prstGeom prst="rect">
            <a:avLst/>
          </a:prstGeom>
        </p:spPr>
      </p:pic>
      <p:sp>
        <p:nvSpPr>
          <p:cNvPr id="2" name="Content Placeholder 1">
            <a:extLst>
              <a:ext uri="{FF2B5EF4-FFF2-40B4-BE49-F238E27FC236}">
                <a16:creationId xmlns:a16="http://schemas.microsoft.com/office/drawing/2014/main" id="{72830619-50CF-1F09-1778-166D6A24D4DE}"/>
              </a:ext>
            </a:extLst>
          </p:cNvPr>
          <p:cNvSpPr>
            <a:spLocks noGrp="1"/>
          </p:cNvSpPr>
          <p:nvPr>
            <p:ph idx="1"/>
          </p:nvPr>
        </p:nvSpPr>
        <p:spPr>
          <a:xfrm>
            <a:off x="415191" y="1366977"/>
            <a:ext cx="5384626" cy="1626324"/>
          </a:xfrm>
        </p:spPr>
        <p:txBody>
          <a:bodyPr>
            <a:noAutofit/>
          </a:bodyPr>
          <a:lstStyle/>
          <a:p>
            <a:pPr marL="0" lvl="0" indent="0" defTabSz="914400">
              <a:lnSpc>
                <a:spcPct val="150000"/>
              </a:lnSpc>
              <a:spcBef>
                <a:spcPts val="1200"/>
              </a:spcBef>
              <a:spcAft>
                <a:spcPts val="1800"/>
              </a:spcAft>
              <a:buNone/>
              <a:defRPr/>
            </a:pPr>
            <a:r>
              <a:rPr lang="en-GB" sz="2500" dirty="0">
                <a:solidFill>
                  <a:prstClr val="black"/>
                </a:solidFill>
              </a:rPr>
              <a:t>“</a:t>
            </a:r>
            <a:r>
              <a:rPr lang="en-GB" sz="2500" i="1" dirty="0">
                <a:solidFill>
                  <a:prstClr val="black"/>
                </a:solidFill>
              </a:rPr>
              <a:t>Empowering current and future leaders to excel, delivering outcomes and supporting staff in driving the shift towards patient-centred community and neighbourhood-based care, preventative strategies, and                                                          innovative, digitally-enabled services</a:t>
            </a:r>
            <a:r>
              <a:rPr lang="en-GB" sz="2500" dirty="0">
                <a:solidFill>
                  <a:prstClr val="black"/>
                </a:solidFill>
              </a:rPr>
              <a:t>”. </a:t>
            </a:r>
          </a:p>
        </p:txBody>
      </p:sp>
      <p:sp>
        <p:nvSpPr>
          <p:cNvPr id="3" name="Title 2">
            <a:extLst>
              <a:ext uri="{FF2B5EF4-FFF2-40B4-BE49-F238E27FC236}">
                <a16:creationId xmlns:a16="http://schemas.microsoft.com/office/drawing/2014/main" id="{805B860D-9063-8142-C4F1-D588D0A46D82}"/>
              </a:ext>
            </a:extLst>
          </p:cNvPr>
          <p:cNvSpPr>
            <a:spLocks noGrp="1"/>
          </p:cNvSpPr>
          <p:nvPr>
            <p:ph type="title"/>
          </p:nvPr>
        </p:nvSpPr>
        <p:spPr/>
        <p:txBody>
          <a:bodyPr>
            <a:normAutofit/>
          </a:bodyPr>
          <a:lstStyle/>
          <a:p>
            <a:r>
              <a:rPr lang="en-GB" sz="3600">
                <a:latin typeface="Aptos Display" panose="020B0004020202020204" pitchFamily="34" charset="0"/>
              </a:rPr>
              <a:t>NHS Management and Leadership Framework </a:t>
            </a:r>
          </a:p>
        </p:txBody>
      </p:sp>
    </p:spTree>
    <p:extLst>
      <p:ext uri="{BB962C8B-B14F-4D97-AF65-F5344CB8AC3E}">
        <p14:creationId xmlns:p14="http://schemas.microsoft.com/office/powerpoint/2010/main" val="1269954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E85C4-D68A-FA3E-5B63-620DC2E32BD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832011-BE47-1A83-0DD6-38F0C7136DC4}"/>
              </a:ext>
            </a:extLst>
          </p:cNvPr>
          <p:cNvSpPr>
            <a:spLocks noGrp="1"/>
          </p:cNvSpPr>
          <p:nvPr>
            <p:ph type="title"/>
          </p:nvPr>
        </p:nvSpPr>
        <p:spPr/>
        <p:txBody>
          <a:bodyPr>
            <a:normAutofit/>
          </a:bodyPr>
          <a:lstStyle/>
          <a:p>
            <a:r>
              <a:rPr lang="en-GB" sz="3600" dirty="0">
                <a:latin typeface="Aptos Display" panose="020B0004020202020204" pitchFamily="34" charset="0"/>
              </a:rPr>
              <a:t>Draft stages of the framework </a:t>
            </a:r>
          </a:p>
        </p:txBody>
      </p:sp>
      <p:pic>
        <p:nvPicPr>
          <p:cNvPr id="8" name="Picture 7">
            <a:extLst>
              <a:ext uri="{FF2B5EF4-FFF2-40B4-BE49-F238E27FC236}">
                <a16:creationId xmlns:a16="http://schemas.microsoft.com/office/drawing/2014/main" id="{FC278303-852A-EC90-4A8C-2B35007930D8}"/>
              </a:ext>
            </a:extLst>
          </p:cNvPr>
          <p:cNvPicPr>
            <a:picLocks noChangeAspect="1"/>
          </p:cNvPicPr>
          <p:nvPr/>
        </p:nvPicPr>
        <p:blipFill>
          <a:blip r:embed="rId3"/>
          <a:srcRect t="11190"/>
          <a:stretch>
            <a:fillRect/>
          </a:stretch>
        </p:blipFill>
        <p:spPr>
          <a:xfrm>
            <a:off x="763836" y="1245492"/>
            <a:ext cx="10539470" cy="5234644"/>
          </a:xfrm>
          <a:prstGeom prst="rect">
            <a:avLst/>
          </a:prstGeom>
        </p:spPr>
      </p:pic>
    </p:spTree>
    <p:extLst>
      <p:ext uri="{BB962C8B-B14F-4D97-AF65-F5344CB8AC3E}">
        <p14:creationId xmlns:p14="http://schemas.microsoft.com/office/powerpoint/2010/main" val="386429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34DB9-BC42-36C0-1601-D151A1A6142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E15E3E3-FDD7-7B79-69AE-B122CAD4ED9C}"/>
              </a:ext>
            </a:extLst>
          </p:cNvPr>
          <p:cNvSpPr>
            <a:spLocks noGrp="1"/>
          </p:cNvSpPr>
          <p:nvPr>
            <p:ph type="title"/>
          </p:nvPr>
        </p:nvSpPr>
        <p:spPr/>
        <p:txBody>
          <a:bodyPr>
            <a:normAutofit fontScale="90000"/>
          </a:bodyPr>
          <a:lstStyle/>
          <a:p>
            <a:r>
              <a:rPr lang="en-GB" sz="3600" dirty="0">
                <a:latin typeface="Aptos Display" panose="020B0004020202020204" pitchFamily="34" charset="0"/>
              </a:rPr>
              <a:t>Self Effectiveness: Listening and Communication Effectively</a:t>
            </a:r>
          </a:p>
        </p:txBody>
      </p:sp>
      <p:pic>
        <p:nvPicPr>
          <p:cNvPr id="2" name="Picture 2">
            <a:extLst>
              <a:ext uri="{FF2B5EF4-FFF2-40B4-BE49-F238E27FC236}">
                <a16:creationId xmlns:a16="http://schemas.microsoft.com/office/drawing/2014/main" id="{2ABD6584-53A1-0554-4864-8578245384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3541" y="1307110"/>
            <a:ext cx="9695022" cy="510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161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A1B05-F554-15F6-D333-40DB5BB3A6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5B9A52-B20F-8516-AF5D-B432792DE09B}"/>
              </a:ext>
            </a:extLst>
          </p:cNvPr>
          <p:cNvSpPr>
            <a:spLocks noGrp="1"/>
          </p:cNvSpPr>
          <p:nvPr>
            <p:ph type="title"/>
          </p:nvPr>
        </p:nvSpPr>
        <p:spPr/>
        <p:txBody>
          <a:bodyPr>
            <a:normAutofit/>
          </a:bodyPr>
          <a:lstStyle/>
          <a:p>
            <a:r>
              <a:rPr lang="en-GB" sz="3600" dirty="0">
                <a:latin typeface="Aptos Display" panose="020B0004020202020204" pitchFamily="34" charset="0"/>
              </a:rPr>
              <a:t>Draft management and leadership code</a:t>
            </a:r>
          </a:p>
        </p:txBody>
      </p:sp>
      <p:pic>
        <p:nvPicPr>
          <p:cNvPr id="2" name="Picture 1">
            <a:extLst>
              <a:ext uri="{FF2B5EF4-FFF2-40B4-BE49-F238E27FC236}">
                <a16:creationId xmlns:a16="http://schemas.microsoft.com/office/drawing/2014/main" id="{15C58DE7-53DE-D5ED-6E77-DF48FCF6064E}"/>
              </a:ext>
            </a:extLst>
          </p:cNvPr>
          <p:cNvPicPr>
            <a:picLocks noChangeAspect="1"/>
          </p:cNvPicPr>
          <p:nvPr/>
        </p:nvPicPr>
        <p:blipFill>
          <a:blip r:embed="rId3"/>
          <a:srcRect t="11484"/>
          <a:stretch>
            <a:fillRect/>
          </a:stretch>
        </p:blipFill>
        <p:spPr>
          <a:xfrm>
            <a:off x="862091" y="1288972"/>
            <a:ext cx="10467817" cy="5172720"/>
          </a:xfrm>
          <a:prstGeom prst="rect">
            <a:avLst/>
          </a:prstGeom>
        </p:spPr>
      </p:pic>
    </p:spTree>
    <p:extLst>
      <p:ext uri="{BB962C8B-B14F-4D97-AF65-F5344CB8AC3E}">
        <p14:creationId xmlns:p14="http://schemas.microsoft.com/office/powerpoint/2010/main" val="40431303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455CE2-15F6-480B-B105-192E84744E7D}"/>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‘Our Leadership Way’ </a:t>
            </a:r>
          </a:p>
        </p:txBody>
      </p:sp>
      <p:pic>
        <p:nvPicPr>
          <p:cNvPr id="4" name="Content Placeholder 3">
            <a:extLst>
              <a:ext uri="{FF2B5EF4-FFF2-40B4-BE49-F238E27FC236}">
                <a16:creationId xmlns:a16="http://schemas.microsoft.com/office/drawing/2014/main" id="{6B5AE4D4-4204-4F74-8E57-B10553D3429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814457" y="1251474"/>
            <a:ext cx="4922792" cy="4922792"/>
          </a:xfrm>
          <a:prstGeom prst="rect">
            <a:avLst/>
          </a:prstGeom>
          <a:noFill/>
          <a:ln>
            <a:noFill/>
          </a:ln>
        </p:spPr>
      </p:pic>
      <p:sp>
        <p:nvSpPr>
          <p:cNvPr id="6" name="TextBox 5">
            <a:extLst>
              <a:ext uri="{FF2B5EF4-FFF2-40B4-BE49-F238E27FC236}">
                <a16:creationId xmlns:a16="http://schemas.microsoft.com/office/drawing/2014/main" id="{191A0048-F1F5-DDBE-8E9D-0BA38334ED1F}"/>
              </a:ext>
            </a:extLst>
          </p:cNvPr>
          <p:cNvSpPr txBox="1"/>
          <p:nvPr/>
        </p:nvSpPr>
        <p:spPr>
          <a:xfrm>
            <a:off x="326176" y="1542229"/>
            <a:ext cx="6161710" cy="463203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1800"/>
              </a:spcBef>
              <a:spcAft>
                <a:spcPts val="1200"/>
              </a:spcAft>
              <a:buClrTx/>
              <a:buSzTx/>
              <a:buFont typeface="Wingdings" panose="05000000000000000000" pitchFamily="2" charset="2"/>
              <a:buChar char="§"/>
              <a:tabLst/>
              <a:defRPr/>
            </a:pPr>
            <a:r>
              <a:rPr kumimoji="0" lang="en-GB"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Our Leadership Way describes what good leadership looks like at </a:t>
            </a:r>
            <a:r>
              <a:rPr kumimoji="0" lang="en-GB" sz="2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Oxleas</a:t>
            </a:r>
            <a:r>
              <a:rPr kumimoji="0" lang="en-GB"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a:t>
            </a:r>
          </a:p>
          <a:p>
            <a:pPr marL="285750" marR="0" lvl="0" indent="-285750" algn="l" defTabSz="914400" rtl="0" eaLnBrk="1" fontAlgn="auto" latinLnBrk="0" hangingPunct="1">
              <a:lnSpc>
                <a:spcPct val="100000"/>
              </a:lnSpc>
              <a:spcBef>
                <a:spcPts val="1800"/>
              </a:spcBef>
              <a:spcAft>
                <a:spcPts val="1200"/>
              </a:spcAft>
              <a:buClrTx/>
              <a:buSzTx/>
              <a:buFont typeface="Wingdings" panose="05000000000000000000" pitchFamily="2" charset="2"/>
              <a:buChar char="§"/>
              <a:tabLst/>
              <a:defRPr/>
            </a:pPr>
            <a:r>
              <a:rPr kumimoji="0" lang="en-GB"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The framework applies to everyone with leadership or management responsibility</a:t>
            </a:r>
            <a:endParaRPr lang="en-GB" sz="2000" kern="100" dirty="0">
              <a:solidFill>
                <a:prstClr val="black"/>
              </a:solidFill>
              <a:latin typeface="Aptos" panose="020B0004020202020204" pitchFamily="34" charset="0"/>
              <a:ea typeface="Aptos" panose="020B00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1800"/>
              </a:spcBef>
              <a:spcAft>
                <a:spcPts val="1200"/>
              </a:spcAft>
              <a:buClrTx/>
              <a:buSzTx/>
              <a:buFont typeface="Wingdings" panose="05000000000000000000" pitchFamily="2" charset="2"/>
              <a:buChar char="§"/>
              <a:tabLst/>
              <a:defRPr/>
            </a:pPr>
            <a:r>
              <a:rPr kumimoji="0" lang="en-GB"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At </a:t>
            </a:r>
            <a:r>
              <a:rPr kumimoji="0" lang="en-GB" sz="2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Oxleas</a:t>
            </a:r>
            <a:r>
              <a:rPr kumimoji="0" lang="en-GB"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we have translated this national framework into language and behaviours that reflect our values, our culture, and our strategic priorities. </a:t>
            </a:r>
          </a:p>
          <a:p>
            <a:pPr marL="285750" marR="0" lvl="0" indent="-285750" algn="l" defTabSz="914400" rtl="0" eaLnBrk="1" fontAlgn="auto" latinLnBrk="0" hangingPunct="1">
              <a:lnSpc>
                <a:spcPct val="100000"/>
              </a:lnSpc>
              <a:spcBef>
                <a:spcPts val="1800"/>
              </a:spcBef>
              <a:spcAft>
                <a:spcPts val="1200"/>
              </a:spcAft>
              <a:buClrTx/>
              <a:buSzTx/>
              <a:buFont typeface="Wingdings" panose="05000000000000000000" pitchFamily="2" charset="2"/>
              <a:buChar char="§"/>
              <a:tabLst/>
              <a:defRPr/>
            </a:pPr>
            <a:r>
              <a:rPr kumimoji="0" lang="en-GB"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Our Leadership Way connects the national expectations with what it means to lead well at </a:t>
            </a:r>
            <a:r>
              <a:rPr kumimoji="0" lang="en-GB" sz="2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Oxleas</a:t>
            </a:r>
            <a:r>
              <a:rPr kumimoji="0" lang="en-GB"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ensuring leadership feels relevant, practical, and rooted in the </a:t>
            </a:r>
            <a:r>
              <a:rPr kumimoji="0" lang="en-GB" sz="2000" b="0" i="0" u="none" strike="noStrike" kern="100" cap="none" spc="0" normalizeH="0" baseline="0" noProof="0" dirty="0" err="1">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Oxleas</a:t>
            </a:r>
            <a:r>
              <a:rPr kumimoji="0" lang="en-GB" sz="20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Arial" panose="020B0604020202020204" pitchFamily="34" charset="0"/>
              </a:rPr>
              <a:t> difference. </a:t>
            </a:r>
          </a:p>
        </p:txBody>
      </p:sp>
    </p:spTree>
    <p:extLst>
      <p:ext uri="{BB962C8B-B14F-4D97-AF65-F5344CB8AC3E}">
        <p14:creationId xmlns:p14="http://schemas.microsoft.com/office/powerpoint/2010/main" val="3236657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C195F4-E68F-4226-F8EA-F3FBDD9A52DC}"/>
              </a:ext>
            </a:extLst>
          </p:cNvPr>
          <p:cNvSpPr/>
          <p:nvPr/>
        </p:nvSpPr>
        <p:spPr>
          <a:xfrm>
            <a:off x="8321963" y="1669312"/>
            <a:ext cx="3910866" cy="4136065"/>
          </a:xfrm>
          <a:prstGeom prst="rect">
            <a:avLst/>
          </a:prstGeom>
          <a:solidFill>
            <a:srgbClr val="CBEBE6">
              <a:alpha val="2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A3F1E68D-2030-85FC-D079-C599CDA772DF}"/>
              </a:ext>
            </a:extLst>
          </p:cNvPr>
          <p:cNvSpPr>
            <a:spLocks noGrp="1"/>
          </p:cNvSpPr>
          <p:nvPr>
            <p:ph type="title"/>
          </p:nvPr>
        </p:nvSpPr>
        <p:spPr/>
        <p:txBody>
          <a:bodyPr>
            <a:normAutofit/>
          </a:bodyPr>
          <a:lstStyle/>
          <a:p>
            <a:r>
              <a:rPr lang="en-GB" sz="4400">
                <a:latin typeface="Aptos Display" panose="020B0004020202020204" pitchFamily="34" charset="0"/>
              </a:rPr>
              <a:t>CQC Framework: Key Lines of Enquiry</a:t>
            </a:r>
          </a:p>
        </p:txBody>
      </p:sp>
      <p:graphicFrame>
        <p:nvGraphicFramePr>
          <p:cNvPr id="6" name="Diagram 5">
            <a:extLst>
              <a:ext uri="{FF2B5EF4-FFF2-40B4-BE49-F238E27FC236}">
                <a16:creationId xmlns:a16="http://schemas.microsoft.com/office/drawing/2014/main" id="{FE5026D5-9179-7A29-0369-D1230CA7B848}"/>
              </a:ext>
            </a:extLst>
          </p:cNvPr>
          <p:cNvGraphicFramePr/>
          <p:nvPr/>
        </p:nvGraphicFramePr>
        <p:xfrm>
          <a:off x="357538" y="1350907"/>
          <a:ext cx="7964425" cy="53340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EF4A8B93-801C-8869-701F-5D9407949B45}"/>
              </a:ext>
            </a:extLst>
          </p:cNvPr>
          <p:cNvSpPr/>
          <p:nvPr/>
        </p:nvSpPr>
        <p:spPr>
          <a:xfrm>
            <a:off x="8475217" y="1350907"/>
            <a:ext cx="3359245" cy="4636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This diagram summarises the five CQC Domains (Key Lines of Enquiry) and the sources of evidence for each of these.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Link to more detailed information:  </a:t>
            </a:r>
            <a:r>
              <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hlinkClick r:id="rId8"/>
              </a:rPr>
              <a:t>https://www.cqc.org.uk/guidance-providers/healthcare/key-lines-enquiry-healthcare-services</a:t>
            </a: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1116031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989B9-E608-67E2-B5BC-5A1BA95C60D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8D1365-7AE6-4D62-CB5C-63709CF59924}"/>
              </a:ext>
            </a:extLst>
          </p:cNvPr>
          <p:cNvSpPr>
            <a:spLocks noGrp="1"/>
          </p:cNvSpPr>
          <p:nvPr>
            <p:ph type="title"/>
          </p:nvPr>
        </p:nvSpPr>
        <p:spPr>
          <a:xfrm>
            <a:off x="5426985" y="193920"/>
            <a:ext cx="5457679" cy="6249822"/>
          </a:xfrm>
        </p:spPr>
        <p:txBody>
          <a:bodyPr>
            <a:normAutofit/>
          </a:bodyPr>
          <a:lstStyle/>
          <a:p>
            <a:pPr>
              <a:lnSpc>
                <a:spcPct val="200000"/>
              </a:lnSpc>
            </a:pPr>
            <a:r>
              <a:rPr lang="en-GB" sz="6000" dirty="0" err="1">
                <a:latin typeface="Aptos Display" panose="020B0004020202020204" pitchFamily="34" charset="0"/>
              </a:rPr>
              <a:t>Oxleas</a:t>
            </a:r>
            <a:r>
              <a:rPr lang="en-GB" sz="6000" dirty="0">
                <a:latin typeface="Aptos Display" panose="020B0004020202020204" pitchFamily="34" charset="0"/>
              </a:rPr>
              <a:t> Strategy 2024-27 </a:t>
            </a:r>
          </a:p>
        </p:txBody>
      </p:sp>
      <p:pic>
        <p:nvPicPr>
          <p:cNvPr id="8" name="Picture 7">
            <a:extLst>
              <a:ext uri="{FF2B5EF4-FFF2-40B4-BE49-F238E27FC236}">
                <a16:creationId xmlns:a16="http://schemas.microsoft.com/office/drawing/2014/main" id="{47E89C6F-D911-06EA-450A-7981B9B69C5D}"/>
              </a:ext>
            </a:extLst>
          </p:cNvPr>
          <p:cNvPicPr>
            <a:picLocks noChangeAspect="1"/>
          </p:cNvPicPr>
          <p:nvPr/>
        </p:nvPicPr>
        <p:blipFill>
          <a:blip r:embed="rId2"/>
          <a:srcRect l="1882" t="1009" r="1525" b="-1"/>
          <a:stretch>
            <a:fillRect/>
          </a:stretch>
        </p:blipFill>
        <p:spPr>
          <a:xfrm>
            <a:off x="320456" y="304089"/>
            <a:ext cx="4320910" cy="6249822"/>
          </a:xfrm>
          <a:prstGeom prst="rect">
            <a:avLst/>
          </a:prstGeom>
        </p:spPr>
      </p:pic>
    </p:spTree>
    <p:extLst>
      <p:ext uri="{BB962C8B-B14F-4D97-AF65-F5344CB8AC3E}">
        <p14:creationId xmlns:p14="http://schemas.microsoft.com/office/powerpoint/2010/main" val="40179354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7E45D3-C84A-D3D2-2F38-1E0A0D02D6E6}"/>
              </a:ext>
            </a:extLst>
          </p:cNvPr>
          <p:cNvSpPr>
            <a:spLocks noGrp="1"/>
          </p:cNvSpPr>
          <p:nvPr>
            <p:ph idx="1"/>
          </p:nvPr>
        </p:nvSpPr>
        <p:spPr>
          <a:xfrm>
            <a:off x="326175" y="1276347"/>
            <a:ext cx="11448135" cy="5214763"/>
          </a:xfrm>
        </p:spPr>
        <p:txBody>
          <a:bodyPr>
            <a:noAutofit/>
          </a:bodyPr>
          <a:lstStyle/>
          <a:p>
            <a:pPr marL="0" indent="0" fontAlgn="base">
              <a:lnSpc>
                <a:spcPct val="120000"/>
              </a:lnSpc>
              <a:spcBef>
                <a:spcPts val="600"/>
              </a:spcBef>
              <a:spcAft>
                <a:spcPts val="600"/>
              </a:spcAft>
              <a:buClr>
                <a:srgbClr val="FFC000"/>
              </a:buClr>
              <a:buNone/>
              <a:defRPr/>
            </a:pPr>
            <a:r>
              <a:rPr lang="en-GB" sz="1600" b="1" dirty="0">
                <a:solidFill>
                  <a:srgbClr val="EC2393"/>
                </a:solidFill>
              </a:rPr>
              <a:t>Our journey to continually improving lives… With you in the driving seat </a:t>
            </a:r>
            <a:endParaRPr lang="en-GB" sz="1600" b="1" dirty="0"/>
          </a:p>
          <a:p>
            <a:pPr marL="0" lvl="0" indent="0" fontAlgn="base">
              <a:lnSpc>
                <a:spcPct val="120000"/>
              </a:lnSpc>
              <a:spcBef>
                <a:spcPts val="600"/>
              </a:spcBef>
              <a:spcAft>
                <a:spcPts val="600"/>
              </a:spcAft>
              <a:buClr>
                <a:srgbClr val="FFC000"/>
              </a:buClr>
              <a:buNone/>
              <a:defRPr/>
            </a:pPr>
            <a:r>
              <a:rPr lang="en-GB" sz="1600" dirty="0"/>
              <a:t>We want everyone, wherever located, to feel the ‘ </a:t>
            </a:r>
            <a:r>
              <a:rPr lang="en-GB" sz="1600" dirty="0" err="1"/>
              <a:t>Oxleas</a:t>
            </a:r>
            <a:r>
              <a:rPr lang="en-GB" sz="1600" dirty="0"/>
              <a:t> difference’ — a distinct culture that is driven by our unique values.</a:t>
            </a:r>
          </a:p>
          <a:p>
            <a:pPr marL="0" lvl="0" indent="0" fontAlgn="base">
              <a:lnSpc>
                <a:spcPct val="120000"/>
              </a:lnSpc>
              <a:spcBef>
                <a:spcPts val="600"/>
              </a:spcBef>
              <a:spcAft>
                <a:spcPts val="600"/>
              </a:spcAft>
              <a:buClr>
                <a:srgbClr val="FFC000"/>
              </a:buClr>
              <a:buNone/>
              <a:defRPr/>
            </a:pPr>
            <a:r>
              <a:rPr lang="en-GB" sz="1600" dirty="0"/>
              <a:t>The key priorities for 2024 – 2027 have been extracted from your strategy below for reference: </a:t>
            </a:r>
          </a:p>
          <a:p>
            <a:pPr lvl="0" defTabSz="914400">
              <a:lnSpc>
                <a:spcPct val="120000"/>
              </a:lnSpc>
              <a:spcBef>
                <a:spcPts val="600"/>
              </a:spcBef>
              <a:spcAft>
                <a:spcPts val="600"/>
              </a:spcAft>
              <a:buFont typeface="Wingdings" panose="05000000000000000000" pitchFamily="2" charset="2"/>
              <a:buChar char="§"/>
              <a:defRPr/>
            </a:pPr>
            <a:r>
              <a:rPr lang="en-GB" sz="1600" b="1" dirty="0"/>
              <a:t>Great Care: </a:t>
            </a:r>
            <a:r>
              <a:rPr lang="en-GB" sz="1600" dirty="0"/>
              <a:t>We want </a:t>
            </a:r>
            <a:r>
              <a:rPr lang="en-GB" sz="1600" dirty="0" err="1"/>
              <a:t>Oxleas</a:t>
            </a:r>
            <a:r>
              <a:rPr lang="en-GB" sz="1600" dirty="0"/>
              <a:t> to be known for kind and compassionate care that puts patients right at the centre. We want to draw on the best in research and practice to improve our patients’ lives. Wherever possible, we want to equip our patients with the tools, skills and services they need to manage their conditions in their own communities. </a:t>
            </a:r>
          </a:p>
          <a:p>
            <a:pPr lvl="0" defTabSz="914400">
              <a:lnSpc>
                <a:spcPct val="120000"/>
              </a:lnSpc>
              <a:spcBef>
                <a:spcPts val="600"/>
              </a:spcBef>
              <a:spcAft>
                <a:spcPts val="600"/>
              </a:spcAft>
              <a:buFont typeface="Wingdings" panose="05000000000000000000" pitchFamily="2" charset="2"/>
              <a:buChar char="§"/>
              <a:defRPr/>
            </a:pPr>
            <a:r>
              <a:rPr lang="en-GB" sz="1600" b="1" dirty="0"/>
              <a:t>Timely Care: </a:t>
            </a:r>
            <a:r>
              <a:rPr lang="en-GB" sz="1600" dirty="0"/>
              <a:t>The lives of our patients improve when they receive the right care at the right time. When they experience unnecessary delays in receiving care, their health can deteriorate. We are committed to doing everything we can to prevent this.</a:t>
            </a:r>
          </a:p>
          <a:p>
            <a:pPr lvl="0" defTabSz="914400">
              <a:lnSpc>
                <a:spcPct val="120000"/>
              </a:lnSpc>
              <a:spcBef>
                <a:spcPts val="600"/>
              </a:spcBef>
              <a:spcAft>
                <a:spcPts val="600"/>
              </a:spcAft>
              <a:buFont typeface="Wingdings" panose="05000000000000000000" pitchFamily="2" charset="2"/>
              <a:buChar char="§"/>
              <a:defRPr/>
            </a:pPr>
            <a:r>
              <a:rPr lang="en-GB" sz="1600" b="1" dirty="0"/>
              <a:t>Best Place to Work: </a:t>
            </a:r>
            <a:r>
              <a:rPr lang="en-GB" sz="1600" dirty="0"/>
              <a:t>Our ambition is for </a:t>
            </a:r>
            <a:r>
              <a:rPr lang="en-GB" sz="1600" dirty="0" err="1"/>
              <a:t>Oxleas</a:t>
            </a:r>
            <a:r>
              <a:rPr lang="en-GB" sz="1600" dirty="0"/>
              <a:t> to be the best place to work in the NHS. We know that we can only deliver really great care to our patients if we are able to retain and attract high quality and engaged staff. Given the acute NHS staffing challenges, it is more important than ever that </a:t>
            </a:r>
            <a:r>
              <a:rPr lang="en-GB" sz="1600" dirty="0" err="1"/>
              <a:t>Oxleas</a:t>
            </a:r>
            <a:r>
              <a:rPr lang="en-GB" sz="1600" dirty="0"/>
              <a:t> stands out as an employer of choice where everyone feels included.    </a:t>
            </a:r>
          </a:p>
          <a:p>
            <a:pPr marL="0" indent="0" fontAlgn="base">
              <a:lnSpc>
                <a:spcPct val="120000"/>
              </a:lnSpc>
              <a:spcBef>
                <a:spcPts val="600"/>
              </a:spcBef>
              <a:spcAft>
                <a:spcPts val="600"/>
              </a:spcAft>
              <a:buClr>
                <a:srgbClr val="FFC000"/>
              </a:buClr>
              <a:buNone/>
              <a:defRPr/>
            </a:pPr>
            <a:r>
              <a:rPr lang="en-GB" sz="1600" dirty="0"/>
              <a:t>For each strategic priority, </a:t>
            </a:r>
            <a:r>
              <a:rPr lang="en-GB" sz="1600" dirty="0" err="1"/>
              <a:t>Oxleas</a:t>
            </a:r>
            <a:r>
              <a:rPr lang="en-GB" sz="1600" dirty="0"/>
              <a:t> has a vision and key cross-organisational programmes of work that are essential for meeting the strategic priority and vision. These are outlined on the following pages. </a:t>
            </a:r>
          </a:p>
        </p:txBody>
      </p:sp>
      <p:sp>
        <p:nvSpPr>
          <p:cNvPr id="3" name="Title 2">
            <a:extLst>
              <a:ext uri="{FF2B5EF4-FFF2-40B4-BE49-F238E27FC236}">
                <a16:creationId xmlns:a16="http://schemas.microsoft.com/office/drawing/2014/main" id="{5F7C3EB0-4AE6-625D-9CE5-C04E79D31A77}"/>
              </a:ext>
            </a:extLst>
          </p:cNvPr>
          <p:cNvSpPr>
            <a:spLocks noGrp="1"/>
          </p:cNvSpPr>
          <p:nvPr>
            <p:ph type="title"/>
          </p:nvPr>
        </p:nvSpPr>
        <p:spPr/>
        <p:txBody>
          <a:bodyPr>
            <a:normAutofit/>
          </a:bodyPr>
          <a:lstStyle/>
          <a:p>
            <a:r>
              <a:rPr lang="en-GB" sz="4400" dirty="0" err="1">
                <a:latin typeface="Aptos Display" panose="020B0004020202020204" pitchFamily="34" charset="0"/>
              </a:rPr>
              <a:t>Oxleas</a:t>
            </a:r>
            <a:r>
              <a:rPr lang="en-GB" sz="4400" dirty="0">
                <a:latin typeface="Aptos Display" panose="020B0004020202020204" pitchFamily="34" charset="0"/>
              </a:rPr>
              <a:t> Strategy 2024-27 </a:t>
            </a:r>
          </a:p>
        </p:txBody>
      </p:sp>
    </p:spTree>
    <p:extLst>
      <p:ext uri="{BB962C8B-B14F-4D97-AF65-F5344CB8AC3E}">
        <p14:creationId xmlns:p14="http://schemas.microsoft.com/office/powerpoint/2010/main" val="2642539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BD4260-0066-EEFE-551B-D763E248A240}"/>
              </a:ext>
            </a:extLst>
          </p:cNvPr>
          <p:cNvPicPr>
            <a:picLocks noChangeAspect="1"/>
          </p:cNvPicPr>
          <p:nvPr/>
        </p:nvPicPr>
        <p:blipFill>
          <a:blip r:embed="rId2"/>
          <a:srcRect t="18720"/>
          <a:stretch>
            <a:fillRect/>
          </a:stretch>
        </p:blipFill>
        <p:spPr>
          <a:xfrm>
            <a:off x="525371" y="1083993"/>
            <a:ext cx="9973296" cy="5543450"/>
          </a:xfrm>
          <a:prstGeom prst="rect">
            <a:avLst/>
          </a:prstGeom>
        </p:spPr>
      </p:pic>
      <p:sp>
        <p:nvSpPr>
          <p:cNvPr id="3" name="Title 2">
            <a:extLst>
              <a:ext uri="{FF2B5EF4-FFF2-40B4-BE49-F238E27FC236}">
                <a16:creationId xmlns:a16="http://schemas.microsoft.com/office/drawing/2014/main" id="{F9D09AB7-A0CB-6191-4A3D-CF5746BD0E0A}"/>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a:t>
            </a:r>
            <a:r>
              <a:rPr lang="en-GB" sz="4400">
                <a:solidFill>
                  <a:srgbClr val="EC2393"/>
                </a:solidFill>
                <a:latin typeface="Aptos Display" panose="020B0004020202020204" pitchFamily="34" charset="0"/>
              </a:rPr>
              <a:t>Great Care </a:t>
            </a:r>
          </a:p>
        </p:txBody>
      </p:sp>
    </p:spTree>
    <p:extLst>
      <p:ext uri="{BB962C8B-B14F-4D97-AF65-F5344CB8AC3E}">
        <p14:creationId xmlns:p14="http://schemas.microsoft.com/office/powerpoint/2010/main" val="36803540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B93EE-EDE7-66A1-3C10-6362FDA9B2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5C3A5A-792A-816B-A1C6-27BADDCA0042}"/>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a:t>
            </a:r>
            <a:r>
              <a:rPr lang="en-GB" sz="4400">
                <a:solidFill>
                  <a:srgbClr val="EC2393"/>
                </a:solidFill>
                <a:latin typeface="Aptos Display" panose="020B0004020202020204" pitchFamily="34" charset="0"/>
              </a:rPr>
              <a:t>Timely Care </a:t>
            </a:r>
          </a:p>
        </p:txBody>
      </p:sp>
      <p:pic>
        <p:nvPicPr>
          <p:cNvPr id="5" name="Picture 4">
            <a:extLst>
              <a:ext uri="{FF2B5EF4-FFF2-40B4-BE49-F238E27FC236}">
                <a16:creationId xmlns:a16="http://schemas.microsoft.com/office/drawing/2014/main" id="{4EF297F2-DD69-035F-CBD3-B90BD8DA5876}"/>
              </a:ext>
            </a:extLst>
          </p:cNvPr>
          <p:cNvPicPr>
            <a:picLocks noChangeAspect="1"/>
          </p:cNvPicPr>
          <p:nvPr/>
        </p:nvPicPr>
        <p:blipFill>
          <a:blip r:embed="rId2"/>
          <a:srcRect t="18315"/>
          <a:stretch>
            <a:fillRect/>
          </a:stretch>
        </p:blipFill>
        <p:spPr>
          <a:xfrm>
            <a:off x="1241377" y="1321979"/>
            <a:ext cx="9709246" cy="5217044"/>
          </a:xfrm>
          <a:prstGeom prst="rect">
            <a:avLst/>
          </a:prstGeom>
        </p:spPr>
      </p:pic>
    </p:spTree>
    <p:extLst>
      <p:ext uri="{BB962C8B-B14F-4D97-AF65-F5344CB8AC3E}">
        <p14:creationId xmlns:p14="http://schemas.microsoft.com/office/powerpoint/2010/main" val="3114014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D871F-F4EC-88C4-56BE-A72824FFB4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6F8EDF-536D-40B0-1A11-8B7A9DFBEABA}"/>
              </a:ext>
            </a:extLst>
          </p:cNvPr>
          <p:cNvSpPr>
            <a:spLocks noGrp="1"/>
          </p:cNvSpPr>
          <p:nvPr>
            <p:ph type="title"/>
          </p:nvPr>
        </p:nvSpPr>
        <p:spPr/>
        <p:txBody>
          <a:bodyPr>
            <a:normAutofit/>
          </a:bodyPr>
          <a:lstStyle/>
          <a:p>
            <a:r>
              <a:rPr lang="en-GB" sz="4400" dirty="0" err="1">
                <a:latin typeface="Aptos Display" panose="020B0004020202020204" pitchFamily="34" charset="0"/>
              </a:rPr>
              <a:t>Oxleas</a:t>
            </a:r>
            <a:r>
              <a:rPr lang="en-GB" sz="4400" dirty="0">
                <a:latin typeface="Aptos Display" panose="020B0004020202020204" pitchFamily="34" charset="0"/>
              </a:rPr>
              <a:t> Strategy: </a:t>
            </a:r>
            <a:r>
              <a:rPr lang="en-GB" sz="4400" dirty="0">
                <a:solidFill>
                  <a:srgbClr val="EC2393"/>
                </a:solidFill>
                <a:latin typeface="Aptos Display" panose="020B0004020202020204" pitchFamily="34" charset="0"/>
              </a:rPr>
              <a:t>Best Place to Work </a:t>
            </a:r>
          </a:p>
        </p:txBody>
      </p:sp>
      <p:pic>
        <p:nvPicPr>
          <p:cNvPr id="5" name="Picture 4">
            <a:extLst>
              <a:ext uri="{FF2B5EF4-FFF2-40B4-BE49-F238E27FC236}">
                <a16:creationId xmlns:a16="http://schemas.microsoft.com/office/drawing/2014/main" id="{C3F3AAFA-0888-529A-F803-425A927C1473}"/>
              </a:ext>
            </a:extLst>
          </p:cNvPr>
          <p:cNvPicPr>
            <a:picLocks noChangeAspect="1"/>
          </p:cNvPicPr>
          <p:nvPr/>
        </p:nvPicPr>
        <p:blipFill>
          <a:blip r:embed="rId3"/>
          <a:stretch>
            <a:fillRect/>
          </a:stretch>
        </p:blipFill>
        <p:spPr>
          <a:xfrm>
            <a:off x="1226967" y="1375206"/>
            <a:ext cx="9275260" cy="5120187"/>
          </a:xfrm>
          <a:prstGeom prst="rect">
            <a:avLst/>
          </a:prstGeom>
        </p:spPr>
      </p:pic>
    </p:spTree>
    <p:extLst>
      <p:ext uri="{BB962C8B-B14F-4D97-AF65-F5344CB8AC3E}">
        <p14:creationId xmlns:p14="http://schemas.microsoft.com/office/powerpoint/2010/main" val="249471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F308E-1BCA-6BCE-1305-307287794DC5}"/>
            </a:ext>
          </a:extLst>
        </p:cNvPr>
        <p:cNvGrpSpPr/>
        <p:nvPr/>
      </p:nvGrpSpPr>
      <p:grpSpPr>
        <a:xfrm>
          <a:off x="0" y="0"/>
          <a:ext cx="0" cy="0"/>
          <a:chOff x="0" y="0"/>
          <a:chExt cx="0" cy="0"/>
        </a:xfrm>
      </p:grpSpPr>
      <p:sp>
        <p:nvSpPr>
          <p:cNvPr id="3" name="Content Placeholder 1">
            <a:extLst>
              <a:ext uri="{FF2B5EF4-FFF2-40B4-BE49-F238E27FC236}">
                <a16:creationId xmlns:a16="http://schemas.microsoft.com/office/drawing/2014/main" id="{E4A0A3E8-E352-15FC-0988-89693608572A}"/>
              </a:ext>
            </a:extLst>
          </p:cNvPr>
          <p:cNvSpPr>
            <a:spLocks noGrp="1"/>
          </p:cNvSpPr>
          <p:nvPr>
            <p:ph idx="1"/>
          </p:nvPr>
        </p:nvSpPr>
        <p:spPr>
          <a:xfrm>
            <a:off x="333375" y="1525871"/>
            <a:ext cx="11525250" cy="4883150"/>
          </a:xfrm>
        </p:spPr>
        <p:txBody>
          <a:bodyPr lIns="91440" tIns="45720" rIns="91440" bIns="45720" anchor="t">
            <a:noAutofit/>
          </a:bodyPr>
          <a:lstStyle/>
          <a:p>
            <a:pPr marL="0" indent="0">
              <a:spcBef>
                <a:spcPts val="1200"/>
              </a:spcBef>
              <a:spcAft>
                <a:spcPts val="600"/>
              </a:spcAft>
              <a:buNone/>
            </a:pPr>
            <a:r>
              <a:rPr lang="en-GB" b="1" dirty="0"/>
              <a:t>First: 	</a:t>
            </a:r>
            <a:r>
              <a:rPr lang="en-GB" dirty="0"/>
              <a:t>Pick one of the three strategy statements or ‘our leadership way’ and go and stand next to your 		chosen statement/leadership way (four groups)</a:t>
            </a:r>
          </a:p>
          <a:p>
            <a:pPr marL="0" indent="0">
              <a:spcBef>
                <a:spcPts val="1200"/>
              </a:spcBef>
              <a:spcAft>
                <a:spcPts val="600"/>
              </a:spcAft>
              <a:buNone/>
            </a:pPr>
            <a:r>
              <a:rPr lang="en-GB" b="1" dirty="0"/>
              <a:t>Next:</a:t>
            </a:r>
            <a:r>
              <a:rPr lang="en-GB" dirty="0"/>
              <a:t> 	In your group take turns to each talk about your experience of leadership related to that 				statement. </a:t>
            </a:r>
            <a:r>
              <a:rPr lang="en-GB" dirty="0" err="1"/>
              <a:t>I.e</a:t>
            </a:r>
            <a:r>
              <a:rPr lang="en-GB" dirty="0"/>
              <a:t>: </a:t>
            </a:r>
          </a:p>
          <a:p>
            <a:pPr lvl="2">
              <a:spcBef>
                <a:spcPts val="1200"/>
              </a:spcBef>
              <a:spcAft>
                <a:spcPts val="600"/>
              </a:spcAft>
              <a:buFont typeface="Wingdings" panose="05000000000000000000" pitchFamily="2" charset="2"/>
              <a:buChar char="§"/>
            </a:pPr>
            <a:r>
              <a:rPr lang="en-GB" sz="2000" dirty="0"/>
              <a:t>What works well for me / my team?  </a:t>
            </a:r>
          </a:p>
          <a:p>
            <a:pPr lvl="2">
              <a:spcBef>
                <a:spcPts val="1200"/>
              </a:spcBef>
              <a:spcAft>
                <a:spcPts val="600"/>
              </a:spcAft>
              <a:buFont typeface="Wingdings" panose="05000000000000000000" pitchFamily="2" charset="2"/>
              <a:buChar char="§"/>
            </a:pPr>
            <a:r>
              <a:rPr lang="en-GB" sz="2000" dirty="0"/>
              <a:t>What needs improving and what would that look like? </a:t>
            </a:r>
          </a:p>
          <a:p>
            <a:pPr lvl="2">
              <a:spcBef>
                <a:spcPts val="1200"/>
              </a:spcBef>
              <a:spcAft>
                <a:spcPts val="600"/>
              </a:spcAft>
              <a:buFont typeface="Wingdings" panose="05000000000000000000" pitchFamily="2" charset="2"/>
              <a:buChar char="§"/>
            </a:pPr>
            <a:r>
              <a:rPr lang="en-GB" sz="2000" dirty="0"/>
              <a:t>What does that mean for my leadership? </a:t>
            </a:r>
          </a:p>
          <a:p>
            <a:pPr marL="0" indent="0">
              <a:spcBef>
                <a:spcPts val="1200"/>
              </a:spcBef>
              <a:spcAft>
                <a:spcPts val="600"/>
              </a:spcAft>
              <a:buNone/>
            </a:pPr>
            <a:r>
              <a:rPr lang="en-GB" b="1" dirty="0"/>
              <a:t>Then: 	</a:t>
            </a:r>
            <a:r>
              <a:rPr lang="en-GB" dirty="0"/>
              <a:t>In your group share your reflections for each of the questions and record key points on the flip 		chart. </a:t>
            </a:r>
          </a:p>
          <a:p>
            <a:pPr marL="0" indent="0">
              <a:spcBef>
                <a:spcPts val="1200"/>
              </a:spcBef>
              <a:spcAft>
                <a:spcPts val="600"/>
              </a:spcAft>
              <a:buNone/>
            </a:pPr>
            <a:r>
              <a:rPr lang="en-GB" b="1" dirty="0"/>
              <a:t>After: </a:t>
            </a:r>
            <a:r>
              <a:rPr lang="en-GB" dirty="0"/>
              <a:t> 	Plenary - share your insights as a group.</a:t>
            </a:r>
            <a:endParaRPr lang="en-GB" b="1" dirty="0"/>
          </a:p>
        </p:txBody>
      </p:sp>
      <p:grpSp>
        <p:nvGrpSpPr>
          <p:cNvPr id="2" name="Group 1">
            <a:extLst>
              <a:ext uri="{FF2B5EF4-FFF2-40B4-BE49-F238E27FC236}">
                <a16:creationId xmlns:a16="http://schemas.microsoft.com/office/drawing/2014/main" id="{7E24E149-B9B8-9A4B-6FA9-C8F933D5963A}"/>
              </a:ext>
            </a:extLst>
          </p:cNvPr>
          <p:cNvGrpSpPr/>
          <p:nvPr/>
        </p:nvGrpSpPr>
        <p:grpSpPr>
          <a:xfrm>
            <a:off x="-2" y="-9525"/>
            <a:ext cx="5467348" cy="1289265"/>
            <a:chOff x="735647" y="0"/>
            <a:chExt cx="2359002" cy="470142"/>
          </a:xfrm>
        </p:grpSpPr>
        <p:pic>
          <p:nvPicPr>
            <p:cNvPr id="7" name="Graphic 6">
              <a:extLst>
                <a:ext uri="{FF2B5EF4-FFF2-40B4-BE49-F238E27FC236}">
                  <a16:creationId xmlns:a16="http://schemas.microsoft.com/office/drawing/2014/main" id="{5340E1F7-395C-C4BB-2E29-2E192347707D}"/>
                </a:ext>
              </a:extLst>
            </p:cNvPr>
            <p:cNvPicPr>
              <a:picLocks noChangeAspect="1"/>
            </p:cNvPicPr>
            <p:nvPr/>
          </p:nvPicPr>
          <p:blipFill rotWithShape="1">
            <a:blip>
              <a:extLst>
                <a:ext uri="{96DAC541-7B7A-43D3-8B79-37D633B846F1}">
                  <asvg:svgBlip xmlns:asvg="http://schemas.microsoft.com/office/drawing/2016/SVG/main" r:embed="rId3"/>
                </a:ext>
              </a:extLst>
            </a:blip>
            <a:srcRect l="-1" t="27501" r="35430" b="32874"/>
            <a:stretch>
              <a:fillRect/>
            </a:stretch>
          </p:blipFill>
          <p:spPr>
            <a:xfrm flipH="1">
              <a:off x="735647" y="0"/>
              <a:ext cx="2359002" cy="470142"/>
            </a:xfrm>
            <a:prstGeom prst="rect">
              <a:avLst/>
            </a:prstGeom>
          </p:spPr>
        </p:pic>
        <p:sp>
          <p:nvSpPr>
            <p:cNvPr id="8" name="TextBox 7">
              <a:extLst>
                <a:ext uri="{FF2B5EF4-FFF2-40B4-BE49-F238E27FC236}">
                  <a16:creationId xmlns:a16="http://schemas.microsoft.com/office/drawing/2014/main" id="{EE520E11-A46C-E357-16A3-23990765EAB9}"/>
                </a:ext>
              </a:extLst>
            </p:cNvPr>
            <p:cNvSpPr txBox="1"/>
            <p:nvPr/>
          </p:nvSpPr>
          <p:spPr>
            <a:xfrm>
              <a:off x="851815" y="89754"/>
              <a:ext cx="2126665" cy="258137"/>
            </a:xfrm>
            <a:prstGeom prst="rect">
              <a:avLst/>
            </a:prstGeom>
            <a:noFill/>
          </p:spPr>
          <p:txBody>
            <a:bodyPr wrap="square">
              <a:spAutoFit/>
            </a:bodyPr>
            <a:lstStyle/>
            <a:p>
              <a:pPr lvl="0">
                <a:defRPr/>
              </a:pPr>
              <a:r>
                <a:rPr lang="en-GB" sz="4000" dirty="0">
                  <a:solidFill>
                    <a:prstClr val="white"/>
                  </a:solidFill>
                  <a:latin typeface="Aptos Display" panose="020B0004020202020204" pitchFamily="34" charset="0"/>
                </a:rPr>
                <a:t>Theory into practice </a:t>
              </a:r>
              <a:endParaRPr lang="en-GB" sz="4000" dirty="0">
                <a:solidFill>
                  <a:prstClr val="black"/>
                </a:solidFill>
                <a:latin typeface="Aptos Display" panose="020B0004020202020204" pitchFamily="34" charset="0"/>
              </a:endParaRPr>
            </a:p>
          </p:txBody>
        </p:sp>
      </p:grpSp>
    </p:spTree>
    <p:extLst>
      <p:ext uri="{BB962C8B-B14F-4D97-AF65-F5344CB8AC3E}">
        <p14:creationId xmlns:p14="http://schemas.microsoft.com/office/powerpoint/2010/main" val="2781714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FD578-F150-DE6C-8220-57B381B3A8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F3E08-DD6E-5A24-C7C8-946903DB8EBD}"/>
              </a:ext>
            </a:extLst>
          </p:cNvPr>
          <p:cNvSpPr>
            <a:spLocks noGrp="1"/>
          </p:cNvSpPr>
          <p:nvPr>
            <p:ph type="ctrTitle"/>
          </p:nvPr>
        </p:nvSpPr>
        <p:spPr>
          <a:xfrm>
            <a:off x="414467" y="2035175"/>
            <a:ext cx="5579712" cy="2387600"/>
          </a:xfrm>
        </p:spPr>
        <p:txBody>
          <a:bodyPr>
            <a:normAutofit/>
          </a:bodyPr>
          <a:lstStyle/>
          <a:p>
            <a:pPr algn="l"/>
            <a:r>
              <a:rPr lang="en-GB" sz="7200" dirty="0">
                <a:solidFill>
                  <a:srgbClr val="006C69"/>
                </a:solidFill>
              </a:rPr>
              <a:t>Shaping my journey </a:t>
            </a:r>
          </a:p>
        </p:txBody>
      </p:sp>
      <p:pic>
        <p:nvPicPr>
          <p:cNvPr id="5" name="Graphic 4">
            <a:extLst>
              <a:ext uri="{FF2B5EF4-FFF2-40B4-BE49-F238E27FC236}">
                <a16:creationId xmlns:a16="http://schemas.microsoft.com/office/drawing/2014/main" id="{8CCF0068-1A3E-F5FA-407C-B6CF908966BF}"/>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EF0DBAA2-316B-6971-FBD7-452C5FA3A2A9}"/>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C8810B45-C7C7-FB8B-FDD5-6B11B3E73CB1}"/>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F24AF9FE-D4CA-704F-DD4F-AB5BFA28C2D3}"/>
                </a:ext>
              </a:extLst>
            </p:cNvPr>
            <p:cNvPicPr>
              <a:picLocks noChangeAspect="1"/>
            </p:cNvPicPr>
            <p:nvPr userDrawn="1"/>
          </p:nvPicPr>
          <p:blipFill>
            <a:blip r:embed="rId4"/>
            <a:stretch>
              <a:fillRect/>
            </a:stretch>
          </p:blipFill>
          <p:spPr>
            <a:xfrm>
              <a:off x="10857437" y="257509"/>
              <a:ext cx="992727" cy="501941"/>
            </a:xfrm>
            <a:prstGeom prst="rect">
              <a:avLst/>
            </a:prstGeom>
          </p:spPr>
        </p:pic>
      </p:grpSp>
      <p:sp>
        <p:nvSpPr>
          <p:cNvPr id="3" name="Title 1">
            <a:extLst>
              <a:ext uri="{FF2B5EF4-FFF2-40B4-BE49-F238E27FC236}">
                <a16:creationId xmlns:a16="http://schemas.microsoft.com/office/drawing/2014/main" id="{85DD6624-F769-F381-53AE-D306739BEB4E}"/>
              </a:ext>
            </a:extLst>
          </p:cNvPr>
          <p:cNvSpPr txBox="1">
            <a:spLocks/>
          </p:cNvSpPr>
          <p:nvPr/>
        </p:nvSpPr>
        <p:spPr>
          <a:xfrm>
            <a:off x="7227312" y="2430286"/>
            <a:ext cx="4355088" cy="1393825"/>
          </a:xfrm>
          <a:prstGeom prst="rect">
            <a:avLst/>
          </a:prstGeom>
        </p:spPr>
        <p:txBody>
          <a:bodyPr vert="horz" lIns="91440" tIns="45720" rIns="91440" bIns="45720" rtlCol="0" anchor="b">
            <a:normAutofit fontScale="5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7200" dirty="0">
                <a:solidFill>
                  <a:schemeClr val="bg1"/>
                </a:solidFill>
              </a:rPr>
              <a:t>ALG: </a:t>
            </a:r>
          </a:p>
          <a:p>
            <a:pPr algn="l"/>
            <a:r>
              <a:rPr lang="en-GB" sz="7200" dirty="0">
                <a:solidFill>
                  <a:schemeClr val="bg1"/>
                </a:solidFill>
              </a:rPr>
              <a:t>Foundation Session</a:t>
            </a:r>
          </a:p>
        </p:txBody>
      </p:sp>
    </p:spTree>
    <p:extLst>
      <p:ext uri="{BB962C8B-B14F-4D97-AF65-F5344CB8AC3E}">
        <p14:creationId xmlns:p14="http://schemas.microsoft.com/office/powerpoint/2010/main" val="1031495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88A19-69C4-916F-1CF4-772261D395F0}"/>
            </a:ext>
          </a:extLst>
        </p:cNvPr>
        <p:cNvGrpSpPr/>
        <p:nvPr/>
      </p:nvGrpSpPr>
      <p:grpSpPr>
        <a:xfrm>
          <a:off x="0" y="0"/>
          <a:ext cx="0" cy="0"/>
          <a:chOff x="0" y="0"/>
          <a:chExt cx="0" cy="0"/>
        </a:xfrm>
      </p:grpSpPr>
      <p:pic>
        <p:nvPicPr>
          <p:cNvPr id="6" name="Picture 5" descr="How to Keep a Journal - The New York Times">
            <a:extLst>
              <a:ext uri="{FF2B5EF4-FFF2-40B4-BE49-F238E27FC236}">
                <a16:creationId xmlns:a16="http://schemas.microsoft.com/office/drawing/2014/main" id="{FA43F466-40AB-C5BD-F642-16F82DB26805}"/>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02" y="1579649"/>
            <a:ext cx="5596418" cy="436244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2">
            <a:extLst>
              <a:ext uri="{FF2B5EF4-FFF2-40B4-BE49-F238E27FC236}">
                <a16:creationId xmlns:a16="http://schemas.microsoft.com/office/drawing/2014/main" id="{2E327264-D87D-0BD6-875C-5E827B663315}"/>
              </a:ext>
            </a:extLst>
          </p:cNvPr>
          <p:cNvSpPr>
            <a:spLocks noGrp="1"/>
          </p:cNvSpPr>
          <p:nvPr>
            <p:ph type="title"/>
          </p:nvPr>
        </p:nvSpPr>
        <p:spPr>
          <a:xfrm>
            <a:off x="326176" y="230557"/>
            <a:ext cx="10752862" cy="915782"/>
          </a:xfrm>
        </p:spPr>
        <p:txBody>
          <a:bodyPr>
            <a:normAutofit/>
          </a:bodyPr>
          <a:lstStyle/>
          <a:p>
            <a:r>
              <a:rPr lang="en-GB" sz="4400" dirty="0">
                <a:latin typeface="Aptos Display" panose="020B0004020202020204" pitchFamily="34" charset="0"/>
              </a:rPr>
              <a:t>Introduction to learning logs </a:t>
            </a:r>
            <a:endParaRPr lang="en-GB" sz="4400" dirty="0">
              <a:solidFill>
                <a:srgbClr val="EC2393"/>
              </a:solidFill>
              <a:latin typeface="Aptos Display" panose="020B0004020202020204" pitchFamily="34" charset="0"/>
            </a:endParaRPr>
          </a:p>
        </p:txBody>
      </p:sp>
      <p:pic>
        <p:nvPicPr>
          <p:cNvPr id="10" name="Content Placeholder 3">
            <a:extLst>
              <a:ext uri="{FF2B5EF4-FFF2-40B4-BE49-F238E27FC236}">
                <a16:creationId xmlns:a16="http://schemas.microsoft.com/office/drawing/2014/main" id="{CD388CB7-6621-A00E-6144-8C4A93371065}"/>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814457" y="1251474"/>
            <a:ext cx="4922792" cy="4922792"/>
          </a:xfrm>
          <a:prstGeom prst="rect">
            <a:avLst/>
          </a:prstGeom>
          <a:noFill/>
          <a:ln>
            <a:noFill/>
          </a:ln>
        </p:spPr>
      </p:pic>
      <p:pic>
        <p:nvPicPr>
          <p:cNvPr id="16" name="Picture 15">
            <a:extLst>
              <a:ext uri="{FF2B5EF4-FFF2-40B4-BE49-F238E27FC236}">
                <a16:creationId xmlns:a16="http://schemas.microsoft.com/office/drawing/2014/main" id="{A23929B5-3084-BC14-7818-2BBD66C4A227}"/>
              </a:ext>
            </a:extLst>
          </p:cNvPr>
          <p:cNvPicPr>
            <a:picLocks noChangeAspect="1"/>
          </p:cNvPicPr>
          <p:nvPr/>
        </p:nvPicPr>
        <p:blipFill>
          <a:blip r:embed="rId5">
            <a:duotone>
              <a:schemeClr val="bg2">
                <a:shade val="45000"/>
                <a:satMod val="135000"/>
              </a:schemeClr>
              <a:prstClr val="white"/>
            </a:duotone>
          </a:blip>
          <a:stretch/>
        </p:blipFill>
        <p:spPr>
          <a:xfrm>
            <a:off x="7562003" y="2352745"/>
            <a:ext cx="1448002" cy="2204167"/>
          </a:xfrm>
          <a:prstGeom prst="rect">
            <a:avLst/>
          </a:prstGeom>
        </p:spPr>
      </p:pic>
    </p:spTree>
    <p:extLst>
      <p:ext uri="{BB962C8B-B14F-4D97-AF65-F5344CB8AC3E}">
        <p14:creationId xmlns:p14="http://schemas.microsoft.com/office/powerpoint/2010/main" val="28923082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45FAA-FF41-076F-ABCA-2ED470116CE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DE7FBAD-2D12-A4FC-B1C8-B95D3D6BFE95}"/>
              </a:ext>
            </a:extLst>
          </p:cNvPr>
          <p:cNvGrpSpPr/>
          <p:nvPr/>
        </p:nvGrpSpPr>
        <p:grpSpPr>
          <a:xfrm>
            <a:off x="-2" y="-9525"/>
            <a:ext cx="5467348" cy="1289265"/>
            <a:chOff x="735647" y="0"/>
            <a:chExt cx="2359002" cy="470142"/>
          </a:xfrm>
        </p:grpSpPr>
        <p:pic>
          <p:nvPicPr>
            <p:cNvPr id="7" name="Graphic 6">
              <a:extLst>
                <a:ext uri="{FF2B5EF4-FFF2-40B4-BE49-F238E27FC236}">
                  <a16:creationId xmlns:a16="http://schemas.microsoft.com/office/drawing/2014/main" id="{81D2FBAC-5EDC-C818-52B8-4BF57DE6271B}"/>
                </a:ext>
              </a:extLst>
            </p:cNvPr>
            <p:cNvPicPr>
              <a:picLocks noChangeAspect="1"/>
            </p:cNvPicPr>
            <p:nvPr/>
          </p:nvPicPr>
          <p:blipFill rotWithShape="1">
            <a:blip>
              <a:extLst>
                <a:ext uri="{96DAC541-7B7A-43D3-8B79-37D633B846F1}">
                  <asvg:svgBlip xmlns:asvg="http://schemas.microsoft.com/office/drawing/2016/SVG/main" r:embed="rId3"/>
                </a:ext>
              </a:extLst>
            </a:blip>
            <a:srcRect l="-1" t="27501" r="35430" b="32874"/>
            <a:stretch>
              <a:fillRect/>
            </a:stretch>
          </p:blipFill>
          <p:spPr>
            <a:xfrm flipH="1">
              <a:off x="735647" y="0"/>
              <a:ext cx="2359002" cy="470142"/>
            </a:xfrm>
            <a:prstGeom prst="rect">
              <a:avLst/>
            </a:prstGeom>
          </p:spPr>
        </p:pic>
        <p:sp>
          <p:nvSpPr>
            <p:cNvPr id="8" name="TextBox 7">
              <a:extLst>
                <a:ext uri="{FF2B5EF4-FFF2-40B4-BE49-F238E27FC236}">
                  <a16:creationId xmlns:a16="http://schemas.microsoft.com/office/drawing/2014/main" id="{E8916284-B532-035D-AD29-6821FBD65D71}"/>
                </a:ext>
              </a:extLst>
            </p:cNvPr>
            <p:cNvSpPr txBox="1"/>
            <p:nvPr/>
          </p:nvSpPr>
          <p:spPr>
            <a:xfrm>
              <a:off x="851815" y="89754"/>
              <a:ext cx="2126665" cy="2581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white"/>
                  </a:solidFill>
                  <a:effectLst/>
                  <a:uLnTx/>
                  <a:uFillTx/>
                  <a:latin typeface="Aptos Display" panose="020B0004020202020204" pitchFamily="34" charset="0"/>
                  <a:ea typeface="+mn-ea"/>
                  <a:cs typeface="+mn-cs"/>
                </a:rPr>
                <a:t>Application Learning </a:t>
              </a:r>
              <a:endParaRPr kumimoji="0" lang="en-GB" sz="4000" b="0" i="0" u="none" strike="noStrike" kern="1200" cap="none" spc="0" normalizeH="0" baseline="0" noProof="0" dirty="0">
                <a:ln>
                  <a:noFill/>
                </a:ln>
                <a:solidFill>
                  <a:prstClr val="black"/>
                </a:solidFill>
                <a:effectLst/>
                <a:uLnTx/>
                <a:uFillTx/>
                <a:latin typeface="Aptos Display" panose="020B0004020202020204" pitchFamily="34" charset="0"/>
                <a:ea typeface="+mn-ea"/>
                <a:cs typeface="+mn-cs"/>
              </a:endParaRPr>
            </a:p>
          </p:txBody>
        </p:sp>
      </p:grpSp>
      <p:sp>
        <p:nvSpPr>
          <p:cNvPr id="6" name="Content Placeholder 1">
            <a:extLst>
              <a:ext uri="{FF2B5EF4-FFF2-40B4-BE49-F238E27FC236}">
                <a16:creationId xmlns:a16="http://schemas.microsoft.com/office/drawing/2014/main" id="{E2939BED-24C2-30DC-735B-F144D043EF23}"/>
              </a:ext>
            </a:extLst>
          </p:cNvPr>
          <p:cNvSpPr>
            <a:spLocks noGrp="1"/>
          </p:cNvSpPr>
          <p:nvPr>
            <p:ph idx="1"/>
          </p:nvPr>
        </p:nvSpPr>
        <p:spPr>
          <a:xfrm>
            <a:off x="326175" y="1358673"/>
            <a:ext cx="11523989" cy="4883168"/>
          </a:xfrm>
        </p:spPr>
        <p:txBody>
          <a:bodyPr>
            <a:noAutofit/>
          </a:bodyPr>
          <a:lstStyle/>
          <a:p>
            <a:pPr marL="0" indent="0">
              <a:spcBef>
                <a:spcPts val="600"/>
              </a:spcBef>
              <a:spcAft>
                <a:spcPts val="1200"/>
              </a:spcAft>
              <a:buNone/>
            </a:pPr>
            <a:r>
              <a:rPr lang="en-GB" sz="1750" b="1" dirty="0"/>
              <a:t>First: Personal reflection time</a:t>
            </a:r>
          </a:p>
          <a:p>
            <a:pPr marL="0" indent="0">
              <a:spcBef>
                <a:spcPts val="600"/>
              </a:spcBef>
              <a:spcAft>
                <a:spcPts val="1200"/>
              </a:spcAft>
              <a:buNone/>
            </a:pPr>
            <a:r>
              <a:rPr lang="en-GB" sz="1750" dirty="0"/>
              <a:t>Note</a:t>
            </a:r>
            <a:r>
              <a:rPr lang="en-GB" sz="1750" b="1" dirty="0"/>
              <a:t> </a:t>
            </a:r>
            <a:r>
              <a:rPr lang="en-GB" sz="1750" dirty="0"/>
              <a:t>some of the standout things from today that have impacted your thinking and feeling about your role as a leader: e.g. from the strategy exercise, are there things you want to work on with your team or from the system leadership perspective, are there things you would like to do </a:t>
            </a:r>
            <a:r>
              <a:rPr lang="en-GB" sz="1750" i="1" dirty="0"/>
              <a:t>more of, less of, completely differently </a:t>
            </a:r>
            <a:r>
              <a:rPr lang="en-GB" sz="1750" dirty="0"/>
              <a:t>as you lead to make a difference.</a:t>
            </a:r>
          </a:p>
          <a:p>
            <a:pPr marL="0" indent="0">
              <a:spcBef>
                <a:spcPts val="600"/>
              </a:spcBef>
              <a:spcAft>
                <a:spcPts val="1200"/>
              </a:spcAft>
              <a:buNone/>
            </a:pPr>
            <a:r>
              <a:rPr lang="en-GB" sz="1750" b="1" dirty="0"/>
              <a:t>Second: Starting to shape your leadership learning goals</a:t>
            </a:r>
          </a:p>
          <a:p>
            <a:pPr marL="0" indent="0">
              <a:spcBef>
                <a:spcPts val="600"/>
              </a:spcBef>
              <a:spcAft>
                <a:spcPts val="1200"/>
              </a:spcAft>
              <a:buNone/>
            </a:pPr>
            <a:r>
              <a:rPr lang="en-GB" sz="1750" dirty="0"/>
              <a:t>Take it in turns to share your reflections so far with your ALG</a:t>
            </a:r>
          </a:p>
          <a:p>
            <a:pPr marL="0" indent="0">
              <a:spcBef>
                <a:spcPts val="600"/>
              </a:spcBef>
              <a:spcAft>
                <a:spcPts val="1200"/>
              </a:spcAft>
              <a:buNone/>
            </a:pPr>
            <a:r>
              <a:rPr lang="en-GB" sz="1750" dirty="0"/>
              <a:t>ALG to listen, be curious and help your peers explore further what their leadership challenge (style, behaviour etc.) might be.</a:t>
            </a:r>
          </a:p>
          <a:p>
            <a:pPr marL="0" indent="0">
              <a:spcBef>
                <a:spcPts val="600"/>
              </a:spcBef>
              <a:spcAft>
                <a:spcPts val="1200"/>
              </a:spcAft>
              <a:buNone/>
            </a:pPr>
            <a:r>
              <a:rPr lang="en-GB" sz="1750" dirty="0"/>
              <a:t>There is no pressure to pin this down today – take your individual thinking to your first coaching session.  Your leadership goals will be informed by the module sessions, your strengths identification, your 360 and feedback you may have received from others.</a:t>
            </a:r>
          </a:p>
          <a:p>
            <a:pPr marL="0" indent="0">
              <a:spcBef>
                <a:spcPts val="600"/>
              </a:spcBef>
              <a:spcAft>
                <a:spcPts val="1200"/>
              </a:spcAft>
              <a:buNone/>
            </a:pPr>
            <a:r>
              <a:rPr lang="en-GB" sz="1750" dirty="0"/>
              <a:t>In Module 2, be ready to share your identified goals with your ALG so that you can support each other in-between and during modules.</a:t>
            </a:r>
          </a:p>
        </p:txBody>
      </p:sp>
    </p:spTree>
    <p:extLst>
      <p:ext uri="{BB962C8B-B14F-4D97-AF65-F5344CB8AC3E}">
        <p14:creationId xmlns:p14="http://schemas.microsoft.com/office/powerpoint/2010/main" val="117998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1000"/>
                                        <p:tgtEl>
                                          <p:spTgt spid="6">
                                            <p:txEl>
                                              <p:pRg st="3" end="3"/>
                                            </p:txEl>
                                          </p:spTgt>
                                        </p:tgtEl>
                                      </p:cBhvr>
                                    </p:animEffect>
                                    <p:anim calcmode="lin" valueType="num">
                                      <p:cBhvr>
                                        <p:cTn id="1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1000"/>
                                        <p:tgtEl>
                                          <p:spTgt spid="6">
                                            <p:txEl>
                                              <p:pRg st="4" end="4"/>
                                            </p:txEl>
                                          </p:spTgt>
                                        </p:tgtEl>
                                      </p:cBhvr>
                                    </p:animEffect>
                                    <p:anim calcmode="lin" valueType="num">
                                      <p:cBhvr>
                                        <p:cTn id="1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1000"/>
                                        <p:tgtEl>
                                          <p:spTgt spid="6">
                                            <p:txEl>
                                              <p:pRg st="5" end="5"/>
                                            </p:txEl>
                                          </p:spTgt>
                                        </p:tgtEl>
                                      </p:cBhvr>
                                    </p:animEffect>
                                    <p:anim calcmode="lin" valueType="num">
                                      <p:cBhvr>
                                        <p:cTn id="25"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1000"/>
                                        <p:tgtEl>
                                          <p:spTgt spid="6">
                                            <p:txEl>
                                              <p:pRg st="6" end="6"/>
                                            </p:txEl>
                                          </p:spTgt>
                                        </p:tgtEl>
                                      </p:cBhvr>
                                    </p:animEffect>
                                    <p:anim calcmode="lin" valueType="num">
                                      <p:cBhvr>
                                        <p:cTn id="32"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72E5-673C-91BF-9162-18A80AD8CDD4}"/>
              </a:ext>
            </a:extLst>
          </p:cNvPr>
          <p:cNvSpPr>
            <a:spLocks noGrp="1"/>
          </p:cNvSpPr>
          <p:nvPr>
            <p:ph type="ctrTitle"/>
          </p:nvPr>
        </p:nvSpPr>
        <p:spPr>
          <a:xfrm>
            <a:off x="414466" y="2035175"/>
            <a:ext cx="7284555" cy="2387600"/>
          </a:xfrm>
        </p:spPr>
        <p:txBody>
          <a:bodyPr>
            <a:normAutofit/>
          </a:bodyPr>
          <a:lstStyle/>
          <a:p>
            <a:pPr algn="l"/>
            <a:r>
              <a:rPr lang="en-GB" sz="5400" dirty="0">
                <a:solidFill>
                  <a:srgbClr val="006C69"/>
                </a:solidFill>
              </a:rPr>
              <a:t>Cohort Check-out </a:t>
            </a:r>
            <a:br>
              <a:rPr lang="en-GB" sz="5400" dirty="0">
                <a:solidFill>
                  <a:srgbClr val="006C69"/>
                </a:solidFill>
              </a:rPr>
            </a:br>
            <a:r>
              <a:rPr lang="en-GB" sz="5400" dirty="0">
                <a:solidFill>
                  <a:srgbClr val="006C69"/>
                </a:solidFill>
              </a:rPr>
              <a:t>&amp; Close </a:t>
            </a:r>
          </a:p>
        </p:txBody>
      </p:sp>
      <p:pic>
        <p:nvPicPr>
          <p:cNvPr id="5" name="Graphic 4">
            <a:extLst>
              <a:ext uri="{FF2B5EF4-FFF2-40B4-BE49-F238E27FC236}">
                <a16:creationId xmlns:a16="http://schemas.microsoft.com/office/drawing/2014/main" id="{1F0713AC-426D-A6BF-7F9E-383DE5668D1D}"/>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BFAE2BDD-1A15-71FC-11CA-18BE9AAD7387}"/>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2F00AD41-A1E1-E814-BC00-5EF442F48054}"/>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11FE3292-E5B9-AB35-AF4E-8C61752BCE0F}"/>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271977318"/>
      </p:ext>
    </p:extLst>
  </p:cSld>
  <p:clrMapOvr>
    <a:masterClrMapping/>
  </p:clrMapOvr>
</p:sld>
</file>

<file path=ppt/theme/theme1.xml><?xml version="1.0" encoding="utf-8"?>
<a:theme xmlns:a="http://schemas.openxmlformats.org/drawingml/2006/main" name="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931577E6-FE25-4F14-8445-55616707E6C7}"/>
    </a:ext>
  </a:extLst>
</a:theme>
</file>

<file path=ppt/theme/theme2.xml><?xml version="1.0" encoding="utf-8"?>
<a:theme xmlns:a="http://schemas.openxmlformats.org/drawingml/2006/main" name="2_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875144FB-CAEC-4902-B432-7BD60D75A67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402CC38DE58544B201F162CF50CE4D" ma:contentTypeVersion="3" ma:contentTypeDescription="Create a new document." ma:contentTypeScope="" ma:versionID="73c5923269df88f6e2d5b21087657af0">
  <xsd:schema xmlns:xsd="http://www.w3.org/2001/XMLSchema" xmlns:xs="http://www.w3.org/2001/XMLSchema" xmlns:p="http://schemas.microsoft.com/office/2006/metadata/properties" xmlns:ns2="9a81d049-cec8-458e-a1bd-8614d334d6ed" targetNamespace="http://schemas.microsoft.com/office/2006/metadata/properties" ma:root="true" ma:fieldsID="b93c651c698be22a434c313b56e07460" ns2:_="">
    <xsd:import namespace="9a81d049-cec8-458e-a1bd-8614d334d6e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1d049-cec8-458e-a1bd-8614d334d6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435272-E302-4910-83FB-3B3B4B6E9422}">
  <ds:schemaRefs>
    <ds:schemaRef ds:uri="9a81d049-cec8-458e-a1bd-8614d334d6ed"/>
    <ds:schemaRef ds:uri="http://purl.org/dc/dcmitype/"/>
    <ds:schemaRef ds:uri="http://purl.org/dc/term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F85D422F-ED52-468D-AC22-B60846F7CC6C}">
  <ds:schemaRefs>
    <ds:schemaRef ds:uri="http://schemas.microsoft.com/sharepoint/v3/contenttype/forms"/>
  </ds:schemaRefs>
</ds:datastoreItem>
</file>

<file path=customXml/itemProps3.xml><?xml version="1.0" encoding="utf-8"?>
<ds:datastoreItem xmlns:ds="http://schemas.openxmlformats.org/officeDocument/2006/customXml" ds:itemID="{602283A6-8253-4876-B5EE-EA25801AD6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81d049-cec8-458e-a1bd-8614d334d6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777</TotalTime>
  <Words>3051</Words>
  <Application>Microsoft Office PowerPoint</Application>
  <PresentationFormat>Widescreen</PresentationFormat>
  <Paragraphs>489</Paragraphs>
  <Slides>47</Slides>
  <Notes>26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47</vt:i4>
      </vt:variant>
    </vt:vector>
  </HeadingPairs>
  <TitlesOfParts>
    <vt:vector size="58" baseType="lpstr">
      <vt:lpstr>Aptos</vt:lpstr>
      <vt:lpstr>Aptos Display</vt:lpstr>
      <vt:lpstr>Arial</vt:lpstr>
      <vt:lpstr>Calibri</vt:lpstr>
      <vt:lpstr>Canva Sans Bold</vt:lpstr>
      <vt:lpstr>Courier New</vt:lpstr>
      <vt:lpstr>Source Sans Pro</vt:lpstr>
      <vt:lpstr>Wingdings</vt:lpstr>
      <vt:lpstr>Cover</vt:lpstr>
      <vt:lpstr>2_Page</vt:lpstr>
      <vt:lpstr>Office Theme</vt:lpstr>
      <vt:lpstr>PowerPoint Presentation</vt:lpstr>
      <vt:lpstr>Objectives of Today </vt:lpstr>
      <vt:lpstr>Flow of the Day </vt:lpstr>
      <vt:lpstr>Getting to know each other </vt:lpstr>
      <vt:lpstr>Safe and productive learning environment </vt:lpstr>
      <vt:lpstr>PowerPoint Presentation</vt:lpstr>
      <vt:lpstr>Getting to know the Programme </vt:lpstr>
      <vt:lpstr>The Programme </vt:lpstr>
      <vt:lpstr>Content Overview </vt:lpstr>
      <vt:lpstr>Programme Dates </vt:lpstr>
      <vt:lpstr>Approach </vt:lpstr>
      <vt:lpstr>Day 1: Structure  </vt:lpstr>
      <vt:lpstr>Facilitators and Coaches  </vt:lpstr>
      <vt:lpstr>Programme Q&amp;A </vt:lpstr>
      <vt:lpstr>PowerPoint Presentation</vt:lpstr>
      <vt:lpstr>Primary  Task  Working </vt:lpstr>
      <vt:lpstr>The GROW Model</vt:lpstr>
      <vt:lpstr>PowerPoint Presentation</vt:lpstr>
      <vt:lpstr>Lunch </vt:lpstr>
      <vt:lpstr>Mapping out the Systems  </vt:lpstr>
      <vt:lpstr>PowerPoint Presentation</vt:lpstr>
      <vt:lpstr>Example</vt:lpstr>
      <vt:lpstr>PowerPoint Presentation</vt:lpstr>
      <vt:lpstr>System Theory </vt:lpstr>
      <vt:lpstr>Three types of operating structures </vt:lpstr>
      <vt:lpstr>Human Systems thinking in Organisations</vt:lpstr>
      <vt:lpstr>Three types of operating structures </vt:lpstr>
      <vt:lpstr>Be aware of </vt:lpstr>
      <vt:lpstr>Maximising Potential</vt:lpstr>
      <vt:lpstr>Being part of the bigger picture </vt:lpstr>
      <vt:lpstr>NHS Management and Leadership Programme </vt:lpstr>
      <vt:lpstr>NHS Management and Leadership Framework </vt:lpstr>
      <vt:lpstr>Draft stages of the framework </vt:lpstr>
      <vt:lpstr>Self Effectiveness: Listening and Communication Effectively</vt:lpstr>
      <vt:lpstr>Draft management and leadership code</vt:lpstr>
      <vt:lpstr>Oxleas ‘Our Leadership Way’ </vt:lpstr>
      <vt:lpstr>CQC Framework: Key Lines of Enquiry</vt:lpstr>
      <vt:lpstr>Oxleas Strategy 2024-27 </vt:lpstr>
      <vt:lpstr>Oxleas Strategy 2024-27 </vt:lpstr>
      <vt:lpstr>Oxleas Strategy: Great Care </vt:lpstr>
      <vt:lpstr>Oxleas Strategy: Timely Care </vt:lpstr>
      <vt:lpstr>Oxleas Strategy: Best Place to Work </vt:lpstr>
      <vt:lpstr>PowerPoint Presentation</vt:lpstr>
      <vt:lpstr>Shaping my journey </vt:lpstr>
      <vt:lpstr>Introduction to learning logs </vt:lpstr>
      <vt:lpstr>PowerPoint Presentation</vt:lpstr>
      <vt:lpstr>Cohort Check-out  &amp; Close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Yasmin Wills</dc:creator>
  <cp:lastModifiedBy>MURKIN, Gemma (OXLEAS NHS FOUNDATION TRUST)</cp:lastModifiedBy>
  <cp:revision>135</cp:revision>
  <dcterms:created xsi:type="dcterms:W3CDTF">2026-06-02T11:43:44Z</dcterms:created>
  <dcterms:modified xsi:type="dcterms:W3CDTF">2026-06-30T15:15:02Z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0x010100F8402CC38DE58544B201F162CF50CE4D</vt:lpwstr>
  </property>
</Properties>
</file>